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59" autoAdjust="0"/>
    <p:restoredTop sz="94627"/>
  </p:normalViewPr>
  <p:slideViewPr>
    <p:cSldViewPr snapToGrid="0" snapToObjects="1">
      <p:cViewPr>
        <p:scale>
          <a:sx n="50" d="100"/>
          <a:sy n="50" d="100"/>
        </p:scale>
        <p:origin x="168" y="29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4/21/2020</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4/21/2020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4/21/2020</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800" b="1" dirty="0" smtClean="0"/>
              <a:t>Shirley Heath 		Drawing:   |  Year </a:t>
            </a:r>
            <a:r>
              <a:rPr lang="en-US" sz="1800" b="1" dirty="0"/>
              <a:t>3</a:t>
            </a:r>
            <a:r>
              <a:rPr lang="en-US" sz="1800" b="1" dirty="0" smtClean="0"/>
              <a:t>  | Term:  Summer </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922077793"/>
              </p:ext>
            </p:extLst>
          </p:nvPr>
        </p:nvGraphicFramePr>
        <p:xfrm>
          <a:off x="5041355" y="388465"/>
          <a:ext cx="4592496" cy="4021100"/>
        </p:xfrm>
        <a:graphic>
          <a:graphicData uri="http://schemas.openxmlformats.org/drawingml/2006/table">
            <a:tbl>
              <a:tblPr firstRow="1" bandRow="1">
                <a:tableStyleId>{21E4AEA4-8DFA-4A89-87EB-49C32662AFE0}</a:tableStyleId>
              </a:tblPr>
              <a:tblGrid>
                <a:gridCol w="383726">
                  <a:extLst>
                    <a:ext uri="{9D8B030D-6E8A-4147-A177-3AD203B41FA5}">
                      <a16:colId xmlns:a16="http://schemas.microsoft.com/office/drawing/2014/main" val="3034729171"/>
                    </a:ext>
                  </a:extLst>
                </a:gridCol>
                <a:gridCol w="1347859">
                  <a:extLst>
                    <a:ext uri="{9D8B030D-6E8A-4147-A177-3AD203B41FA5}">
                      <a16:colId xmlns:a16="http://schemas.microsoft.com/office/drawing/2014/main" val="771789285"/>
                    </a:ext>
                  </a:extLst>
                </a:gridCol>
                <a:gridCol w="2860911">
                  <a:extLst>
                    <a:ext uri="{9D8B030D-6E8A-4147-A177-3AD203B41FA5}">
                      <a16:colId xmlns:a16="http://schemas.microsoft.com/office/drawing/2014/main" val="1444632793"/>
                    </a:ext>
                  </a:extLst>
                </a:gridCol>
              </a:tblGrid>
              <a:tr h="338727">
                <a:tc gridSpan="3">
                  <a:txBody>
                    <a:bodyPr/>
                    <a:lstStyle/>
                    <a:p>
                      <a:pPr algn="ctr"/>
                      <a:r>
                        <a:rPr lang="en-US" sz="1800" dirty="0" smtClean="0">
                          <a:latin typeface="+mn-lt"/>
                        </a:rPr>
                        <a:t>Vocabulary</a:t>
                      </a:r>
                      <a:endParaRPr lang="en-US" sz="1800" dirty="0">
                        <a:latin typeface="+mn-lt"/>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358072">
                <a:tc>
                  <a:txBody>
                    <a:bodyPr/>
                    <a:lstStyle/>
                    <a:p>
                      <a:r>
                        <a:rPr lang="en-US" sz="1200" b="0" dirty="0">
                          <a:latin typeface="+mn-lt"/>
                          <a:cs typeface="Arial" panose="020B0604020202020204" pitchFamily="34" charset="0"/>
                        </a:rPr>
                        <a:t>1</a:t>
                      </a:r>
                    </a:p>
                  </a:txBody>
                  <a:tcPr marL="74295" marR="74295" marT="37148" marB="37148"/>
                </a:tc>
                <a:tc>
                  <a:txBody>
                    <a:bodyPr/>
                    <a:lstStyle/>
                    <a:p>
                      <a:r>
                        <a:rPr lang="en-GB" sz="1200" b="0" dirty="0" smtClean="0">
                          <a:latin typeface="+mn-lt"/>
                          <a:cs typeface="Arial" panose="020B0604020202020204" pitchFamily="34" charset="0"/>
                        </a:rPr>
                        <a:t>Architect</a:t>
                      </a:r>
                      <a:endParaRPr lang="en-GB" sz="1200" b="0" dirty="0">
                        <a:latin typeface="+mn-lt"/>
                        <a:cs typeface="Arial" panose="020B0604020202020204" pitchFamily="34" charset="0"/>
                      </a:endParaRPr>
                    </a:p>
                  </a:txBody>
                  <a:tcPr marL="68580" marR="68580" marT="0" marB="0"/>
                </a:tc>
                <a:tc>
                  <a:txBody>
                    <a:bodyPr/>
                    <a:lstStyle/>
                    <a:p>
                      <a:r>
                        <a:rPr lang="en-GB" sz="1200" b="0" i="0" dirty="0" smtClean="0">
                          <a:latin typeface="+mn-lt"/>
                          <a:cs typeface="Arial" panose="020B0604020202020204" pitchFamily="34" charset="0"/>
                        </a:rPr>
                        <a:t>Someone who designs buildings</a:t>
                      </a:r>
                      <a:endParaRPr lang="en-GB" sz="1200" b="0" i="0" dirty="0">
                        <a:latin typeface="+mn-lt"/>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488654">
                <a:tc>
                  <a:txBody>
                    <a:bodyPr/>
                    <a:lstStyle/>
                    <a:p>
                      <a:r>
                        <a:rPr lang="en-US" sz="1200" b="0" dirty="0">
                          <a:latin typeface="+mn-lt"/>
                          <a:cs typeface="Arial" panose="020B0604020202020204" pitchFamily="34" charset="0"/>
                        </a:rPr>
                        <a:t>2</a:t>
                      </a:r>
                    </a:p>
                  </a:txBody>
                  <a:tcPr marL="74295" marR="74295" marT="37148" marB="37148"/>
                </a:tc>
                <a:tc>
                  <a:txBody>
                    <a:bodyPr/>
                    <a:lstStyle/>
                    <a:p>
                      <a:r>
                        <a:rPr lang="en-GB" sz="1200" b="0" dirty="0" smtClean="0">
                          <a:latin typeface="+mn-lt"/>
                          <a:cs typeface="Arial" panose="020B0604020202020204" pitchFamily="34" charset="0"/>
                        </a:rPr>
                        <a:t>Environmentalist </a:t>
                      </a:r>
                      <a:endParaRPr lang="en-GB" sz="1200" b="0" dirty="0">
                        <a:latin typeface="+mn-lt"/>
                        <a:cs typeface="Arial" panose="020B0604020202020204" pitchFamily="34" charset="0"/>
                      </a:endParaRPr>
                    </a:p>
                  </a:txBody>
                  <a:tcPr marL="68580" marR="68580" marT="0" marB="0"/>
                </a:tc>
                <a:tc>
                  <a:txBody>
                    <a:bodyPr/>
                    <a:lstStyle/>
                    <a:p>
                      <a:r>
                        <a:rPr lang="en-GB" sz="1200" b="0" i="0" dirty="0" smtClean="0">
                          <a:latin typeface="+mn-lt"/>
                          <a:cs typeface="Arial" panose="020B0604020202020204" pitchFamily="34" charset="0"/>
                        </a:rPr>
                        <a:t>Someone who works to protect the natural environment</a:t>
                      </a:r>
                      <a:endParaRPr lang="en-GB" sz="1200" b="0" i="0" dirty="0">
                        <a:latin typeface="+mn-lt"/>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488654">
                <a:tc>
                  <a:txBody>
                    <a:bodyPr/>
                    <a:lstStyle/>
                    <a:p>
                      <a:r>
                        <a:rPr lang="en-US" sz="1200" b="0" dirty="0">
                          <a:latin typeface="+mn-lt"/>
                          <a:cs typeface="Arial" panose="020B0604020202020204" pitchFamily="34" charset="0"/>
                        </a:rPr>
                        <a:t>3</a:t>
                      </a:r>
                    </a:p>
                  </a:txBody>
                  <a:tcPr marL="74295" marR="74295" marT="37148" marB="37148"/>
                </a:tc>
                <a:tc>
                  <a:txBody>
                    <a:bodyPr/>
                    <a:lstStyle/>
                    <a:p>
                      <a:r>
                        <a:rPr lang="en-GB" sz="1200" b="0" dirty="0" smtClean="0">
                          <a:latin typeface="+mn-lt"/>
                          <a:cs typeface="Arial" panose="020B0604020202020204" pitchFamily="34" charset="0"/>
                        </a:rPr>
                        <a:t>Eco-activist</a:t>
                      </a:r>
                      <a:endParaRPr lang="en-GB" sz="1200" b="0" dirty="0">
                        <a:latin typeface="+mn-lt"/>
                        <a:cs typeface="Arial" panose="020B0604020202020204" pitchFamily="34" charset="0"/>
                      </a:endParaRPr>
                    </a:p>
                  </a:txBody>
                  <a:tcPr marL="68580" marR="68580" marT="0" marB="0"/>
                </a:tc>
                <a:tc>
                  <a:txBody>
                    <a:bodyPr/>
                    <a:lstStyle/>
                    <a:p>
                      <a:r>
                        <a:rPr lang="en-GB" sz="1200" b="0" i="0" dirty="0" smtClean="0">
                          <a:latin typeface="+mn-lt"/>
                          <a:cs typeface="Arial" panose="020B0604020202020204" pitchFamily="34" charset="0"/>
                        </a:rPr>
                        <a:t>Someone who wants to get people involved to make changes to the environment</a:t>
                      </a:r>
                      <a:endParaRPr lang="en-GB" sz="1200" b="0" i="0" dirty="0">
                        <a:latin typeface="+mn-lt"/>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215900">
                <a:tc>
                  <a:txBody>
                    <a:bodyPr/>
                    <a:lstStyle/>
                    <a:p>
                      <a:r>
                        <a:rPr lang="en-US" sz="1200" b="0" dirty="0">
                          <a:latin typeface="+mn-lt"/>
                          <a:cs typeface="Arial" panose="020B0604020202020204" pitchFamily="34" charset="0"/>
                        </a:rPr>
                        <a:t>4</a:t>
                      </a:r>
                    </a:p>
                  </a:txBody>
                  <a:tcPr marL="74295" marR="74295" marT="37148" marB="37148"/>
                </a:tc>
                <a:tc>
                  <a:txBody>
                    <a:bodyPr/>
                    <a:lstStyle/>
                    <a:p>
                      <a:r>
                        <a:rPr lang="en-GB" sz="1200" b="0" dirty="0" smtClean="0">
                          <a:solidFill>
                            <a:schemeClr val="tx1"/>
                          </a:solidFill>
                          <a:latin typeface="+mn-lt"/>
                          <a:cs typeface="Arial" panose="020B0604020202020204" pitchFamily="34" charset="0"/>
                        </a:rPr>
                        <a:t>Organic forms</a:t>
                      </a:r>
                    </a:p>
                    <a:p>
                      <a:endParaRPr lang="en-GB" sz="1200" b="0" dirty="0">
                        <a:solidFill>
                          <a:schemeClr val="tx1"/>
                        </a:solidFill>
                        <a:latin typeface="+mn-lt"/>
                        <a:cs typeface="Arial" panose="020B0604020202020204" pitchFamily="34" charset="0"/>
                      </a:endParaRPr>
                    </a:p>
                  </a:txBody>
                  <a:tcPr marL="68580" marR="68580" marT="0" marB="0"/>
                </a:tc>
                <a:tc>
                  <a:txBody>
                    <a:bodyPr/>
                    <a:lstStyle/>
                    <a:p>
                      <a:r>
                        <a:rPr lang="en-US" sz="1200" b="0" i="0" dirty="0" smtClean="0">
                          <a:solidFill>
                            <a:schemeClr val="tx1"/>
                          </a:solidFill>
                          <a:latin typeface="+mn-lt"/>
                          <a:cs typeface="Arial" panose="020B0604020202020204" pitchFamily="34" charset="0"/>
                        </a:rPr>
                        <a:t>Shapes coming from living things </a:t>
                      </a:r>
                      <a:r>
                        <a:rPr lang="en-US" sz="1200" b="0" i="0" dirty="0" err="1" smtClean="0">
                          <a:solidFill>
                            <a:schemeClr val="tx1"/>
                          </a:solidFill>
                          <a:latin typeface="+mn-lt"/>
                          <a:cs typeface="Arial" panose="020B0604020202020204" pitchFamily="34" charset="0"/>
                        </a:rPr>
                        <a:t>eg</a:t>
                      </a:r>
                      <a:r>
                        <a:rPr lang="en-US" sz="1200" b="0" i="0" dirty="0" smtClean="0">
                          <a:solidFill>
                            <a:schemeClr val="tx1"/>
                          </a:solidFill>
                          <a:latin typeface="+mn-lt"/>
                          <a:cs typeface="Arial" panose="020B0604020202020204" pitchFamily="34" charset="0"/>
                        </a:rPr>
                        <a:t>; waves, mountains</a:t>
                      </a:r>
                      <a:endParaRPr lang="en-GB" sz="1200" b="0" i="0" dirty="0">
                        <a:solidFill>
                          <a:schemeClr val="tx1"/>
                        </a:solidFill>
                        <a:latin typeface="+mn-lt"/>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305025">
                <a:tc>
                  <a:txBody>
                    <a:bodyPr/>
                    <a:lstStyle/>
                    <a:p>
                      <a:r>
                        <a:rPr lang="en-US" sz="1200" b="0" dirty="0">
                          <a:latin typeface="+mn-lt"/>
                          <a:cs typeface="Arial" panose="020B0604020202020204" pitchFamily="34" charset="0"/>
                        </a:rPr>
                        <a:t>5</a:t>
                      </a:r>
                    </a:p>
                  </a:txBody>
                  <a:tcPr marL="74295" marR="74295" marT="37148" marB="37148"/>
                </a:tc>
                <a:tc>
                  <a:txBody>
                    <a:bodyPr/>
                    <a:lstStyle/>
                    <a:p>
                      <a:r>
                        <a:rPr lang="en-GB" sz="1200" b="0" dirty="0" smtClean="0">
                          <a:solidFill>
                            <a:schemeClr val="tx1"/>
                          </a:solidFill>
                          <a:latin typeface="+mn-lt"/>
                          <a:cs typeface="Arial" panose="020B0604020202020204" pitchFamily="34" charset="0"/>
                        </a:rPr>
                        <a:t>Frame</a:t>
                      </a:r>
                      <a:endParaRPr lang="en-GB" sz="1200" b="0" dirty="0">
                        <a:solidFill>
                          <a:schemeClr val="tx1"/>
                        </a:solidFill>
                        <a:latin typeface="+mn-lt"/>
                        <a:cs typeface="Arial" panose="020B0604020202020204" pitchFamily="34" charset="0"/>
                      </a:endParaRPr>
                    </a:p>
                  </a:txBody>
                  <a:tcPr marL="68580" marR="68580" marT="0" marB="0"/>
                </a:tc>
                <a:tc>
                  <a:txBody>
                    <a:bodyPr/>
                    <a:lstStyle/>
                    <a:p>
                      <a:r>
                        <a:rPr lang="en-GB" sz="1200" b="0" i="0" dirty="0" smtClean="0">
                          <a:solidFill>
                            <a:schemeClr val="tx1"/>
                          </a:solidFill>
                          <a:latin typeface="+mn-lt"/>
                          <a:cs typeface="Arial" panose="020B0604020202020204" pitchFamily="34" charset="0"/>
                        </a:rPr>
                        <a:t>A rim or border that encloses something</a:t>
                      </a:r>
                      <a:r>
                        <a:rPr lang="en-GB" sz="1200" b="0" i="0" baseline="0" dirty="0" smtClean="0">
                          <a:solidFill>
                            <a:schemeClr val="tx1"/>
                          </a:solidFill>
                          <a:latin typeface="+mn-lt"/>
                          <a:cs typeface="Arial" panose="020B0604020202020204" pitchFamily="34" charset="0"/>
                        </a:rPr>
                        <a:t> </a:t>
                      </a:r>
                      <a:r>
                        <a:rPr lang="en-GB" sz="1200" b="0" i="0" baseline="0" dirty="0" err="1" smtClean="0">
                          <a:solidFill>
                            <a:schemeClr val="tx1"/>
                          </a:solidFill>
                          <a:latin typeface="+mn-lt"/>
                          <a:cs typeface="Arial" panose="020B0604020202020204" pitchFamily="34" charset="0"/>
                        </a:rPr>
                        <a:t>eg</a:t>
                      </a:r>
                      <a:r>
                        <a:rPr lang="en-GB" sz="1200" b="0" i="0" baseline="0" dirty="0" smtClean="0">
                          <a:solidFill>
                            <a:schemeClr val="tx1"/>
                          </a:solidFill>
                          <a:latin typeface="+mn-lt"/>
                          <a:cs typeface="Arial" panose="020B0604020202020204" pitchFamily="34" charset="0"/>
                        </a:rPr>
                        <a:t>: a picture frame</a:t>
                      </a:r>
                      <a:endParaRPr lang="en-GB" sz="1200" b="0" i="0" dirty="0">
                        <a:solidFill>
                          <a:schemeClr val="tx1"/>
                        </a:solidFill>
                        <a:latin typeface="+mn-lt"/>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252217">
                <a:tc>
                  <a:txBody>
                    <a:bodyPr/>
                    <a:lstStyle/>
                    <a:p>
                      <a:r>
                        <a:rPr lang="en-US" sz="1200" dirty="0">
                          <a:latin typeface="+mn-lt"/>
                        </a:rPr>
                        <a:t>6</a:t>
                      </a:r>
                      <a:endParaRPr lang="en-US" sz="1200" b="0" dirty="0">
                        <a:latin typeface="+mn-lt"/>
                      </a:endParaRPr>
                    </a:p>
                  </a:txBody>
                  <a:tcPr marL="74295" marR="74295" marT="37148" marB="37148"/>
                </a:tc>
                <a:tc>
                  <a:txBody>
                    <a:bodyPr/>
                    <a:lstStyle/>
                    <a:p>
                      <a:r>
                        <a:rPr lang="en-GB" sz="1200" dirty="0" smtClean="0">
                          <a:solidFill>
                            <a:schemeClr val="tx1"/>
                          </a:solidFill>
                          <a:latin typeface="+mn-lt"/>
                        </a:rPr>
                        <a:t>Artistic vision</a:t>
                      </a:r>
                      <a:endParaRPr lang="en-GB" sz="1200" dirty="0">
                        <a:solidFill>
                          <a:schemeClr val="tx1"/>
                        </a:solidFill>
                        <a:latin typeface="+mn-lt"/>
                      </a:endParaRPr>
                    </a:p>
                  </a:txBody>
                  <a:tcPr marL="68580" marR="68580" marT="0" marB="0"/>
                </a:tc>
                <a:tc>
                  <a:txBody>
                    <a:bodyPr/>
                    <a:lstStyle/>
                    <a:p>
                      <a:r>
                        <a:rPr lang="en-US" sz="1200" dirty="0" smtClean="0"/>
                        <a:t>A strong artistic image in one's imagination</a:t>
                      </a:r>
                      <a:endParaRPr lang="en-GB" sz="1200" b="0" i="0" dirty="0">
                        <a:solidFill>
                          <a:srgbClr val="FF0000"/>
                        </a:solidFill>
                        <a:latin typeface="+mn-lt"/>
                        <a:cs typeface="Arial" panose="020B0604020202020204" pitchFamily="34" charset="0"/>
                      </a:endParaRPr>
                    </a:p>
                  </a:txBody>
                  <a:tcPr marL="68580" marR="68580" marT="0" marB="0"/>
                </a:tc>
                <a:extLst>
                  <a:ext uri="{0D108BD9-81ED-4DB2-BD59-A6C34878D82A}">
                    <a16:rowId xmlns:a16="http://schemas.microsoft.com/office/drawing/2014/main" val="2253600408"/>
                  </a:ext>
                </a:extLst>
              </a:tr>
              <a:tr h="422744">
                <a:tc>
                  <a:txBody>
                    <a:bodyPr/>
                    <a:lstStyle/>
                    <a:p>
                      <a:r>
                        <a:rPr lang="en-GB" altLang="en-GB" sz="1200" dirty="0">
                          <a:latin typeface="+mn-lt"/>
                        </a:rPr>
                        <a:t>7</a:t>
                      </a:r>
                      <a:endParaRPr lang="en-US" sz="1200" b="0" dirty="0">
                        <a:latin typeface="+mn-lt"/>
                      </a:endParaRPr>
                    </a:p>
                  </a:txBody>
                  <a:tcPr marL="74295" marR="74295" marT="37148" marB="37148"/>
                </a:tc>
                <a:tc>
                  <a:txBody>
                    <a:bodyPr/>
                    <a:lstStyle/>
                    <a:p>
                      <a:r>
                        <a:rPr lang="en-GB" sz="1200" dirty="0" smtClean="0">
                          <a:latin typeface="+mn-lt"/>
                        </a:rPr>
                        <a:t>Position</a:t>
                      </a:r>
                      <a:endParaRPr lang="en-GB" sz="1200" dirty="0">
                        <a:latin typeface="+mn-lt"/>
                      </a:endParaRPr>
                    </a:p>
                  </a:txBody>
                  <a:tcPr marL="68580" marR="68580" marT="0" marB="0"/>
                </a:tc>
                <a:tc>
                  <a:txBody>
                    <a:bodyPr/>
                    <a:lstStyle/>
                    <a:p>
                      <a:r>
                        <a:rPr lang="en-GB" sz="1200" b="0" kern="1200" dirty="0" smtClean="0">
                          <a:solidFill>
                            <a:schemeClr val="dk1"/>
                          </a:solidFill>
                          <a:effectLst/>
                          <a:latin typeface="+mn-lt"/>
                          <a:ea typeface="+mn-ea"/>
                          <a:cs typeface="+mn-cs"/>
                        </a:rPr>
                        <a:t>The position from which one views a scene without moving his or her body or eyes in </a:t>
                      </a:r>
                      <a:endParaRPr lang="en-GB" sz="1000" b="0" i="0" dirty="0">
                        <a:latin typeface="+mn-lt"/>
                        <a:cs typeface="Arial" panose="020B0604020202020204" pitchFamily="34" charset="0"/>
                      </a:endParaRPr>
                    </a:p>
                  </a:txBody>
                  <a:tcPr marL="68580" marR="68580" marT="0" marB="0"/>
                </a:tc>
                <a:extLst>
                  <a:ext uri="{0D108BD9-81ED-4DB2-BD59-A6C34878D82A}">
                    <a16:rowId xmlns:a16="http://schemas.microsoft.com/office/drawing/2014/main" val="3431194389"/>
                  </a:ext>
                </a:extLst>
              </a:tr>
              <a:tr h="422744">
                <a:tc>
                  <a:txBody>
                    <a:bodyPr/>
                    <a:lstStyle/>
                    <a:p>
                      <a:r>
                        <a:rPr lang="en-US" sz="1200" b="0" dirty="0" smtClean="0">
                          <a:latin typeface="+mn-lt"/>
                        </a:rPr>
                        <a:t>8</a:t>
                      </a:r>
                      <a:endParaRPr lang="en-US" sz="1200" b="0" dirty="0">
                        <a:latin typeface="+mn-lt"/>
                      </a:endParaRPr>
                    </a:p>
                  </a:txBody>
                  <a:tcPr marL="74295" marR="74295" marT="37148" marB="37148"/>
                </a:tc>
                <a:tc>
                  <a:txBody>
                    <a:bodyPr/>
                    <a:lstStyle/>
                    <a:p>
                      <a:r>
                        <a:rPr lang="en-GB" sz="1200" dirty="0" smtClean="0">
                          <a:latin typeface="+mn-lt"/>
                        </a:rPr>
                        <a:t>Foreground</a:t>
                      </a:r>
                      <a:endParaRPr lang="en-GB" sz="1200" dirty="0">
                        <a:latin typeface="+mn-lt"/>
                      </a:endParaRPr>
                    </a:p>
                  </a:txBody>
                  <a:tcPr marL="68580" marR="68580" marT="0" marB="0"/>
                </a:tc>
                <a:tc>
                  <a:txBody>
                    <a:bodyPr/>
                    <a:lstStyle/>
                    <a:p>
                      <a:r>
                        <a:rPr lang="en-GB" sz="1200" b="0" kern="1200" dirty="0" smtClean="0">
                          <a:solidFill>
                            <a:schemeClr val="dk1"/>
                          </a:solidFill>
                          <a:effectLst/>
                          <a:latin typeface="+mn-lt"/>
                          <a:ea typeface="+mn-ea"/>
                          <a:cs typeface="+mn-cs"/>
                        </a:rPr>
                        <a:t>The foreground is the part of a photograph, painting, or scene that's closest to you. </a:t>
                      </a:r>
                      <a:endParaRPr lang="en-GB" sz="1000" i="0" dirty="0">
                        <a:latin typeface="+mn-lt"/>
                        <a:cs typeface="Arial" panose="020B0604020202020204" pitchFamily="34" charset="0"/>
                      </a:endParaRPr>
                    </a:p>
                  </a:txBody>
                  <a:tcPr marL="68580" marR="68580" marT="0" marB="0"/>
                </a:tc>
                <a:extLst>
                  <a:ext uri="{0D108BD9-81ED-4DB2-BD59-A6C34878D82A}">
                    <a16:rowId xmlns:a16="http://schemas.microsoft.com/office/drawing/2014/main" val="3491519532"/>
                  </a:ext>
                </a:extLst>
              </a:tr>
              <a:tr h="422744">
                <a:tc>
                  <a:txBody>
                    <a:bodyPr/>
                    <a:lstStyle/>
                    <a:p>
                      <a:r>
                        <a:rPr lang="en-US" sz="1200" b="0" dirty="0" smtClean="0">
                          <a:latin typeface="+mn-lt"/>
                        </a:rPr>
                        <a:t>9</a:t>
                      </a:r>
                      <a:endParaRPr lang="en-US" sz="1200" b="0" dirty="0">
                        <a:latin typeface="+mn-lt"/>
                      </a:endParaRPr>
                    </a:p>
                  </a:txBody>
                  <a:tcPr marL="74295" marR="74295" marT="37148" marB="37148"/>
                </a:tc>
                <a:tc>
                  <a:txBody>
                    <a:bodyPr/>
                    <a:lstStyle/>
                    <a:p>
                      <a:r>
                        <a:rPr lang="en-GB" sz="1200" dirty="0" smtClean="0">
                          <a:latin typeface="+mn-lt"/>
                        </a:rPr>
                        <a:t>Background</a:t>
                      </a:r>
                      <a:endParaRPr lang="en-GB" sz="1200" dirty="0">
                        <a:latin typeface="+mn-lt"/>
                      </a:endParaRPr>
                    </a:p>
                  </a:txBody>
                  <a:tcPr marL="68580" marR="68580" marT="0" marB="0"/>
                </a:tc>
                <a:tc>
                  <a:txBody>
                    <a:bodyPr/>
                    <a:lstStyle/>
                    <a:p>
                      <a:r>
                        <a:rPr lang="en-GB" sz="1100" b="0" kern="1200" dirty="0" smtClean="0">
                          <a:solidFill>
                            <a:schemeClr val="dk1"/>
                          </a:solidFill>
                          <a:effectLst/>
                          <a:latin typeface="+mn-lt"/>
                          <a:ea typeface="+mn-ea"/>
                          <a:cs typeface="+mn-cs"/>
                        </a:rPr>
                        <a:t>The background is the part of a photograph, painting, or scene that's farthest away from you. </a:t>
                      </a:r>
                      <a:endParaRPr lang="en-GB" sz="900" i="0" dirty="0">
                        <a:latin typeface="+mn-lt"/>
                        <a:cs typeface="Arial" panose="020B0604020202020204" pitchFamily="34" charset="0"/>
                      </a:endParaRPr>
                    </a:p>
                  </a:txBody>
                  <a:tcPr marL="68580" marR="68580" marT="0" marB="0"/>
                </a:tc>
                <a:extLst>
                  <a:ext uri="{0D108BD9-81ED-4DB2-BD59-A6C34878D82A}">
                    <a16:rowId xmlns:a16="http://schemas.microsoft.com/office/drawing/2014/main" val="3168469761"/>
                  </a:ext>
                </a:extLst>
              </a:tr>
            </a:tbl>
          </a:graphicData>
        </a:graphic>
      </p:graphicFrame>
      <p:sp>
        <p:nvSpPr>
          <p:cNvPr id="24" name="TextBox 23"/>
          <p:cNvSpPr txBox="1"/>
          <p:nvPr/>
        </p:nvSpPr>
        <p:spPr>
          <a:xfrm>
            <a:off x="341722" y="379136"/>
            <a:ext cx="4345755" cy="369332"/>
          </a:xfrm>
          <a:prstGeom prst="rect">
            <a:avLst/>
          </a:prstGeom>
          <a:solidFill>
            <a:srgbClr val="FF3399"/>
          </a:solidFill>
        </p:spPr>
        <p:txBody>
          <a:bodyPr wrap="square" rtlCol="0">
            <a:spAutoFit/>
          </a:bodyPr>
          <a:lstStyle/>
          <a:p>
            <a:pPr algn="ctr"/>
            <a:r>
              <a:rPr lang="en-GB" b="1" dirty="0" err="1" smtClean="0">
                <a:solidFill>
                  <a:schemeClr val="bg1"/>
                </a:solidFill>
              </a:rPr>
              <a:t>Friedensreich</a:t>
            </a:r>
            <a:r>
              <a:rPr lang="en-GB" b="1" dirty="0" smtClean="0">
                <a:solidFill>
                  <a:schemeClr val="bg1"/>
                </a:solidFill>
              </a:rPr>
              <a:t> </a:t>
            </a:r>
            <a:r>
              <a:rPr lang="en-GB" b="1" dirty="0" err="1" smtClean="0">
                <a:solidFill>
                  <a:schemeClr val="bg1"/>
                </a:solidFill>
              </a:rPr>
              <a:t>Hundertwasser</a:t>
            </a:r>
            <a:endParaRPr lang="en-GB" b="1" dirty="0">
              <a:solidFill>
                <a:schemeClr val="bg1"/>
              </a:solidFill>
            </a:endParaRPr>
          </a:p>
        </p:txBody>
      </p:sp>
      <p:sp>
        <p:nvSpPr>
          <p:cNvPr id="26" name="TextBox 25"/>
          <p:cNvSpPr txBox="1"/>
          <p:nvPr/>
        </p:nvSpPr>
        <p:spPr>
          <a:xfrm>
            <a:off x="341721" y="4595728"/>
            <a:ext cx="3884091" cy="369332"/>
          </a:xfrm>
          <a:prstGeom prst="rect">
            <a:avLst/>
          </a:prstGeom>
          <a:solidFill>
            <a:srgbClr val="7030A0"/>
          </a:solidFill>
        </p:spPr>
        <p:txBody>
          <a:bodyPr wrap="square" rtlCol="0">
            <a:spAutoFit/>
          </a:bodyPr>
          <a:lstStyle/>
          <a:p>
            <a:pPr algn="ctr"/>
            <a:r>
              <a:rPr lang="en-GB" b="1" dirty="0" smtClean="0">
                <a:solidFill>
                  <a:schemeClr val="bg1"/>
                </a:solidFill>
              </a:rPr>
              <a:t>Elements of Art:  Shape &amp; Line</a:t>
            </a:r>
            <a:endParaRPr lang="en-GB" b="1" dirty="0">
              <a:solidFill>
                <a:schemeClr val="bg1"/>
              </a:solidFill>
            </a:endParaRPr>
          </a:p>
        </p:txBody>
      </p:sp>
      <p:sp>
        <p:nvSpPr>
          <p:cNvPr id="18" name="TextBox 17"/>
          <p:cNvSpPr txBox="1"/>
          <p:nvPr/>
        </p:nvSpPr>
        <p:spPr>
          <a:xfrm>
            <a:off x="6713002" y="4565082"/>
            <a:ext cx="2195273" cy="369332"/>
          </a:xfrm>
          <a:prstGeom prst="rect">
            <a:avLst/>
          </a:prstGeom>
          <a:solidFill>
            <a:schemeClr val="accent6">
              <a:lumMod val="50000"/>
            </a:schemeClr>
          </a:solidFill>
        </p:spPr>
        <p:txBody>
          <a:bodyPr wrap="square" rtlCol="0">
            <a:spAutoFit/>
          </a:bodyPr>
          <a:lstStyle/>
          <a:p>
            <a:pPr algn="ctr"/>
            <a:r>
              <a:rPr lang="en-GB" b="1" dirty="0" smtClean="0">
                <a:solidFill>
                  <a:schemeClr val="bg1"/>
                </a:solidFill>
              </a:rPr>
              <a:t>The colour wheel</a:t>
            </a:r>
            <a:endParaRPr lang="en-GB" b="1" dirty="0">
              <a:solidFill>
                <a:schemeClr val="bg1"/>
              </a:solidFill>
            </a:endParaRPr>
          </a:p>
        </p:txBody>
      </p:sp>
      <p:pic>
        <p:nvPicPr>
          <p:cNvPr id="6" name="Picture 5"/>
          <p:cNvPicPr>
            <a:picLocks noChangeAspect="1"/>
          </p:cNvPicPr>
          <p:nvPr/>
        </p:nvPicPr>
        <p:blipFill>
          <a:blip r:embed="rId3"/>
          <a:stretch>
            <a:fillRect/>
          </a:stretch>
        </p:blipFill>
        <p:spPr>
          <a:xfrm>
            <a:off x="341722" y="819465"/>
            <a:ext cx="1391931" cy="1832624"/>
          </a:xfrm>
          <a:prstGeom prst="rect">
            <a:avLst/>
          </a:prstGeom>
        </p:spPr>
      </p:pic>
      <p:sp>
        <p:nvSpPr>
          <p:cNvPr id="9" name="Rectangle 8"/>
          <p:cNvSpPr/>
          <p:nvPr/>
        </p:nvSpPr>
        <p:spPr>
          <a:xfrm>
            <a:off x="292595" y="2692107"/>
            <a:ext cx="4526185" cy="1938992"/>
          </a:xfrm>
          <a:prstGeom prst="rect">
            <a:avLst/>
          </a:prstGeom>
        </p:spPr>
        <p:txBody>
          <a:bodyPr wrap="square">
            <a:spAutoFit/>
          </a:bodyPr>
          <a:lstStyle/>
          <a:p>
            <a:r>
              <a:rPr lang="en-GB" altLang="en-US" sz="1200" u="sng" dirty="0">
                <a:solidFill>
                  <a:schemeClr val="accent1">
                    <a:lumMod val="75000"/>
                  </a:schemeClr>
                </a:solidFill>
                <a:cs typeface="Arial" panose="020B0604020202020204" pitchFamily="34" charset="0"/>
              </a:rPr>
              <a:t>Who is he and what is he famous for?</a:t>
            </a:r>
          </a:p>
          <a:p>
            <a:r>
              <a:rPr lang="en-GB" altLang="en-US" sz="1200" dirty="0">
                <a:cs typeface="Arial" panose="020B0604020202020204" pitchFamily="34" charset="0"/>
              </a:rPr>
              <a:t>He was </a:t>
            </a:r>
            <a:r>
              <a:rPr lang="en-GB" altLang="en-US" sz="1200" dirty="0" smtClean="0">
                <a:cs typeface="Arial" panose="020B0604020202020204" pitchFamily="34" charset="0"/>
              </a:rPr>
              <a:t>an Austrian artist and architect, </a:t>
            </a:r>
            <a:r>
              <a:rPr lang="en-GB" altLang="en-US" sz="1200" dirty="0">
                <a:cs typeface="Arial" panose="020B0604020202020204" pitchFamily="34" charset="0"/>
              </a:rPr>
              <a:t>born </a:t>
            </a:r>
            <a:r>
              <a:rPr lang="en-GB" altLang="en-US" sz="1200" dirty="0" smtClean="0">
                <a:cs typeface="Arial" panose="020B0604020202020204" pitchFamily="34" charset="0"/>
              </a:rPr>
              <a:t>1928 </a:t>
            </a:r>
            <a:r>
              <a:rPr lang="en-GB" altLang="en-US" sz="1200" dirty="0">
                <a:cs typeface="Arial" panose="020B0604020202020204" pitchFamily="34" charset="0"/>
              </a:rPr>
              <a:t>- died </a:t>
            </a:r>
            <a:r>
              <a:rPr lang="en-GB" altLang="en-US" sz="1200" dirty="0" smtClean="0">
                <a:cs typeface="Arial" panose="020B0604020202020204" pitchFamily="34" charset="0"/>
              </a:rPr>
              <a:t>2000.  </a:t>
            </a:r>
            <a:r>
              <a:rPr lang="en-GB" altLang="en-US" sz="1200" dirty="0">
                <a:cs typeface="Arial" panose="020B0604020202020204" pitchFamily="34" charset="0"/>
              </a:rPr>
              <a:t>He is </a:t>
            </a:r>
            <a:r>
              <a:rPr lang="en-GB" altLang="en-US" sz="1200" dirty="0" smtClean="0">
                <a:cs typeface="Arial" panose="020B0604020202020204" pitchFamily="34" charset="0"/>
              </a:rPr>
              <a:t>also well known </a:t>
            </a:r>
            <a:r>
              <a:rPr lang="en-GB" altLang="en-US" sz="1200" dirty="0">
                <a:cs typeface="Arial" panose="020B0604020202020204" pitchFamily="34" charset="0"/>
              </a:rPr>
              <a:t>as </a:t>
            </a:r>
            <a:r>
              <a:rPr lang="en-GB" altLang="en-US" sz="1200" dirty="0" smtClean="0">
                <a:cs typeface="Arial" panose="020B0604020202020204" pitchFamily="34" charset="0"/>
              </a:rPr>
              <a:t>an environmentalist  and eco-activist.  He is known </a:t>
            </a:r>
            <a:r>
              <a:rPr lang="en-GB" altLang="en-US" sz="1200" dirty="0">
                <a:cs typeface="Arial" panose="020B0604020202020204" pitchFamily="34" charset="0"/>
              </a:rPr>
              <a:t>for his </a:t>
            </a:r>
            <a:r>
              <a:rPr lang="en-GB" altLang="en-US" sz="1200" dirty="0" smtClean="0">
                <a:cs typeface="Arial" panose="020B0604020202020204" pitchFamily="34" charset="0"/>
              </a:rPr>
              <a:t>lively imagination;  his art was described as ‘unruly and chaotic’.  </a:t>
            </a:r>
            <a:endParaRPr lang="en-GB" altLang="en-US" sz="1200" dirty="0">
              <a:cs typeface="Arial" panose="020B0604020202020204" pitchFamily="34" charset="0"/>
            </a:endParaRPr>
          </a:p>
          <a:p>
            <a:r>
              <a:rPr lang="en-GB" altLang="en-US" sz="1200" u="sng" dirty="0">
                <a:solidFill>
                  <a:schemeClr val="accent1">
                    <a:lumMod val="75000"/>
                  </a:schemeClr>
                </a:solidFill>
                <a:cs typeface="Arial" panose="020B0604020202020204" pitchFamily="34" charset="0"/>
              </a:rPr>
              <a:t>What inspired him?</a:t>
            </a:r>
          </a:p>
          <a:p>
            <a:r>
              <a:rPr lang="en-GB" altLang="en-US" sz="1200" dirty="0">
                <a:cs typeface="Arial" panose="020B0604020202020204" pitchFamily="34" charset="0"/>
              </a:rPr>
              <a:t>He </a:t>
            </a:r>
            <a:r>
              <a:rPr lang="en-GB" altLang="en-US" sz="1200" dirty="0" smtClean="0">
                <a:cs typeface="Arial" panose="020B0604020202020204" pitchFamily="34" charset="0"/>
              </a:rPr>
              <a:t>was inspired by nature.  He and wanted humans to live in harmony with nature, where there are no straight lines.  In his work he used spirals, organic forms, wavy lines, bright colours. Even his buildings fit around nature and they often have roof gardens.</a:t>
            </a:r>
            <a:endParaRPr lang="en-GB" sz="1200" dirty="0"/>
          </a:p>
        </p:txBody>
      </p:sp>
      <p:pic>
        <p:nvPicPr>
          <p:cNvPr id="10" name="Picture 9"/>
          <p:cNvPicPr>
            <a:picLocks noChangeAspect="1"/>
          </p:cNvPicPr>
          <p:nvPr/>
        </p:nvPicPr>
        <p:blipFill>
          <a:blip r:embed="rId4"/>
          <a:stretch>
            <a:fillRect/>
          </a:stretch>
        </p:blipFill>
        <p:spPr>
          <a:xfrm>
            <a:off x="1778100" y="788486"/>
            <a:ext cx="1464259" cy="1863603"/>
          </a:xfrm>
          <a:prstGeom prst="rect">
            <a:avLst/>
          </a:prstGeom>
        </p:spPr>
      </p:pic>
      <p:pic>
        <p:nvPicPr>
          <p:cNvPr id="11" name="Picture 10"/>
          <p:cNvPicPr>
            <a:picLocks noChangeAspect="1"/>
          </p:cNvPicPr>
          <p:nvPr/>
        </p:nvPicPr>
        <p:blipFill>
          <a:blip r:embed="rId5"/>
          <a:stretch>
            <a:fillRect/>
          </a:stretch>
        </p:blipFill>
        <p:spPr>
          <a:xfrm>
            <a:off x="3286807" y="788486"/>
            <a:ext cx="1400670" cy="1863603"/>
          </a:xfrm>
          <a:prstGeom prst="rect">
            <a:avLst/>
          </a:prstGeom>
        </p:spPr>
      </p:pic>
      <p:pic>
        <p:nvPicPr>
          <p:cNvPr id="14" name="Picture 13"/>
          <p:cNvPicPr>
            <a:picLocks noChangeAspect="1"/>
          </p:cNvPicPr>
          <p:nvPr/>
        </p:nvPicPr>
        <p:blipFill>
          <a:blip r:embed="rId6"/>
          <a:stretch>
            <a:fillRect/>
          </a:stretch>
        </p:blipFill>
        <p:spPr>
          <a:xfrm>
            <a:off x="2734267" y="5088244"/>
            <a:ext cx="1491545" cy="1734443"/>
          </a:xfrm>
          <a:prstGeom prst="rect">
            <a:avLst/>
          </a:prstGeom>
        </p:spPr>
      </p:pic>
      <p:pic>
        <p:nvPicPr>
          <p:cNvPr id="15" name="Picture 14"/>
          <p:cNvPicPr>
            <a:picLocks noChangeAspect="1"/>
          </p:cNvPicPr>
          <p:nvPr/>
        </p:nvPicPr>
        <p:blipFill rotWithShape="1">
          <a:blip r:embed="rId7"/>
          <a:srcRect l="6759" t="2843" r="5467"/>
          <a:stretch/>
        </p:blipFill>
        <p:spPr>
          <a:xfrm rot="5400000">
            <a:off x="593116" y="4801537"/>
            <a:ext cx="1805067" cy="2307860"/>
          </a:xfrm>
          <a:prstGeom prst="rect">
            <a:avLst/>
          </a:prstGeom>
        </p:spPr>
      </p:pic>
      <p:pic>
        <p:nvPicPr>
          <p:cNvPr id="17" name="Picture 16"/>
          <p:cNvPicPr>
            <a:picLocks noChangeAspect="1"/>
          </p:cNvPicPr>
          <p:nvPr/>
        </p:nvPicPr>
        <p:blipFill>
          <a:blip r:embed="rId8"/>
          <a:stretch>
            <a:fillRect/>
          </a:stretch>
        </p:blipFill>
        <p:spPr>
          <a:xfrm>
            <a:off x="4310497" y="4631099"/>
            <a:ext cx="1854987" cy="2178582"/>
          </a:xfrm>
          <a:prstGeom prst="rect">
            <a:avLst/>
          </a:prstGeom>
        </p:spPr>
      </p:pic>
      <p:pic>
        <p:nvPicPr>
          <p:cNvPr id="23" name="Picture 22"/>
          <p:cNvPicPr>
            <a:picLocks noChangeAspect="1"/>
          </p:cNvPicPr>
          <p:nvPr/>
        </p:nvPicPr>
        <p:blipFill rotWithShape="1">
          <a:blip r:embed="rId9"/>
          <a:srcRect t="10416"/>
          <a:stretch/>
        </p:blipFill>
        <p:spPr>
          <a:xfrm>
            <a:off x="6076929" y="5052933"/>
            <a:ext cx="1911031" cy="1684307"/>
          </a:xfrm>
          <a:prstGeom prst="rect">
            <a:avLst/>
          </a:prstGeom>
        </p:spPr>
      </p:pic>
      <p:pic>
        <p:nvPicPr>
          <p:cNvPr id="20" name="Picture 19"/>
          <p:cNvPicPr>
            <a:picLocks noChangeAspect="1"/>
          </p:cNvPicPr>
          <p:nvPr/>
        </p:nvPicPr>
        <p:blipFill rotWithShape="1">
          <a:blip r:embed="rId10"/>
          <a:srcRect t="56165"/>
          <a:stretch/>
        </p:blipFill>
        <p:spPr>
          <a:xfrm>
            <a:off x="7931916" y="5321723"/>
            <a:ext cx="1920647" cy="309881"/>
          </a:xfrm>
          <a:prstGeom prst="rect">
            <a:avLst/>
          </a:prstGeom>
        </p:spPr>
      </p:pic>
      <p:pic>
        <p:nvPicPr>
          <p:cNvPr id="21" name="Picture 20"/>
          <p:cNvPicPr>
            <a:picLocks noChangeAspect="1"/>
          </p:cNvPicPr>
          <p:nvPr/>
        </p:nvPicPr>
        <p:blipFill>
          <a:blip r:embed="rId11"/>
          <a:stretch>
            <a:fillRect/>
          </a:stretch>
        </p:blipFill>
        <p:spPr>
          <a:xfrm>
            <a:off x="7931916" y="6042686"/>
            <a:ext cx="1920647" cy="664986"/>
          </a:xfrm>
          <a:prstGeom prst="rect">
            <a:avLst/>
          </a:prstGeom>
        </p:spPr>
      </p:pic>
      <p:sp>
        <p:nvSpPr>
          <p:cNvPr id="27" name="TextBox 26"/>
          <p:cNvSpPr txBox="1"/>
          <p:nvPr/>
        </p:nvSpPr>
        <p:spPr>
          <a:xfrm>
            <a:off x="8237886" y="5062765"/>
            <a:ext cx="1395965" cy="276999"/>
          </a:xfrm>
          <a:prstGeom prst="rect">
            <a:avLst/>
          </a:prstGeom>
          <a:noFill/>
        </p:spPr>
        <p:txBody>
          <a:bodyPr wrap="square" rtlCol="0">
            <a:spAutoFit/>
          </a:bodyPr>
          <a:lstStyle/>
          <a:p>
            <a:r>
              <a:rPr lang="en-GB" sz="1200" dirty="0" smtClean="0"/>
              <a:t>Primary Colours</a:t>
            </a:r>
            <a:endParaRPr lang="en-GB" sz="1200" dirty="0"/>
          </a:p>
        </p:txBody>
      </p:sp>
      <p:sp>
        <p:nvSpPr>
          <p:cNvPr id="29" name="TextBox 28"/>
          <p:cNvSpPr txBox="1"/>
          <p:nvPr/>
        </p:nvSpPr>
        <p:spPr>
          <a:xfrm>
            <a:off x="7779931" y="5582231"/>
            <a:ext cx="2256688" cy="430887"/>
          </a:xfrm>
          <a:prstGeom prst="rect">
            <a:avLst/>
          </a:prstGeom>
          <a:noFill/>
        </p:spPr>
        <p:txBody>
          <a:bodyPr wrap="square" rtlCol="0">
            <a:spAutoFit/>
          </a:bodyPr>
          <a:lstStyle/>
          <a:p>
            <a:pPr algn="ctr"/>
            <a:r>
              <a:rPr lang="en-GB" sz="1200" dirty="0" smtClean="0"/>
              <a:t>Secondary Colours</a:t>
            </a:r>
          </a:p>
          <a:p>
            <a:pPr algn="ctr"/>
            <a:r>
              <a:rPr lang="en-GB" sz="1000" dirty="0" smtClean="0"/>
              <a:t>from mixing primary colours together</a:t>
            </a:r>
            <a:endParaRPr lang="en-GB" sz="1000" dirty="0"/>
          </a:p>
        </p:txBody>
      </p:sp>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21050</TotalTime>
  <Words>274</Words>
  <Application>Microsoft Office PowerPoint</Application>
  <PresentationFormat>A4 Paper (210x297 mm)</PresentationFormat>
  <Paragraphs>40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Drawing:   |  Year 3  | Term:  Summer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Gillian Boake</cp:lastModifiedBy>
  <cp:revision>133</cp:revision>
  <cp:lastPrinted>2019-12-12T13:49:43Z</cp:lastPrinted>
  <dcterms:created xsi:type="dcterms:W3CDTF">2017-10-15T20:56:30Z</dcterms:created>
  <dcterms:modified xsi:type="dcterms:W3CDTF">2020-04-21T13:29:00Z</dcterms:modified>
</cp:coreProperties>
</file>