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03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459" y="8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5/14/2024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|  Celebrating Difference Year Four| Autumn 2    P.S.H.E. 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6162675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8592833"/>
              </p:ext>
            </p:extLst>
          </p:nvPr>
        </p:nvGraphicFramePr>
        <p:xfrm>
          <a:off x="6483604" y="429954"/>
          <a:ext cx="3322547" cy="628832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6458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05796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51237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winkl" panose="02000000000000000000" pitchFamily="2" charset="0"/>
                        </a:rPr>
                        <a:t>Vocabulary</a:t>
                      </a:r>
                      <a:endParaRPr lang="en-US" sz="1800" dirty="0">
                        <a:latin typeface="Twinkl" panose="02000000000000000000" pitchFamily="2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03177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assumption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A thought that is accepted as true without any proof.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031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bystander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Somebody who watches an event but does not join in.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930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characteristics</a:t>
                      </a:r>
                    </a:p>
                    <a:p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A feature or quality belonging to a person.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6574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cyber bullying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 smtClean="0">
                        <a:latin typeface="Twinkl" panose="02000000000000000000" pitchFamily="2" charset="0"/>
                      </a:endParaRPr>
                    </a:p>
                    <a:p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To bully a person using technology</a:t>
                      </a:r>
                      <a:r>
                        <a:rPr lang="en-GB" sz="1100" baseline="0" dirty="0" smtClean="0">
                          <a:latin typeface="Twinkl" panose="02000000000000000000" pitchFamily="2" charset="0"/>
                        </a:rPr>
                        <a:t> e.g. text, snapchat, Instagram, email. 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5618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deliberate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 smtClean="0">
                        <a:latin typeface="Twinkl" panose="02000000000000000000" pitchFamily="2" charset="0"/>
                      </a:endParaRPr>
                    </a:p>
                    <a:p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On purpose.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031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empathise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To understand and share the feelings of another person. 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403177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impression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An idea, feeling or opinion about someone.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4031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judgement</a:t>
                      </a:r>
                    </a:p>
                    <a:p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To make a decision about someone or something. 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  <a:tr h="802649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stereotyping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u="none" baseline="0" dirty="0" smtClean="0">
                          <a:latin typeface="Twinkl" panose="02000000000000000000" pitchFamily="2" charset="0"/>
                        </a:rPr>
                        <a:t>to believe unfairly that all people or things with a particular characteristic are the same</a:t>
                      </a:r>
                      <a:endParaRPr lang="en-GB" sz="1100" dirty="0" smtClean="0">
                        <a:latin typeface="Twinkl" panose="02000000000000000000" pitchFamily="2" charset="0"/>
                      </a:endParaRPr>
                    </a:p>
                    <a:p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24782059"/>
                  </a:ext>
                </a:extLst>
              </a:tr>
              <a:tr h="403177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trolled</a:t>
                      </a:r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To be upset by a person online. 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92913696"/>
                  </a:ext>
                </a:extLst>
              </a:tr>
              <a:tr h="4031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unique</a:t>
                      </a:r>
                    </a:p>
                    <a:p>
                      <a:endParaRPr lang="en-GB" sz="12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Being one of a kind; not like anyone else. 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4031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Twinkl" panose="02000000000000000000" pitchFamily="2" charset="0"/>
                        </a:rPr>
                        <a:t>witness</a:t>
                      </a:r>
                    </a:p>
                    <a:p>
                      <a:endParaRPr lang="en-GB" sz="14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Twinkl" panose="02000000000000000000" pitchFamily="2" charset="0"/>
                        </a:rPr>
                        <a:t>A person who sees an event. </a:t>
                      </a:r>
                      <a:endParaRPr lang="en-GB" sz="1100" dirty="0">
                        <a:latin typeface="Twinkl" panose="02000000000000000000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40410" y="408886"/>
            <a:ext cx="3993072" cy="5985944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0234234"/>
              </p:ext>
            </p:extLst>
          </p:nvPr>
        </p:nvGraphicFramePr>
        <p:xfrm>
          <a:off x="101601" y="407398"/>
          <a:ext cx="2484582" cy="244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4582">
                  <a:extLst>
                    <a:ext uri="{9D8B030D-6E8A-4147-A177-3AD203B41FA5}">
                      <a16:colId xmlns:a16="http://schemas.microsoft.com/office/drawing/2014/main" val="36126871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Twinkl" panose="02000000000000000000" pitchFamily="2" charset="0"/>
                        </a:rPr>
                        <a:t>Equality act 2010</a:t>
                      </a:r>
                      <a:endParaRPr lang="en-GB" sz="1800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0177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3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The Equality Act 2010 makes it illegal to discriminate against people in any way on the basis of any of the characteristics below.</a:t>
                      </a:r>
                    </a:p>
                    <a:p>
                      <a:pPr algn="ctr"/>
                      <a:r>
                        <a:rPr lang="en-GB" sz="13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/>
                      </a:r>
                      <a:br>
                        <a:rPr lang="en-GB" sz="13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</a:br>
                      <a:r>
                        <a:rPr lang="en-GB" sz="13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This aims to promote fairness and equality and protect everyone in Britain from being treated differently to others.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4768729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108324"/>
              </p:ext>
            </p:extLst>
          </p:nvPr>
        </p:nvGraphicFramePr>
        <p:xfrm>
          <a:off x="101601" y="3090392"/>
          <a:ext cx="2484582" cy="36322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484582">
                  <a:extLst>
                    <a:ext uri="{9D8B030D-6E8A-4147-A177-3AD203B41FA5}">
                      <a16:colId xmlns:a16="http://schemas.microsoft.com/office/drawing/2014/main" val="258769845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" panose="02000000000000000000" pitchFamily="2" charset="0"/>
                        </a:rPr>
                        <a:t>Protected</a:t>
                      </a:r>
                      <a:r>
                        <a:rPr lang="en-GB" sz="1600" baseline="0" dirty="0" smtClean="0">
                          <a:latin typeface="Twinkl" panose="02000000000000000000" pitchFamily="2" charset="0"/>
                        </a:rPr>
                        <a:t> Characteristics</a:t>
                      </a:r>
                      <a:endParaRPr lang="en-GB" sz="1600" dirty="0">
                        <a:latin typeface="Twinkl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95015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There are nine protected characteristics, these are: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age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disability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gender reassignment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marriage and civil partnership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pregnancy and maternity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race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religion or belief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sex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Twinkl" panose="02000000000000000000" pitchFamily="2" charset="0"/>
                        </a:rPr>
                        <a:t>sexual orientation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5485435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4276436" y="5569527"/>
            <a:ext cx="179194" cy="203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5630" y="5201395"/>
            <a:ext cx="1871279" cy="152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5519</TotalTime>
  <Words>224</Words>
  <Application>Microsoft Office PowerPoint</Application>
  <PresentationFormat>A4 Paper (210x297 mm)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</vt:lpstr>
      <vt:lpstr>Office Theme</vt:lpstr>
      <vt:lpstr>Shirley Heath  |  Celebrating Difference Year Four| Autumn 2    P.S.H.E.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Eleanor Knight</cp:lastModifiedBy>
  <cp:revision>134</cp:revision>
  <cp:lastPrinted>2022-04-26T12:49:47Z</cp:lastPrinted>
  <dcterms:created xsi:type="dcterms:W3CDTF">2017-10-15T20:56:30Z</dcterms:created>
  <dcterms:modified xsi:type="dcterms:W3CDTF">2024-05-14T12:45:58Z</dcterms:modified>
</cp:coreProperties>
</file>