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38" autoAdjust="0"/>
    <p:restoredTop sz="94627"/>
  </p:normalViewPr>
  <p:slideViewPr>
    <p:cSldViewPr snapToGrid="0" snapToObjects="1">
      <p:cViewPr varScale="1">
        <p:scale>
          <a:sx n="79" d="100"/>
          <a:sy n="79" d="100"/>
        </p:scale>
        <p:origin x="1598"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91437"/>
            <a:ext cx="9554210" cy="273090"/>
          </a:xfrm>
        </p:spPr>
        <p:txBody>
          <a:bodyPr numCol="1">
            <a:noAutofit/>
          </a:bodyPr>
          <a:lstStyle/>
          <a:p>
            <a:pPr algn="l"/>
            <a:r>
              <a:rPr lang="en-US" sz="1600" b="1" dirty="0" smtClean="0">
                <a:latin typeface="Century Gothic" panose="020B0502020202020204" pitchFamily="34" charset="0"/>
                <a:ea typeface="Tahoma" panose="020B0604030504040204" pitchFamily="34" charset="0"/>
                <a:cs typeface="Tahoma" panose="020B0604030504040204" pitchFamily="34" charset="0"/>
              </a:rPr>
              <a:t>Shirley Heath </a:t>
            </a:r>
            <a:r>
              <a:rPr lang="en-US" sz="1800" b="1" dirty="0" smtClean="0">
                <a:latin typeface="Century Gothic" panose="020B0502020202020204" pitchFamily="34" charset="0"/>
                <a:ea typeface="Tahoma" panose="020B0604030504040204" pitchFamily="34" charset="0"/>
                <a:cs typeface="Tahoma" panose="020B0604030504040204" pitchFamily="34" charset="0"/>
              </a:rPr>
              <a:t>	  Dancing In The Street|  Year </a:t>
            </a:r>
            <a:r>
              <a:rPr lang="en-US" sz="1800" b="1" dirty="0">
                <a:latin typeface="Century Gothic" panose="020B0502020202020204" pitchFamily="34" charset="0"/>
                <a:ea typeface="Tahoma" panose="020B0604030504040204" pitchFamily="34" charset="0"/>
                <a:cs typeface="Tahoma" panose="020B0604030504040204" pitchFamily="34" charset="0"/>
              </a:rPr>
              <a:t>5</a:t>
            </a:r>
            <a:r>
              <a:rPr lang="en-US" sz="1800" b="1" dirty="0" smtClean="0">
                <a:latin typeface="Century Gothic" panose="020B0502020202020204" pitchFamily="34" charset="0"/>
                <a:ea typeface="Tahoma" panose="020B0604030504040204" pitchFamily="34" charset="0"/>
                <a:cs typeface="Tahoma" panose="020B0604030504040204" pitchFamily="34" charset="0"/>
              </a:rPr>
              <a:t>  | Term:  Summer 1</a:t>
            </a:r>
            <a:endParaRPr lang="en-US" sz="1800" b="1" dirty="0">
              <a:latin typeface="Century Gothic" panose="020B0502020202020204" pitchFamily="34" charset="0"/>
              <a:ea typeface="Tahoma" panose="020B0604030504040204" pitchFamily="34" charset="0"/>
              <a:cs typeface="Tahoma" panose="020B0604030504040204" pitchFamily="34" charset="0"/>
            </a:endParaRP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43758401"/>
              </p:ext>
            </p:extLst>
          </p:nvPr>
        </p:nvGraphicFramePr>
        <p:xfrm>
          <a:off x="88773" y="4979719"/>
          <a:ext cx="4276800" cy="561976"/>
        </p:xfrm>
        <a:graphic>
          <a:graphicData uri="http://schemas.openxmlformats.org/drawingml/2006/table">
            <a:tbl>
              <a:tblPr firstRow="1" bandRow="1">
                <a:tableStyleId>{93296810-A885-4BE3-A3E7-6D5BEEA58F35}</a:tableStyleId>
              </a:tblPr>
              <a:tblGrid>
                <a:gridCol w="4276800">
                  <a:extLst>
                    <a:ext uri="{9D8B030D-6E8A-4147-A177-3AD203B41FA5}">
                      <a16:colId xmlns:a16="http://schemas.microsoft.com/office/drawing/2014/main" val="20001"/>
                    </a:ext>
                  </a:extLst>
                </a:gridCol>
              </a:tblGrid>
              <a:tr h="458646">
                <a:tc>
                  <a:txBody>
                    <a:bodyPr/>
                    <a:lstStyle/>
                    <a:p>
                      <a:pPr algn="ctr"/>
                      <a:r>
                        <a:rPr lang="en-GB" altLang="en-GB" sz="1600" dirty="0" smtClean="0">
                          <a:latin typeface="Century Gothic" panose="020B0502020202020204" pitchFamily="34" charset="0"/>
                          <a:ea typeface="Tahoma" panose="020B0604030504040204" pitchFamily="34" charset="0"/>
                          <a:cs typeface="Tahoma" panose="020B0604030504040204" pitchFamily="34" charset="0"/>
                        </a:rPr>
                        <a:t>Musical</a:t>
                      </a:r>
                      <a:r>
                        <a:rPr lang="en-GB" altLang="en-GB" sz="1600" baseline="0" dirty="0" smtClean="0">
                          <a:latin typeface="Century Gothic" panose="020B0502020202020204" pitchFamily="34" charset="0"/>
                          <a:ea typeface="Tahoma" panose="020B0604030504040204" pitchFamily="34" charset="0"/>
                          <a:cs typeface="Tahoma" panose="020B0604030504040204" pitchFamily="34" charset="0"/>
                        </a:rPr>
                        <a:t> Activities</a:t>
                      </a:r>
                    </a:p>
                    <a:p>
                      <a:pPr algn="ctr"/>
                      <a:r>
                        <a:rPr lang="en-GB" altLang="en-GB" sz="1600" baseline="0" dirty="0" smtClean="0">
                          <a:latin typeface="Century Gothic" panose="020B0502020202020204" pitchFamily="34" charset="0"/>
                          <a:ea typeface="Tahoma" panose="020B0604030504040204" pitchFamily="34" charset="0"/>
                          <a:cs typeface="Tahoma" panose="020B0604030504040204" pitchFamily="34" charset="0"/>
                        </a:rPr>
                        <a:t>(Using glocks / recorders)</a:t>
                      </a:r>
                      <a:endParaRPr lang="en-GB" altLang="en-GB" sz="1600" dirty="0">
                        <a:latin typeface="Century Gothic" panose="020B0502020202020204" pitchFamily="34" charset="0"/>
                        <a:ea typeface="Tahoma" panose="020B0604030504040204" pitchFamily="34" charset="0"/>
                        <a:cs typeface="Tahoma" panose="020B0604030504040204" pitchFamily="34" charset="0"/>
                      </a:endParaRPr>
                    </a:p>
                  </a:txBody>
                  <a:tcPr marL="74295" marR="74295" marT="37148" marB="37148"/>
                </a:tc>
                <a:extLst>
                  <a:ext uri="{0D108BD9-81ED-4DB2-BD59-A6C34878D82A}">
                    <a16:rowId xmlns:a16="http://schemas.microsoft.com/office/drawing/2014/main" val="10000"/>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4116225032"/>
              </p:ext>
            </p:extLst>
          </p:nvPr>
        </p:nvGraphicFramePr>
        <p:xfrm>
          <a:off x="88773" y="2914808"/>
          <a:ext cx="4276800" cy="2013244"/>
        </p:xfrm>
        <a:graphic>
          <a:graphicData uri="http://schemas.openxmlformats.org/drawingml/2006/table">
            <a:tbl>
              <a:tblPr firstRow="1" bandRow="1">
                <a:tableStyleId>{21E4AEA4-8DFA-4A89-87EB-49C32662AFE0}</a:tableStyleId>
              </a:tblPr>
              <a:tblGrid>
                <a:gridCol w="4276800">
                  <a:extLst>
                    <a:ext uri="{9D8B030D-6E8A-4147-A177-3AD203B41FA5}">
                      <a16:colId xmlns:a16="http://schemas.microsoft.com/office/drawing/2014/main" val="771789285"/>
                    </a:ext>
                  </a:extLst>
                </a:gridCol>
              </a:tblGrid>
              <a:tr h="582719">
                <a:tc>
                  <a:txBody>
                    <a:bodyPr/>
                    <a:lstStyle/>
                    <a:p>
                      <a:pPr algn="ctr"/>
                      <a:r>
                        <a:rPr lang="en-US" sz="1600" dirty="0" smtClean="0">
                          <a:latin typeface="Century Gothic" panose="020B0502020202020204" pitchFamily="34" charset="0"/>
                          <a:ea typeface="Tahoma" panose="020B0604030504040204" pitchFamily="34" charset="0"/>
                          <a:cs typeface="Tahoma" panose="020B0604030504040204" pitchFamily="34" charset="0"/>
                        </a:rPr>
                        <a:t>Listen and Appraise:  </a:t>
                      </a:r>
                    </a:p>
                    <a:p>
                      <a:pPr algn="ctr"/>
                      <a:r>
                        <a:rPr lang="en-US" sz="1600" dirty="0" smtClean="0">
                          <a:latin typeface="Century Gothic" panose="020B0502020202020204" pitchFamily="34" charset="0"/>
                          <a:ea typeface="Tahoma" panose="020B0604030504040204" pitchFamily="34" charset="0"/>
                          <a:cs typeface="Tahoma" panose="020B0604030504040204" pitchFamily="34" charset="0"/>
                        </a:rPr>
                        <a:t>Dancing</a:t>
                      </a:r>
                      <a:r>
                        <a:rPr lang="en-US" sz="1600" baseline="0" dirty="0" smtClean="0">
                          <a:latin typeface="Century Gothic" panose="020B0502020202020204" pitchFamily="34" charset="0"/>
                          <a:ea typeface="Tahoma" panose="020B0604030504040204" pitchFamily="34" charset="0"/>
                          <a:cs typeface="Tahoma" panose="020B0604030504040204" pitchFamily="34" charset="0"/>
                        </a:rPr>
                        <a:t> In The Street </a:t>
                      </a:r>
                      <a:r>
                        <a:rPr lang="en-US" sz="1600" dirty="0" smtClean="0">
                          <a:latin typeface="Century Gothic" panose="020B0502020202020204" pitchFamily="34" charset="0"/>
                          <a:ea typeface="Tahoma" panose="020B0604030504040204" pitchFamily="34" charset="0"/>
                          <a:cs typeface="Tahoma" panose="020B0604030504040204" pitchFamily="34" charset="0"/>
                        </a:rPr>
                        <a:t>(Motown)</a:t>
                      </a:r>
                      <a:endParaRPr lang="en-US" sz="1600" dirty="0">
                        <a:latin typeface="Century Gothic" panose="020B0502020202020204" pitchFamily="34" charset="0"/>
                        <a:ea typeface="Tahoma" panose="020B0604030504040204" pitchFamily="34" charset="0"/>
                        <a:cs typeface="Tahoma" panose="020B0604030504040204" pitchFamily="34" charset="0"/>
                      </a:endParaRPr>
                    </a:p>
                  </a:txBody>
                  <a:tcPr marL="74295" marR="74295" marT="37148" marB="37148"/>
                </a:tc>
                <a:extLst>
                  <a:ext uri="{0D108BD9-81ED-4DB2-BD59-A6C34878D82A}">
                    <a16:rowId xmlns:a16="http://schemas.microsoft.com/office/drawing/2014/main" val="2106910169"/>
                  </a:ext>
                </a:extLst>
              </a:tr>
              <a:tr h="387376">
                <a:tc>
                  <a:txBody>
                    <a:bodyPr/>
                    <a:lstStyle/>
                    <a:p>
                      <a:pPr algn="just"/>
                      <a:r>
                        <a:rPr lang="en-GB" sz="1050" b="1" i="0" u="none" strike="noStrike" kern="1200" baseline="0" dirty="0" smtClean="0">
                          <a:solidFill>
                            <a:schemeClr val="dk1"/>
                          </a:solidFill>
                          <a:latin typeface="Century Gothic" panose="020B0502020202020204" pitchFamily="34" charset="0"/>
                          <a:ea typeface="+mn-ea"/>
                          <a:cs typeface="+mn-cs"/>
                        </a:rPr>
                        <a:t>Structure: </a:t>
                      </a:r>
                      <a:r>
                        <a:rPr lang="en-GB" sz="1050" b="0" i="0" u="none" strike="noStrike" kern="1200" baseline="0" dirty="0" smtClean="0">
                          <a:solidFill>
                            <a:schemeClr val="dk1"/>
                          </a:solidFill>
                          <a:latin typeface="Century Gothic" panose="020B0502020202020204" pitchFamily="34" charset="0"/>
                          <a:ea typeface="+mn-ea"/>
                          <a:cs typeface="+mn-cs"/>
                        </a:rPr>
                        <a:t>Intro, verse 1, chorus, bridge, verse 2, chorus, bridge, verse 3.</a:t>
                      </a:r>
                    </a:p>
                  </a:txBody>
                  <a:tcPr marL="68580" marR="68580" marT="0" marB="0" anchor="ctr"/>
                </a:tc>
                <a:extLst>
                  <a:ext uri="{0D108BD9-81ED-4DB2-BD59-A6C34878D82A}">
                    <a16:rowId xmlns:a16="http://schemas.microsoft.com/office/drawing/2014/main" val="3401584818"/>
                  </a:ext>
                </a:extLst>
              </a:tr>
              <a:tr h="603115">
                <a:tc>
                  <a:txBody>
                    <a:bodyPr/>
                    <a:lstStyle/>
                    <a:p>
                      <a:pPr algn="just"/>
                      <a:r>
                        <a:rPr lang="en-US" sz="1050" b="1" i="0" u="none" strike="noStrike" kern="1200" baseline="0" dirty="0" smtClean="0">
                          <a:solidFill>
                            <a:schemeClr val="dk1"/>
                          </a:solidFill>
                          <a:latin typeface="Century Gothic" panose="020B0502020202020204" pitchFamily="34" charset="0"/>
                          <a:ea typeface="+mn-ea"/>
                          <a:cs typeface="+mn-cs"/>
                        </a:rPr>
                        <a:t>Instruments/voices you can hear: </a:t>
                      </a:r>
                      <a:r>
                        <a:rPr lang="en-US" sz="1050" b="0" i="0" u="none" strike="noStrike" kern="1200" baseline="0" dirty="0" smtClean="0">
                          <a:solidFill>
                            <a:schemeClr val="dk1"/>
                          </a:solidFill>
                          <a:latin typeface="Century Gothic" panose="020B0502020202020204" pitchFamily="34" charset="0"/>
                          <a:ea typeface="+mn-ea"/>
                          <a:cs typeface="+mn-cs"/>
                        </a:rPr>
                        <a:t>Female voice and female backing vocals, keyboard, drums, bass guitar (rhythm section), brass section (trumpet, trombone and sax).</a:t>
                      </a:r>
                    </a:p>
                  </a:txBody>
                  <a:tcPr marL="68580" marR="68580" marT="0" marB="0" anchor="ctr"/>
                </a:tc>
                <a:extLst>
                  <a:ext uri="{0D108BD9-81ED-4DB2-BD59-A6C34878D82A}">
                    <a16:rowId xmlns:a16="http://schemas.microsoft.com/office/drawing/2014/main" val="2075142700"/>
                  </a:ext>
                </a:extLst>
              </a:tr>
              <a:tr h="44003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050" b="1" i="0" u="none" strike="noStrike" kern="1200" baseline="0" dirty="0" smtClean="0">
                          <a:solidFill>
                            <a:schemeClr val="dk1"/>
                          </a:solidFill>
                          <a:latin typeface="Century Gothic" panose="020B0502020202020204" pitchFamily="34" charset="0"/>
                          <a:ea typeface="+mn-ea"/>
                          <a:cs typeface="+mn-cs"/>
                        </a:rPr>
                        <a:t>Can you find the pulse as you are listening? </a:t>
                      </a:r>
                      <a:r>
                        <a:rPr lang="en-US" sz="1050" b="0" i="0" u="none" strike="noStrike" kern="1200" baseline="0" dirty="0" smtClean="0">
                          <a:solidFill>
                            <a:schemeClr val="dk1"/>
                          </a:solidFill>
                          <a:latin typeface="Century Gothic" panose="020B0502020202020204" pitchFamily="34" charset="0"/>
                          <a:ea typeface="+mn-ea"/>
                          <a:cs typeface="+mn-cs"/>
                        </a:rPr>
                        <a:t>Is the tempo fast, slow or in-between? Dynamics? Texture?</a:t>
                      </a:r>
                      <a:endParaRPr lang="nl-NL" sz="1050" b="0" i="0" u="none" strike="noStrike" kern="1200" baseline="0" dirty="0" smtClean="0">
                        <a:solidFill>
                          <a:schemeClr val="dk1"/>
                        </a:solidFill>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734594781"/>
                  </a:ext>
                </a:extLst>
              </a:tr>
            </a:tbl>
          </a:graphicData>
        </a:graphic>
      </p:graphicFrame>
      <p:graphicFrame>
        <p:nvGraphicFramePr>
          <p:cNvPr id="11" name="Table 10">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137544349"/>
              </p:ext>
            </p:extLst>
          </p:nvPr>
        </p:nvGraphicFramePr>
        <p:xfrm>
          <a:off x="88773" y="371951"/>
          <a:ext cx="4276800" cy="2491190"/>
        </p:xfrm>
        <a:graphic>
          <a:graphicData uri="http://schemas.openxmlformats.org/drawingml/2006/table">
            <a:tbl>
              <a:tblPr firstRow="1" bandRow="1">
                <a:tableStyleId>{00A15C55-8517-42AA-B614-E9B94910E393}</a:tableStyleId>
              </a:tblPr>
              <a:tblGrid>
                <a:gridCol w="4276800">
                  <a:extLst>
                    <a:ext uri="{9D8B030D-6E8A-4147-A177-3AD203B41FA5}">
                      <a16:colId xmlns:a16="http://schemas.microsoft.com/office/drawing/2014/main" val="771789285"/>
                    </a:ext>
                  </a:extLst>
                </a:gridCol>
              </a:tblGrid>
              <a:tr h="291411">
                <a:tc>
                  <a:txBody>
                    <a:bodyPr/>
                    <a:lstStyle/>
                    <a:p>
                      <a:pPr algn="ctr"/>
                      <a:r>
                        <a:rPr lang="en-US" sz="1600" dirty="0" smtClean="0">
                          <a:latin typeface="Century Gothic" panose="020B0502020202020204" pitchFamily="34" charset="0"/>
                        </a:rPr>
                        <a:t>About</a:t>
                      </a:r>
                      <a:r>
                        <a:rPr lang="en-US" sz="1600" baseline="0" dirty="0" smtClean="0">
                          <a:latin typeface="Century Gothic" panose="020B0502020202020204" pitchFamily="34" charset="0"/>
                        </a:rPr>
                        <a:t> This Unit</a:t>
                      </a:r>
                      <a:endParaRPr lang="en-US" sz="1600" dirty="0">
                        <a:latin typeface="Century Gothic" panose="020B0502020202020204" pitchFamily="34" charset="0"/>
                      </a:endParaRPr>
                    </a:p>
                  </a:txBody>
                  <a:tcPr marL="74295" marR="74295" marT="37148" marB="37148"/>
                </a:tc>
                <a:extLst>
                  <a:ext uri="{0D108BD9-81ED-4DB2-BD59-A6C34878D82A}">
                    <a16:rowId xmlns:a16="http://schemas.microsoft.com/office/drawing/2014/main" val="2106910169"/>
                  </a:ext>
                </a:extLst>
              </a:tr>
              <a:tr h="252814">
                <a:tc>
                  <a:txBody>
                    <a:bodyPr/>
                    <a:lstStyle/>
                    <a:p>
                      <a:pPr algn="just"/>
                      <a:r>
                        <a:rPr lang="en-GB" sz="1050" b="1" i="0" u="none" strike="noStrike" kern="1200" baseline="0" dirty="0" smtClean="0">
                          <a:solidFill>
                            <a:schemeClr val="dk1"/>
                          </a:solidFill>
                          <a:latin typeface="Century Gothic" panose="020B0502020202020204" pitchFamily="34" charset="0"/>
                          <a:ea typeface="+mn-ea"/>
                          <a:cs typeface="+mn-cs"/>
                        </a:rPr>
                        <a:t>Theme: </a:t>
                      </a:r>
                      <a:r>
                        <a:rPr lang="en-GB" sz="1050" b="0" i="0" u="none" strike="noStrike" kern="1200" baseline="0" dirty="0" smtClean="0">
                          <a:solidFill>
                            <a:schemeClr val="dk1"/>
                          </a:solidFill>
                          <a:latin typeface="Century Gothic" panose="020B0502020202020204" pitchFamily="34" charset="0"/>
                          <a:ea typeface="+mn-ea"/>
                          <a:cs typeface="+mn-cs"/>
                        </a:rPr>
                        <a:t>Motown.</a:t>
                      </a:r>
                    </a:p>
                  </a:txBody>
                  <a:tcPr marL="68580" marR="68580" marT="0" marB="0" anchor="ctr"/>
                </a:tc>
                <a:extLst>
                  <a:ext uri="{0D108BD9-81ED-4DB2-BD59-A6C34878D82A}">
                    <a16:rowId xmlns:a16="http://schemas.microsoft.com/office/drawing/2014/main" val="3401584818"/>
                  </a:ext>
                </a:extLst>
              </a:tr>
              <a:tr h="648437">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050" b="1" i="0" u="none" strike="noStrike" kern="1200" baseline="0" dirty="0" smtClean="0">
                          <a:solidFill>
                            <a:schemeClr val="dk1"/>
                          </a:solidFill>
                          <a:latin typeface="Century Gothic" panose="020B0502020202020204" pitchFamily="34" charset="0"/>
                          <a:ea typeface="+mn-ea"/>
                          <a:cs typeface="+mn-cs"/>
                        </a:rPr>
                        <a:t>Facts/info: </a:t>
                      </a:r>
                      <a:r>
                        <a:rPr lang="en-US" sz="1050" b="0" i="0" u="none" strike="noStrike" kern="1200" baseline="0" dirty="0" smtClean="0">
                          <a:solidFill>
                            <a:schemeClr val="dk1"/>
                          </a:solidFill>
                          <a:latin typeface="Century Gothic" panose="020B0502020202020204" pitchFamily="34" charset="0"/>
                          <a:ea typeface="+mn-ea"/>
                          <a:cs typeface="+mn-cs"/>
                        </a:rPr>
                        <a:t>Dancing In The Street was written by Marvin Gaye, William "Mickey" Stevenson and Ivy Jo Hunter. It first became popular in 1964 with Martha And The Vandellas. The track was recorded on the Motown record label and became one of its </a:t>
                      </a:r>
                      <a:r>
                        <a:rPr lang="en-GB" sz="1050" b="0" i="0" u="none" strike="noStrike" kern="1200" baseline="0" dirty="0" smtClean="0">
                          <a:solidFill>
                            <a:schemeClr val="dk1"/>
                          </a:solidFill>
                          <a:latin typeface="Century Gothic" panose="020B0502020202020204" pitchFamily="34" charset="0"/>
                          <a:ea typeface="+mn-ea"/>
                          <a:cs typeface="+mn-cs"/>
                        </a:rPr>
                        <a:t>signature songs.</a:t>
                      </a:r>
                    </a:p>
                  </a:txBody>
                  <a:tcPr marL="68580" marR="68580" marT="0" marB="0" anchor="ctr"/>
                </a:tc>
                <a:extLst>
                  <a:ext uri="{0D108BD9-81ED-4DB2-BD59-A6C34878D82A}">
                    <a16:rowId xmlns:a16="http://schemas.microsoft.com/office/drawing/2014/main" val="2075142700"/>
                  </a:ext>
                </a:extLst>
              </a:tr>
              <a:tr h="972655">
                <a:tc>
                  <a:txBody>
                    <a:bodyPr/>
                    <a:lstStyle/>
                    <a:p>
                      <a:pPr algn="just"/>
                      <a:r>
                        <a:rPr lang="en-US" sz="1050" b="1" i="0" u="none" strike="noStrike" kern="1200" baseline="0" dirty="0" smtClean="0">
                          <a:solidFill>
                            <a:schemeClr val="dk1"/>
                          </a:solidFill>
                          <a:latin typeface="Century Gothic" panose="020B0502020202020204" pitchFamily="34" charset="0"/>
                          <a:ea typeface="+mn-ea"/>
                          <a:cs typeface="+mn-cs"/>
                        </a:rPr>
                        <a:t>Listen to 5 other Motown songs:</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‘I can’t Help Myself (Sugar Pie Honey Bunch’ </a:t>
                      </a:r>
                      <a:r>
                        <a:rPr lang="en-GB" sz="1050" b="0" i="0" u="none" strike="noStrike" kern="1200" baseline="0" dirty="0" smtClean="0">
                          <a:solidFill>
                            <a:schemeClr val="dk1"/>
                          </a:solidFill>
                          <a:latin typeface="Century Gothic" panose="020B0502020202020204" pitchFamily="34" charset="0"/>
                          <a:ea typeface="+mn-ea"/>
                          <a:cs typeface="+mn-cs"/>
                        </a:rPr>
                        <a:t>by The Four Tops</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‘I Heard it Through the Grapevine’ by </a:t>
                      </a:r>
                      <a:r>
                        <a:rPr lang="en-GB" sz="1050" b="0" i="0" u="none" strike="noStrike" kern="1200" baseline="0" dirty="0" smtClean="0">
                          <a:solidFill>
                            <a:schemeClr val="dk1"/>
                          </a:solidFill>
                          <a:latin typeface="Century Gothic" panose="020B0502020202020204" pitchFamily="34" charset="0"/>
                          <a:ea typeface="+mn-ea"/>
                          <a:cs typeface="+mn-cs"/>
                        </a:rPr>
                        <a:t>Marvin Gaye</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‘Ain’t No Mountain High Enough’ sung by </a:t>
                      </a:r>
                      <a:r>
                        <a:rPr lang="en-GB" sz="1050" b="0" i="0" u="none" strike="noStrike" kern="1200" baseline="0" dirty="0" smtClean="0">
                          <a:solidFill>
                            <a:schemeClr val="dk1"/>
                          </a:solidFill>
                          <a:latin typeface="Century Gothic" panose="020B0502020202020204" pitchFamily="34" charset="0"/>
                          <a:ea typeface="+mn-ea"/>
                          <a:cs typeface="+mn-cs"/>
                        </a:rPr>
                        <a:t>Marvin Gaye and Tammi Terrell</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‘You Are the Sunshine of My Life’ by </a:t>
                      </a:r>
                      <a:r>
                        <a:rPr lang="en-GB" sz="1050" b="0" i="0" u="none" strike="noStrike" kern="1200" baseline="0" dirty="0" smtClean="0">
                          <a:solidFill>
                            <a:schemeClr val="dk1"/>
                          </a:solidFill>
                          <a:latin typeface="Century Gothic" panose="020B0502020202020204" pitchFamily="34" charset="0"/>
                          <a:ea typeface="+mn-ea"/>
                          <a:cs typeface="+mn-cs"/>
                        </a:rPr>
                        <a:t>Stevie Wonder</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‘The Tracks of My Tears’ sung by </a:t>
                      </a:r>
                      <a:r>
                        <a:rPr lang="en-GB" sz="1050" b="0" i="0" u="none" strike="noStrike" kern="1200" baseline="0" dirty="0" smtClean="0">
                          <a:solidFill>
                            <a:schemeClr val="dk1"/>
                          </a:solidFill>
                          <a:latin typeface="Century Gothic" panose="020B0502020202020204" pitchFamily="34" charset="0"/>
                          <a:ea typeface="+mn-ea"/>
                          <a:cs typeface="+mn-cs"/>
                        </a:rPr>
                        <a:t>Smokie Robinson</a:t>
                      </a:r>
                    </a:p>
                  </a:txBody>
                  <a:tcPr marL="68580" marR="68580" marT="0" marB="0" anchor="ctr"/>
                </a:tc>
                <a:extLst>
                  <a:ext uri="{0D108BD9-81ED-4DB2-BD59-A6C34878D82A}">
                    <a16:rowId xmlns:a16="http://schemas.microsoft.com/office/drawing/2014/main" val="2412221291"/>
                  </a:ext>
                </a:extLst>
              </a:tr>
            </a:tbl>
          </a:graphicData>
        </a:graphic>
      </p:graphicFrame>
      <p:graphicFrame>
        <p:nvGraphicFramePr>
          <p:cNvPr id="10" name="Table 9">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347263351"/>
              </p:ext>
            </p:extLst>
          </p:nvPr>
        </p:nvGraphicFramePr>
        <p:xfrm>
          <a:off x="4427593" y="371951"/>
          <a:ext cx="5333094" cy="6093816"/>
        </p:xfrm>
        <a:graphic>
          <a:graphicData uri="http://schemas.openxmlformats.org/drawingml/2006/table">
            <a:tbl>
              <a:tblPr firstRow="1" bandRow="1">
                <a:tableStyleId>{5C22544A-7EE6-4342-B048-85BDC9FD1C3A}</a:tableStyleId>
              </a:tblPr>
              <a:tblGrid>
                <a:gridCol w="343848">
                  <a:extLst>
                    <a:ext uri="{9D8B030D-6E8A-4147-A177-3AD203B41FA5}">
                      <a16:colId xmlns:a16="http://schemas.microsoft.com/office/drawing/2014/main" val="771789285"/>
                    </a:ext>
                  </a:extLst>
                </a:gridCol>
                <a:gridCol w="896858">
                  <a:extLst>
                    <a:ext uri="{9D8B030D-6E8A-4147-A177-3AD203B41FA5}">
                      <a16:colId xmlns:a16="http://schemas.microsoft.com/office/drawing/2014/main" val="4276029918"/>
                    </a:ext>
                  </a:extLst>
                </a:gridCol>
                <a:gridCol w="4092388">
                  <a:extLst>
                    <a:ext uri="{9D8B030D-6E8A-4147-A177-3AD203B41FA5}">
                      <a16:colId xmlns:a16="http://schemas.microsoft.com/office/drawing/2014/main" val="12522760"/>
                    </a:ext>
                  </a:extLst>
                </a:gridCol>
              </a:tblGrid>
              <a:tr h="264919">
                <a:tc gridSpan="3">
                  <a:txBody>
                    <a:bodyPr/>
                    <a:lstStyle/>
                    <a:p>
                      <a:pPr algn="ctr"/>
                      <a:r>
                        <a:rPr lang="en-US" sz="1600" dirty="0" smtClean="0">
                          <a:latin typeface="Century Gothic" panose="020B0502020202020204" pitchFamily="34" charset="0"/>
                        </a:rPr>
                        <a:t>Vocabulary</a:t>
                      </a:r>
                      <a:endParaRPr lang="en-US" sz="1600" dirty="0">
                        <a:latin typeface="Century Gothic" panose="020B0502020202020204" pitchFamily="34" charset="0"/>
                      </a:endParaRPr>
                    </a:p>
                  </a:txBody>
                  <a:tcPr marL="74295" marR="74295" marT="37148" marB="37148"/>
                </a:tc>
                <a:tc hMerge="1">
                  <a:txBody>
                    <a:bodyPr/>
                    <a:lstStyle/>
                    <a:p>
                      <a:pPr algn="ctr"/>
                      <a:endParaRPr lang="en-US" sz="1400" dirty="0">
                        <a:latin typeface="Century Gothic" panose="020B0502020202020204" pitchFamily="34" charset="0"/>
                      </a:endParaRPr>
                    </a:p>
                  </a:txBody>
                  <a:tcPr marL="74295" marR="74295" marT="37148" marB="37148"/>
                </a:tc>
                <a:tc hMerge="1">
                  <a:txBody>
                    <a:bodyPr/>
                    <a:lstStyle/>
                    <a:p>
                      <a:pPr algn="ctr"/>
                      <a:endParaRPr lang="en-US" sz="1400" dirty="0">
                        <a:latin typeface="Century Gothic" panose="020B0502020202020204" pitchFamily="34" charset="0"/>
                      </a:endParaRPr>
                    </a:p>
                  </a:txBody>
                  <a:tcPr marL="74295" marR="74295" marT="37148" marB="37148"/>
                </a:tc>
                <a:extLst>
                  <a:ext uri="{0D108BD9-81ED-4DB2-BD59-A6C34878D82A}">
                    <a16:rowId xmlns:a16="http://schemas.microsoft.com/office/drawing/2014/main" val="2106910169"/>
                  </a:ext>
                </a:extLst>
              </a:tr>
              <a:tr h="327192">
                <a:tc>
                  <a:txBody>
                    <a:bodyPr/>
                    <a:lstStyle/>
                    <a:p>
                      <a:pPr algn="just"/>
                      <a:r>
                        <a:rPr lang="en-GB" sz="1100" b="0" dirty="0" smtClean="0">
                          <a:latin typeface="Century Gothic" panose="020B0502020202020204" pitchFamily="34" charset="0"/>
                        </a:rPr>
                        <a:t>1.</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SOUL</a:t>
                      </a:r>
                      <a:endParaRPr lang="en-GB" sz="1100" b="0" cap="all" baseline="0" dirty="0">
                        <a:latin typeface="Century Gothic" panose="020B0502020202020204" pitchFamily="34" charset="0"/>
                      </a:endParaRPr>
                    </a:p>
                  </a:txBody>
                  <a:tcPr marL="68580" marR="68580" marT="0" marB="0" anchor="ctr"/>
                </a:tc>
                <a:tc>
                  <a:txBody>
                    <a:bodyPr/>
                    <a:lstStyle/>
                    <a:p>
                      <a:pPr algn="just"/>
                      <a:r>
                        <a:rPr lang="en-US" sz="1100" b="0" i="0" kern="1200" dirty="0" smtClean="0">
                          <a:solidFill>
                            <a:schemeClr val="dk1"/>
                          </a:solidFill>
                          <a:effectLst/>
                          <a:latin typeface="Century Gothic" panose="020B0502020202020204" pitchFamily="34" charset="0"/>
                          <a:ea typeface="+mn-ea"/>
                          <a:cs typeface="+mn-cs"/>
                        </a:rPr>
                        <a:t>Music that originated in black American gospel singing, is closely related to rhythm and blues, and is characterized by intensity of feeling and earthiness.</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308915573"/>
                  </a:ext>
                </a:extLst>
              </a:tr>
              <a:tr h="279196">
                <a:tc>
                  <a:txBody>
                    <a:bodyPr/>
                    <a:lstStyle/>
                    <a:p>
                      <a:pPr algn="just"/>
                      <a:r>
                        <a:rPr lang="en-GB" sz="1100" b="0" dirty="0" smtClean="0">
                          <a:latin typeface="Century Gothic" panose="020B0502020202020204" pitchFamily="34" charset="0"/>
                        </a:rPr>
                        <a:t>2.</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GROOVE</a:t>
                      </a:r>
                      <a:endParaRPr lang="en-GB" sz="1100" b="0" cap="all" baseline="0" dirty="0">
                        <a:latin typeface="Century Gothic" panose="020B0502020202020204" pitchFamily="34" charset="0"/>
                      </a:endParaRPr>
                    </a:p>
                  </a:txBody>
                  <a:tcPr marL="68580" marR="68580" marT="0" marB="0" anchor="ctr"/>
                </a:tc>
                <a:tc>
                  <a:txBody>
                    <a:bodyPr/>
                    <a:lstStyle/>
                    <a:p>
                      <a:pPr algn="just"/>
                      <a:r>
                        <a:rPr lang="en-US" sz="1100" b="0" u="none" strike="noStrike" kern="1200" baseline="0" dirty="0" smtClean="0">
                          <a:latin typeface="Century Gothic" panose="020B0502020202020204" pitchFamily="34" charset="0"/>
                        </a:rPr>
                        <a:t>The rhythmic part of the music that makes you want to move and dance.</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392456649"/>
                  </a:ext>
                </a:extLst>
              </a:tr>
              <a:tr h="218128">
                <a:tc>
                  <a:txBody>
                    <a:bodyPr/>
                    <a:lstStyle/>
                    <a:p>
                      <a:pPr algn="just"/>
                      <a:r>
                        <a:rPr lang="en-GB" sz="1100" b="0" dirty="0" smtClean="0">
                          <a:latin typeface="Century Gothic" panose="020B0502020202020204" pitchFamily="34" charset="0"/>
                        </a:rPr>
                        <a:t>3.</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RIFF</a:t>
                      </a:r>
                      <a:endParaRPr lang="en-GB" sz="1100" b="0" cap="all" baseline="0" dirty="0">
                        <a:latin typeface="Century Gothic" panose="020B0502020202020204" pitchFamily="34" charset="0"/>
                      </a:endParaRPr>
                    </a:p>
                  </a:txBody>
                  <a:tcPr marL="68580" marR="68580" marT="0" marB="0" anchor="ctr"/>
                </a:tc>
                <a:tc>
                  <a:txBody>
                    <a:bodyPr/>
                    <a:lstStyle/>
                    <a:p>
                      <a:pPr algn="just"/>
                      <a:r>
                        <a:rPr lang="en-US" sz="1100" b="0" kern="1200" dirty="0" smtClean="0">
                          <a:effectLst/>
                          <a:latin typeface="Century Gothic" panose="020B0502020202020204" pitchFamily="34" charset="0"/>
                        </a:rPr>
                        <a:t>An ostinato; a repeated chord progression, pattern, or melody, often played by rhythmic instruments.</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207603088"/>
                  </a:ext>
                </a:extLst>
              </a:tr>
              <a:tr h="218128">
                <a:tc>
                  <a:txBody>
                    <a:bodyPr/>
                    <a:lstStyle/>
                    <a:p>
                      <a:pPr algn="just"/>
                      <a:r>
                        <a:rPr lang="en-GB" sz="1100" b="0" dirty="0" smtClean="0">
                          <a:latin typeface="Century Gothic" panose="020B0502020202020204" pitchFamily="34" charset="0"/>
                        </a:rPr>
                        <a:t>4.</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BASS LINE</a:t>
                      </a:r>
                      <a:endParaRPr lang="en-GB" sz="1100" b="0" cap="all" baseline="0" dirty="0">
                        <a:latin typeface="Century Gothic" panose="020B0502020202020204" pitchFamily="34" charset="0"/>
                      </a:endParaRPr>
                    </a:p>
                  </a:txBody>
                  <a:tcPr marL="68580" marR="68580" marT="0" marB="0" anchor="ctr"/>
                </a:tc>
                <a:tc>
                  <a:txBody>
                    <a:bodyPr/>
                    <a:lstStyle/>
                    <a:p>
                      <a:pPr algn="just"/>
                      <a:r>
                        <a:rPr lang="en-US" sz="1100" b="0" i="0" kern="1200" dirty="0" smtClean="0">
                          <a:solidFill>
                            <a:schemeClr val="dk1"/>
                          </a:solidFill>
                          <a:effectLst/>
                          <a:latin typeface="Century Gothic" panose="020B0502020202020204" pitchFamily="34" charset="0"/>
                          <a:ea typeface="+mn-ea"/>
                          <a:cs typeface="+mn-cs"/>
                        </a:rPr>
                        <a:t>The lowest line of a piece of music. It is usually played on a bass instrument, like the double bass or bass guitar.</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65010838"/>
                  </a:ext>
                </a:extLst>
              </a:tr>
              <a:tr h="218128">
                <a:tc>
                  <a:txBody>
                    <a:bodyPr/>
                    <a:lstStyle/>
                    <a:p>
                      <a:pPr algn="just"/>
                      <a:r>
                        <a:rPr lang="en-GB" sz="1100" b="0" dirty="0" smtClean="0">
                          <a:latin typeface="Century Gothic" panose="020B0502020202020204" pitchFamily="34" charset="0"/>
                        </a:rPr>
                        <a:t>5.</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BACKBEAT</a:t>
                      </a:r>
                      <a:endParaRPr lang="en-GB" sz="1100" b="0" cap="all" baseline="0" dirty="0">
                        <a:latin typeface="Century Gothic" panose="020B0502020202020204" pitchFamily="34" charset="0"/>
                      </a:endParaRPr>
                    </a:p>
                  </a:txBody>
                  <a:tcPr marL="68580" marR="68580" marT="0" marB="0" anchor="ctr"/>
                </a:tc>
                <a:tc>
                  <a:txBody>
                    <a:bodyPr/>
                    <a:lstStyle/>
                    <a:p>
                      <a:pPr algn="just"/>
                      <a:r>
                        <a:rPr lang="en-US" sz="1100" b="0" i="0" kern="1200" dirty="0" smtClean="0">
                          <a:solidFill>
                            <a:schemeClr val="dk1"/>
                          </a:solidFill>
                          <a:effectLst/>
                          <a:latin typeface="Century Gothic" panose="020B0502020202020204" pitchFamily="34" charset="0"/>
                          <a:ea typeface="+mn-ea"/>
                          <a:cs typeface="+mn-cs"/>
                        </a:rPr>
                        <a:t>A steady pronounced rhythm stressing the second and fourth beats of a four-beat measure.</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328036878"/>
                  </a:ext>
                </a:extLst>
              </a:tr>
              <a:tr h="218128">
                <a:tc>
                  <a:txBody>
                    <a:bodyPr/>
                    <a:lstStyle/>
                    <a:p>
                      <a:pPr algn="just"/>
                      <a:r>
                        <a:rPr lang="en-GB" sz="1100" b="0" dirty="0" smtClean="0">
                          <a:latin typeface="Century Gothic" panose="020B0502020202020204" pitchFamily="34" charset="0"/>
                        </a:rPr>
                        <a:t>6.</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BRASS SECTION</a:t>
                      </a:r>
                      <a:endParaRPr lang="en-GB" sz="1100" b="0" cap="all" baseline="0" dirty="0">
                        <a:latin typeface="Century Gothic" panose="020B0502020202020204" pitchFamily="34" charset="0"/>
                      </a:endParaRPr>
                    </a:p>
                  </a:txBody>
                  <a:tcPr marL="68580" marR="68580" marT="0" marB="0" anchor="ctr"/>
                </a:tc>
                <a:tc>
                  <a:txBody>
                    <a:bodyPr/>
                    <a:lstStyle/>
                    <a:p>
                      <a:pPr algn="just"/>
                      <a:r>
                        <a:rPr lang="en-US" sz="1100" b="0" i="0" kern="1200" dirty="0" smtClean="0">
                          <a:solidFill>
                            <a:schemeClr val="dk1"/>
                          </a:solidFill>
                          <a:effectLst/>
                          <a:latin typeface="Century Gothic" panose="020B0502020202020204" pitchFamily="34" charset="0"/>
                          <a:ea typeface="+mn-ea"/>
                          <a:cs typeface="+mn-cs"/>
                        </a:rPr>
                        <a:t>This includes the trumpet, tuba, trombone, French horn, bugle, and cornet, just to name a few. </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256544771"/>
                  </a:ext>
                </a:extLst>
              </a:tr>
              <a:tr h="218128">
                <a:tc>
                  <a:txBody>
                    <a:bodyPr/>
                    <a:lstStyle/>
                    <a:p>
                      <a:pPr algn="just"/>
                      <a:r>
                        <a:rPr lang="en-GB" sz="1100" b="0" dirty="0" smtClean="0">
                          <a:latin typeface="Century Gothic" panose="020B0502020202020204" pitchFamily="34" charset="0"/>
                        </a:rPr>
                        <a:t>7.</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HARMONY</a:t>
                      </a:r>
                      <a:endParaRPr lang="en-GB" sz="1100" b="0" cap="all" baseline="0" dirty="0">
                        <a:latin typeface="Century Gothic" panose="020B0502020202020204" pitchFamily="34" charset="0"/>
                      </a:endParaRPr>
                    </a:p>
                  </a:txBody>
                  <a:tcPr marL="68580" marR="68580" marT="0" marB="0" anchor="ctr"/>
                </a:tc>
                <a:tc>
                  <a:txBody>
                    <a:bodyPr/>
                    <a:lstStyle/>
                    <a:p>
                      <a:pPr algn="just"/>
                      <a:r>
                        <a:rPr lang="en-US" sz="1100" b="0" i="0" kern="1200" dirty="0" smtClean="0">
                          <a:solidFill>
                            <a:schemeClr val="dk1"/>
                          </a:solidFill>
                          <a:effectLst/>
                          <a:latin typeface="Century Gothic" panose="020B0502020202020204" pitchFamily="34" charset="0"/>
                          <a:ea typeface="+mn-ea"/>
                          <a:cs typeface="+mn-cs"/>
                        </a:rPr>
                        <a:t>When people play or sing more than one tone at the same time.</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933438962"/>
                  </a:ext>
                </a:extLst>
              </a:tr>
              <a:tr h="218128">
                <a:tc>
                  <a:txBody>
                    <a:bodyPr/>
                    <a:lstStyle/>
                    <a:p>
                      <a:pPr algn="just"/>
                      <a:r>
                        <a:rPr lang="en-GB" sz="1100" b="0" dirty="0" smtClean="0">
                          <a:latin typeface="Century Gothic" panose="020B0502020202020204" pitchFamily="34" charset="0"/>
                        </a:rPr>
                        <a:t>8.</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HOOK</a:t>
                      </a:r>
                      <a:endParaRPr lang="en-GB" sz="1100" b="0" cap="all" baseline="0" dirty="0">
                        <a:latin typeface="Century Gothic" panose="020B0502020202020204" pitchFamily="34" charset="0"/>
                      </a:endParaRPr>
                    </a:p>
                  </a:txBody>
                  <a:tcPr marL="68580" marR="68580" marT="0" marB="0" anchor="ctr"/>
                </a:tc>
                <a:tc>
                  <a:txBody>
                    <a:bodyPr/>
                    <a:lstStyle/>
                    <a:p>
                      <a:pPr algn="just"/>
                      <a:r>
                        <a:rPr lang="en-US" sz="1100" b="0" i="0" kern="1200" dirty="0" smtClean="0">
                          <a:solidFill>
                            <a:schemeClr val="dk1"/>
                          </a:solidFill>
                          <a:effectLst/>
                          <a:latin typeface="Century Gothic" panose="020B0502020202020204" pitchFamily="34" charset="0"/>
                          <a:ea typeface="+mn-ea"/>
                          <a:cs typeface="+mn-cs"/>
                        </a:rPr>
                        <a:t>A catchy combination of melody, lyrics and rhythm that stays in the listener's head </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996410683"/>
                  </a:ext>
                </a:extLst>
              </a:tr>
              <a:tr h="171048">
                <a:tc>
                  <a:txBody>
                    <a:bodyPr/>
                    <a:lstStyle/>
                    <a:p>
                      <a:pPr algn="just"/>
                      <a:r>
                        <a:rPr lang="en-GB" sz="1100" b="0" dirty="0" smtClean="0">
                          <a:latin typeface="Century Gothic" panose="020B0502020202020204" pitchFamily="34" charset="0"/>
                        </a:rPr>
                        <a:t>9.</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MELODY</a:t>
                      </a:r>
                      <a:endParaRPr lang="en-GB" sz="1100" b="0" cap="all" baseline="0" dirty="0">
                        <a:latin typeface="Century Gothic" panose="020B0502020202020204" pitchFamily="34" charset="0"/>
                      </a:endParaRPr>
                    </a:p>
                  </a:txBody>
                  <a:tcPr marL="68580" marR="68580" marT="0" marB="0" anchor="ctr"/>
                </a:tc>
                <a:tc>
                  <a:txBody>
                    <a:bodyPr/>
                    <a:lstStyle/>
                    <a:p>
                      <a:pPr algn="just"/>
                      <a:r>
                        <a:rPr lang="en-GB" sz="1100" b="0" dirty="0" smtClean="0">
                          <a:latin typeface="Century Gothic" panose="020B0502020202020204" pitchFamily="34" charset="0"/>
                        </a:rPr>
                        <a:t>The tune.</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195901956"/>
                  </a:ext>
                </a:extLst>
              </a:tr>
              <a:tr h="171048">
                <a:tc>
                  <a:txBody>
                    <a:bodyPr/>
                    <a:lstStyle/>
                    <a:p>
                      <a:pPr algn="just"/>
                      <a:r>
                        <a:rPr lang="en-GB" sz="1100" b="0" dirty="0" smtClean="0">
                          <a:latin typeface="Century Gothic" panose="020B0502020202020204" pitchFamily="34" charset="0"/>
                        </a:rPr>
                        <a:t>10.</a:t>
                      </a:r>
                      <a:endParaRPr lang="en-GB" sz="1100" b="0" dirty="0">
                        <a:latin typeface="Century Gothic" panose="020B0502020202020204" pitchFamily="34" charset="0"/>
                      </a:endParaRPr>
                    </a:p>
                  </a:txBody>
                  <a:tcPr marL="68580" marR="68580" marT="0" marB="0" anchor="ctr"/>
                </a:tc>
                <a:tc>
                  <a:txBody>
                    <a:bodyPr/>
                    <a:lstStyle/>
                    <a:p>
                      <a:pPr algn="just"/>
                      <a:r>
                        <a:rPr lang="en-GB" sz="1100" b="0" u="none" strike="noStrike" kern="1200" cap="all" baseline="0" dirty="0" smtClean="0">
                          <a:latin typeface="Century Gothic" panose="020B0502020202020204" pitchFamily="34" charset="0"/>
                        </a:rPr>
                        <a:t>Compose</a:t>
                      </a:r>
                      <a:endParaRPr lang="en-GB" sz="1100" b="0" cap="all" baseline="0" dirty="0">
                        <a:latin typeface="Century Gothic" panose="020B0502020202020204" pitchFamily="34" charset="0"/>
                      </a:endParaRPr>
                    </a:p>
                  </a:txBody>
                  <a:tcPr marL="68580" marR="68580" marT="0" marB="0" anchor="ctr"/>
                </a:tc>
                <a:tc>
                  <a:txBody>
                    <a:bodyPr/>
                    <a:lstStyle/>
                    <a:p>
                      <a:pPr algn="just"/>
                      <a:r>
                        <a:rPr lang="en-GB" sz="1100" b="0" dirty="0" smtClean="0">
                          <a:latin typeface="Century Gothic" panose="020B0502020202020204" pitchFamily="34" charset="0"/>
                        </a:rPr>
                        <a:t>Writing your own music.</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670681847"/>
                  </a:ext>
                </a:extLst>
              </a:tr>
              <a:tr h="171048">
                <a:tc>
                  <a:txBody>
                    <a:bodyPr/>
                    <a:lstStyle/>
                    <a:p>
                      <a:pPr algn="just"/>
                      <a:r>
                        <a:rPr lang="en-GB" sz="1100" b="0" dirty="0" smtClean="0">
                          <a:latin typeface="Century Gothic" panose="020B0502020202020204" pitchFamily="34" charset="0"/>
                        </a:rPr>
                        <a:t>11.</a:t>
                      </a:r>
                      <a:endParaRPr lang="en-GB" sz="1100" b="0" dirty="0">
                        <a:latin typeface="Century Gothic" panose="020B0502020202020204" pitchFamily="34" charset="0"/>
                      </a:endParaRPr>
                    </a:p>
                  </a:txBody>
                  <a:tcPr marL="68580" marR="68580" marT="0" marB="0" anchor="ctr"/>
                </a:tc>
                <a:tc>
                  <a:txBody>
                    <a:bodyPr/>
                    <a:lstStyle/>
                    <a:p>
                      <a:pPr algn="just"/>
                      <a:r>
                        <a:rPr lang="en-GB" sz="1100" b="0" u="none" strike="noStrike" kern="1200" cap="all" baseline="0" dirty="0" smtClean="0">
                          <a:latin typeface="Century Gothic" panose="020B0502020202020204" pitchFamily="34" charset="0"/>
                        </a:rPr>
                        <a:t>Improvise</a:t>
                      </a:r>
                      <a:endParaRPr lang="en-GB" sz="1100" b="0" cap="all" baseline="0" dirty="0">
                        <a:latin typeface="Century Gothic" panose="020B0502020202020204" pitchFamily="34" charset="0"/>
                      </a:endParaRPr>
                    </a:p>
                  </a:txBody>
                  <a:tcPr marL="68580" marR="68580" marT="0" marB="0" anchor="ctr"/>
                </a:tc>
                <a:tc>
                  <a:txBody>
                    <a:bodyPr/>
                    <a:lstStyle/>
                    <a:p>
                      <a:pPr algn="just"/>
                      <a:r>
                        <a:rPr lang="en-GB" sz="1100" b="0" dirty="0" smtClean="0">
                          <a:latin typeface="Century Gothic" panose="020B0502020202020204" pitchFamily="34" charset="0"/>
                        </a:rPr>
                        <a:t>Playing notes that are not written for you.</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951354292"/>
                  </a:ext>
                </a:extLst>
              </a:tr>
              <a:tr h="171048">
                <a:tc>
                  <a:txBody>
                    <a:bodyPr/>
                    <a:lstStyle/>
                    <a:p>
                      <a:pPr algn="just"/>
                      <a:r>
                        <a:rPr lang="en-GB" sz="1100" b="0" dirty="0" smtClean="0">
                          <a:latin typeface="Century Gothic" panose="020B0502020202020204" pitchFamily="34" charset="0"/>
                        </a:rPr>
                        <a:t>12.</a:t>
                      </a:r>
                      <a:endParaRPr lang="en-GB" sz="1100" b="0" dirty="0">
                        <a:latin typeface="Century Gothic" panose="020B0502020202020204" pitchFamily="34" charset="0"/>
                      </a:endParaRPr>
                    </a:p>
                  </a:txBody>
                  <a:tcPr marL="68580" marR="68580" marT="0" marB="0" anchor="ctr"/>
                </a:tc>
                <a:tc>
                  <a:txBody>
                    <a:bodyPr/>
                    <a:lstStyle/>
                    <a:p>
                      <a:pPr algn="just"/>
                      <a:r>
                        <a:rPr lang="en-GB" sz="1100" b="0" dirty="0" smtClean="0">
                          <a:latin typeface="Century Gothic" panose="020B0502020202020204" pitchFamily="34" charset="0"/>
                        </a:rPr>
                        <a:t>COVER</a:t>
                      </a:r>
                      <a:endParaRPr lang="en-GB" sz="1100" b="0" dirty="0">
                        <a:latin typeface="Century Gothic" panose="020B0502020202020204" pitchFamily="34" charset="0"/>
                      </a:endParaRPr>
                    </a:p>
                  </a:txBody>
                  <a:tcPr marL="68580" marR="68580" marT="0" marB="0" anchor="ctr"/>
                </a:tc>
                <a:tc>
                  <a:txBody>
                    <a:bodyPr/>
                    <a:lstStyle/>
                    <a:p>
                      <a:pPr algn="just"/>
                      <a:r>
                        <a:rPr lang="en-US" sz="1100" b="0" i="0" kern="1200" dirty="0" smtClean="0">
                          <a:solidFill>
                            <a:schemeClr val="dk1"/>
                          </a:solidFill>
                          <a:effectLst/>
                          <a:latin typeface="Century Gothic" panose="020B0502020202020204" pitchFamily="34" charset="0"/>
                          <a:ea typeface="+mn-ea"/>
                          <a:cs typeface="+mn-cs"/>
                        </a:rPr>
                        <a:t>A new performance or recording by a musician other than the original performer or composer of the song.</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761293591"/>
                  </a:ext>
                </a:extLst>
              </a:tr>
              <a:tr h="171048">
                <a:tc>
                  <a:txBody>
                    <a:bodyPr/>
                    <a:lstStyle/>
                    <a:p>
                      <a:pPr algn="just"/>
                      <a:r>
                        <a:rPr lang="en-GB" sz="1100" b="0" dirty="0" smtClean="0">
                          <a:latin typeface="Century Gothic" panose="020B0502020202020204" pitchFamily="34" charset="0"/>
                        </a:rPr>
                        <a:t>13.</a:t>
                      </a:r>
                      <a:endParaRPr lang="en-GB" sz="1100" b="0" dirty="0">
                        <a:latin typeface="Century Gothic" panose="020B0502020202020204" pitchFamily="34" charset="0"/>
                      </a:endParaRPr>
                    </a:p>
                  </a:txBody>
                  <a:tcPr marL="68580" marR="68580" marT="0" marB="0" anchor="ctr"/>
                </a:tc>
                <a:tc>
                  <a:txBody>
                    <a:bodyPr/>
                    <a:lstStyle/>
                    <a:p>
                      <a:pPr algn="just"/>
                      <a:r>
                        <a:rPr lang="en-GB" sz="1100" b="0" u="none" strike="noStrike" kern="1200" cap="all" baseline="0" dirty="0" smtClean="0">
                          <a:latin typeface="Century Gothic" panose="020B0502020202020204" pitchFamily="34" charset="0"/>
                        </a:rPr>
                        <a:t>Pulse</a:t>
                      </a:r>
                      <a:endParaRPr lang="en-GB" sz="1100" b="0" cap="all" baseline="0" dirty="0">
                        <a:latin typeface="Century Gothic" panose="020B0502020202020204" pitchFamily="34" charset="0"/>
                      </a:endParaRPr>
                    </a:p>
                  </a:txBody>
                  <a:tcPr marL="68580" marR="68580" marT="0" marB="0" anchor="ctr"/>
                </a:tc>
                <a:tc>
                  <a:txBody>
                    <a:bodyPr/>
                    <a:lstStyle/>
                    <a:p>
                      <a:pPr algn="just"/>
                      <a:r>
                        <a:rPr lang="en-GB" sz="1100" b="0" dirty="0" smtClean="0">
                          <a:latin typeface="Century Gothic" panose="020B0502020202020204" pitchFamily="34" charset="0"/>
                        </a:rPr>
                        <a:t>The regular heartbeat of the music;</a:t>
                      </a:r>
                      <a:r>
                        <a:rPr lang="en-GB" sz="1100" b="0" baseline="0" dirty="0" smtClean="0">
                          <a:latin typeface="Century Gothic" panose="020B0502020202020204" pitchFamily="34" charset="0"/>
                        </a:rPr>
                        <a:t> it’s steady beat.</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776569517"/>
                  </a:ext>
                </a:extLst>
              </a:tr>
              <a:tr h="218128">
                <a:tc>
                  <a:txBody>
                    <a:bodyPr/>
                    <a:lstStyle/>
                    <a:p>
                      <a:pPr algn="just"/>
                      <a:r>
                        <a:rPr lang="en-GB" sz="1100" b="0" dirty="0" smtClean="0">
                          <a:latin typeface="Century Gothic" panose="020B0502020202020204" pitchFamily="34" charset="0"/>
                        </a:rPr>
                        <a:t>14.</a:t>
                      </a:r>
                      <a:endParaRPr lang="en-GB" sz="1100" b="0" dirty="0">
                        <a:latin typeface="Century Gothic" panose="020B0502020202020204" pitchFamily="34" charset="0"/>
                      </a:endParaRPr>
                    </a:p>
                  </a:txBody>
                  <a:tcPr marL="68580" marR="68580" marT="0" marB="0" anchor="ctr"/>
                </a:tc>
                <a:tc>
                  <a:txBody>
                    <a:bodyPr/>
                    <a:lstStyle/>
                    <a:p>
                      <a:pPr algn="just"/>
                      <a:r>
                        <a:rPr lang="en-GB" sz="1100" b="0" u="none" strike="noStrike" kern="1200" cap="all" baseline="0" dirty="0" smtClean="0">
                          <a:latin typeface="Century Gothic" panose="020B0502020202020204" pitchFamily="34" charset="0"/>
                        </a:rPr>
                        <a:t>Rhythm</a:t>
                      </a:r>
                      <a:endParaRPr lang="en-GB" sz="1100" b="0" cap="all" baseline="0" dirty="0">
                        <a:latin typeface="Century Gothic" panose="020B0502020202020204" pitchFamily="34" charset="0"/>
                      </a:endParaRPr>
                    </a:p>
                  </a:txBody>
                  <a:tcPr marL="68580" marR="68580" marT="0" marB="0" anchor="ctr"/>
                </a:tc>
                <a:tc>
                  <a:txBody>
                    <a:bodyPr/>
                    <a:lstStyle/>
                    <a:p>
                      <a:pPr algn="just"/>
                      <a:r>
                        <a:rPr lang="en-GB" sz="1100" b="0" dirty="0" smtClean="0">
                          <a:latin typeface="Century Gothic" panose="020B0502020202020204" pitchFamily="34" charset="0"/>
                        </a:rPr>
                        <a:t>Long and short sounds or patterns that happen over the pulse.</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815256031"/>
                  </a:ext>
                </a:extLst>
              </a:tr>
              <a:tr h="171048">
                <a:tc>
                  <a:txBody>
                    <a:bodyPr/>
                    <a:lstStyle/>
                    <a:p>
                      <a:pPr algn="just"/>
                      <a:r>
                        <a:rPr lang="en-GB" sz="1100" b="0" dirty="0" smtClean="0">
                          <a:latin typeface="Century Gothic" panose="020B0502020202020204" pitchFamily="34" charset="0"/>
                        </a:rPr>
                        <a:t>15.</a:t>
                      </a:r>
                      <a:endParaRPr lang="en-GB" sz="1100" b="0" dirty="0">
                        <a:latin typeface="Century Gothic" panose="020B0502020202020204" pitchFamily="34" charset="0"/>
                      </a:endParaRPr>
                    </a:p>
                  </a:txBody>
                  <a:tcPr marL="68580" marR="68580" marT="0" marB="0" anchor="ctr"/>
                </a:tc>
                <a:tc>
                  <a:txBody>
                    <a:bodyPr/>
                    <a:lstStyle/>
                    <a:p>
                      <a:pPr algn="just"/>
                      <a:r>
                        <a:rPr lang="en-GB" sz="1100" b="0" u="none" strike="noStrike" kern="1200" cap="all" baseline="0" dirty="0" smtClean="0">
                          <a:latin typeface="Century Gothic" panose="020B0502020202020204" pitchFamily="34" charset="0"/>
                        </a:rPr>
                        <a:t>Pitch</a:t>
                      </a:r>
                      <a:endParaRPr lang="en-GB" sz="1100" b="0" cap="all" baseline="0" dirty="0">
                        <a:latin typeface="Century Gothic" panose="020B0502020202020204" pitchFamily="34" charset="0"/>
                      </a:endParaRPr>
                    </a:p>
                  </a:txBody>
                  <a:tcPr marL="68580" marR="68580" marT="0" marB="0" anchor="ctr"/>
                </a:tc>
                <a:tc>
                  <a:txBody>
                    <a:bodyPr/>
                    <a:lstStyle/>
                    <a:p>
                      <a:pPr algn="just"/>
                      <a:r>
                        <a:rPr lang="en-GB" sz="1100" b="0" dirty="0" smtClean="0">
                          <a:latin typeface="Century Gothic" panose="020B0502020202020204" pitchFamily="34" charset="0"/>
                        </a:rPr>
                        <a:t>High and low sounds.</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4009937411"/>
                  </a:ext>
                </a:extLst>
              </a:tr>
              <a:tr h="279196">
                <a:tc>
                  <a:txBody>
                    <a:bodyPr/>
                    <a:lstStyle/>
                    <a:p>
                      <a:pPr algn="just"/>
                      <a:r>
                        <a:rPr lang="en-GB" sz="1100" b="0" dirty="0" smtClean="0">
                          <a:latin typeface="Century Gothic" panose="020B0502020202020204" pitchFamily="34" charset="0"/>
                        </a:rPr>
                        <a:t>16.</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Tempo</a:t>
                      </a:r>
                      <a:endParaRPr lang="en-GB" sz="1100" b="0" cap="all" baseline="0" dirty="0">
                        <a:latin typeface="Century Gothic" panose="020B0502020202020204" pitchFamily="34" charset="0"/>
                      </a:endParaRPr>
                    </a:p>
                  </a:txBody>
                  <a:tcPr marL="68580" marR="68580" marT="0" marB="0" anchor="ctr"/>
                </a:tc>
                <a:tc>
                  <a:txBody>
                    <a:bodyPr/>
                    <a:lstStyle/>
                    <a:p>
                      <a:pPr algn="just"/>
                      <a:r>
                        <a:rPr lang="en-GB" sz="1100" b="0" dirty="0" smtClean="0">
                          <a:latin typeface="Century Gothic" panose="020B0502020202020204" pitchFamily="34" charset="0"/>
                        </a:rPr>
                        <a:t>The speed</a:t>
                      </a:r>
                      <a:r>
                        <a:rPr lang="en-GB" sz="1100" b="0" baseline="0" dirty="0" smtClean="0">
                          <a:latin typeface="Century Gothic" panose="020B0502020202020204" pitchFamily="34" charset="0"/>
                        </a:rPr>
                        <a:t> of the music; fast or slow or in-between.</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579276466"/>
                  </a:ext>
                </a:extLst>
              </a:tr>
              <a:tr h="171048">
                <a:tc>
                  <a:txBody>
                    <a:bodyPr/>
                    <a:lstStyle/>
                    <a:p>
                      <a:pPr algn="just"/>
                      <a:r>
                        <a:rPr lang="en-GB" sz="1100" b="0" dirty="0" smtClean="0">
                          <a:latin typeface="Century Gothic" panose="020B0502020202020204" pitchFamily="34" charset="0"/>
                        </a:rPr>
                        <a:t>17.</a:t>
                      </a:r>
                      <a:endParaRPr lang="en-GB" sz="1100" b="0" dirty="0">
                        <a:latin typeface="Century Gothic" panose="020B0502020202020204" pitchFamily="34" charset="0"/>
                      </a:endParaRPr>
                    </a:p>
                  </a:txBody>
                  <a:tcPr marL="68580" marR="68580" marT="0" marB="0" anchor="ctr"/>
                </a:tc>
                <a:tc>
                  <a:txBody>
                    <a:bodyPr/>
                    <a:lstStyle/>
                    <a:p>
                      <a:pPr algn="just"/>
                      <a:r>
                        <a:rPr lang="en-GB" sz="1100" b="0" cap="all" baseline="0" dirty="0" smtClean="0">
                          <a:latin typeface="Century Gothic" panose="020B0502020202020204" pitchFamily="34" charset="0"/>
                        </a:rPr>
                        <a:t>Dynamics</a:t>
                      </a:r>
                      <a:endParaRPr lang="en-GB" sz="1100" b="0" cap="all" baseline="0" dirty="0">
                        <a:latin typeface="Century Gothic" panose="020B0502020202020204" pitchFamily="34" charset="0"/>
                      </a:endParaRPr>
                    </a:p>
                  </a:txBody>
                  <a:tcPr marL="68580" marR="68580" marT="0" marB="0" anchor="ctr"/>
                </a:tc>
                <a:tc>
                  <a:txBody>
                    <a:bodyPr/>
                    <a:lstStyle/>
                    <a:p>
                      <a:pPr algn="just"/>
                      <a:r>
                        <a:rPr lang="en-GB" sz="1100" b="0" dirty="0" smtClean="0">
                          <a:latin typeface="Century Gothic" panose="020B0502020202020204" pitchFamily="34" charset="0"/>
                        </a:rPr>
                        <a:t>How loud or quiet the music is.</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608814785"/>
                  </a:ext>
                </a:extLst>
              </a:tr>
              <a:tr h="218128">
                <a:tc>
                  <a:txBody>
                    <a:bodyPr/>
                    <a:lstStyle/>
                    <a:p>
                      <a:pPr algn="just"/>
                      <a:r>
                        <a:rPr lang="en-GB" sz="1100" b="0" dirty="0" smtClean="0">
                          <a:latin typeface="Century Gothic" panose="020B0502020202020204" pitchFamily="34" charset="0"/>
                        </a:rPr>
                        <a:t>18.</a:t>
                      </a:r>
                      <a:endParaRPr lang="en-GB" sz="1100" b="0" dirty="0">
                        <a:latin typeface="Century Gothic" panose="020B0502020202020204" pitchFamily="34" charset="0"/>
                      </a:endParaRPr>
                    </a:p>
                  </a:txBody>
                  <a:tcPr marL="68580" marR="68580" marT="0" marB="0" anchor="ctr"/>
                </a:tc>
                <a:tc>
                  <a:txBody>
                    <a:bodyPr/>
                    <a:lstStyle/>
                    <a:p>
                      <a:pPr algn="just"/>
                      <a:r>
                        <a:rPr lang="en-GB" sz="1100" dirty="0" smtClean="0">
                          <a:latin typeface="Century Gothic" panose="020B0502020202020204" pitchFamily="34" charset="0"/>
                        </a:rPr>
                        <a:t>TIMBRE</a:t>
                      </a:r>
                      <a:endParaRPr lang="en-GB" sz="1100" dirty="0">
                        <a:latin typeface="Century Gothic" panose="020B0502020202020204" pitchFamily="34" charset="0"/>
                      </a:endParaRPr>
                    </a:p>
                  </a:txBody>
                  <a:tcPr marL="68580" marR="68580" marT="0" marB="0" anchor="ctr"/>
                </a:tc>
                <a:tc>
                  <a:txBody>
                    <a:bodyPr/>
                    <a:lstStyle/>
                    <a:p>
                      <a:pPr algn="just"/>
                      <a:r>
                        <a:rPr lang="en-US" sz="1100" u="none" strike="noStrike" kern="1200" baseline="0" dirty="0" smtClean="0">
                          <a:latin typeface="Century Gothic" panose="020B0502020202020204" pitchFamily="34" charset="0"/>
                        </a:rPr>
                        <a:t>A musical dimension that describes the quality and character of the sound of the </a:t>
                      </a:r>
                      <a:r>
                        <a:rPr lang="en-GB" sz="1100" u="none" strike="noStrike" kern="1200" baseline="0" dirty="0" smtClean="0">
                          <a:latin typeface="Century Gothic" panose="020B0502020202020204" pitchFamily="34" charset="0"/>
                        </a:rPr>
                        <a:t>instruments used.</a:t>
                      </a:r>
                      <a:endParaRPr lang="en-GB" sz="1100" dirty="0">
                        <a:latin typeface="Century Gothic" panose="020B0502020202020204" pitchFamily="34" charset="0"/>
                      </a:endParaRPr>
                    </a:p>
                  </a:txBody>
                  <a:tcPr marL="68580" marR="68580" marT="0" marB="0" anchor="ctr"/>
                </a:tc>
                <a:extLst>
                  <a:ext uri="{0D108BD9-81ED-4DB2-BD59-A6C34878D82A}">
                    <a16:rowId xmlns:a16="http://schemas.microsoft.com/office/drawing/2014/main" val="398466955"/>
                  </a:ext>
                </a:extLst>
              </a:tr>
              <a:tr h="218128">
                <a:tc>
                  <a:txBody>
                    <a:bodyPr/>
                    <a:lstStyle/>
                    <a:p>
                      <a:pPr algn="just"/>
                      <a:r>
                        <a:rPr lang="en-GB" sz="1100" b="0" dirty="0" smtClean="0">
                          <a:latin typeface="Century Gothic" panose="020B0502020202020204" pitchFamily="34" charset="0"/>
                        </a:rPr>
                        <a:t>19.</a:t>
                      </a:r>
                      <a:endParaRPr lang="en-GB" sz="1100" b="0" dirty="0">
                        <a:latin typeface="Century Gothic" panose="020B0502020202020204" pitchFamily="34" charset="0"/>
                      </a:endParaRPr>
                    </a:p>
                  </a:txBody>
                  <a:tcPr marL="68580" marR="68580" marT="0" marB="0" anchor="ctr"/>
                </a:tc>
                <a:tc>
                  <a:txBody>
                    <a:bodyPr/>
                    <a:lstStyle/>
                    <a:p>
                      <a:pPr algn="just"/>
                      <a:r>
                        <a:rPr lang="en-GB" sz="1100" dirty="0" smtClean="0">
                          <a:latin typeface="Century Gothic" panose="020B0502020202020204" pitchFamily="34" charset="0"/>
                        </a:rPr>
                        <a:t>TEXTURE</a:t>
                      </a:r>
                      <a:endParaRPr lang="en-GB" sz="1100" dirty="0">
                        <a:latin typeface="Century Gothic" panose="020B0502020202020204" pitchFamily="34" charset="0"/>
                      </a:endParaRPr>
                    </a:p>
                  </a:txBody>
                  <a:tcPr marL="68580" marR="68580" marT="0" marB="0" anchor="ctr"/>
                </a:tc>
                <a:tc>
                  <a:txBody>
                    <a:bodyPr/>
                    <a:lstStyle/>
                    <a:p>
                      <a:pPr algn="just"/>
                      <a:r>
                        <a:rPr lang="en-GB" sz="1100" dirty="0" smtClean="0">
                          <a:latin typeface="Century Gothic" panose="020B0502020202020204" pitchFamily="34" charset="0"/>
                        </a:rPr>
                        <a:t>Layers of sound working together to make music interesting</a:t>
                      </a:r>
                      <a:r>
                        <a:rPr lang="en-GB" sz="1100" baseline="0" dirty="0" smtClean="0">
                          <a:latin typeface="Century Gothic" panose="020B0502020202020204" pitchFamily="34" charset="0"/>
                        </a:rPr>
                        <a:t> to listen to.</a:t>
                      </a:r>
                      <a:endParaRPr lang="en-GB" sz="1100" dirty="0">
                        <a:latin typeface="Century Gothic" panose="020B0502020202020204" pitchFamily="34" charset="0"/>
                      </a:endParaRPr>
                    </a:p>
                  </a:txBody>
                  <a:tcPr marL="68580" marR="68580" marT="0" marB="0" anchor="ctr"/>
                </a:tc>
                <a:extLst>
                  <a:ext uri="{0D108BD9-81ED-4DB2-BD59-A6C34878D82A}">
                    <a16:rowId xmlns:a16="http://schemas.microsoft.com/office/drawing/2014/main" val="1621181209"/>
                  </a:ext>
                </a:extLst>
              </a:tr>
              <a:tr h="279196">
                <a:tc>
                  <a:txBody>
                    <a:bodyPr/>
                    <a:lstStyle/>
                    <a:p>
                      <a:pPr algn="just"/>
                      <a:r>
                        <a:rPr lang="en-GB" sz="1100" b="0" dirty="0" smtClean="0">
                          <a:latin typeface="Century Gothic" panose="020B0502020202020204" pitchFamily="34" charset="0"/>
                        </a:rPr>
                        <a:t>20.</a:t>
                      </a:r>
                      <a:endParaRPr lang="en-GB" sz="1100" b="0" dirty="0">
                        <a:latin typeface="Century Gothic" panose="020B0502020202020204" pitchFamily="34" charset="0"/>
                      </a:endParaRPr>
                    </a:p>
                  </a:txBody>
                  <a:tcPr marL="68580" marR="68580" marT="0" marB="0" anchor="ctr"/>
                </a:tc>
                <a:tc>
                  <a:txBody>
                    <a:bodyPr/>
                    <a:lstStyle/>
                    <a:p>
                      <a:pPr algn="just"/>
                      <a:r>
                        <a:rPr lang="en-GB" sz="1100" u="none" strike="noStrike" kern="1200" cap="all" baseline="0" dirty="0" smtClean="0">
                          <a:latin typeface="Century Gothic" panose="020B0502020202020204" pitchFamily="34" charset="0"/>
                        </a:rPr>
                        <a:t>Structure</a:t>
                      </a:r>
                      <a:endParaRPr lang="en-GB" sz="1100" b="0" cap="all" baseline="0" dirty="0">
                        <a:latin typeface="Century Gothic" panose="020B0502020202020204" pitchFamily="34" charset="0"/>
                      </a:endParaRPr>
                    </a:p>
                  </a:txBody>
                  <a:tcPr marL="68580" marR="68580" marT="0" marB="0" anchor="ctr"/>
                </a:tc>
                <a:tc>
                  <a:txBody>
                    <a:bodyPr/>
                    <a:lstStyle/>
                    <a:p>
                      <a:pPr algn="just"/>
                      <a:r>
                        <a:rPr lang="en-GB" sz="1100" dirty="0" smtClean="0">
                          <a:latin typeface="Century Gothic" panose="020B0502020202020204" pitchFamily="34" charset="0"/>
                        </a:rPr>
                        <a:t>The arrangement of a song.</a:t>
                      </a:r>
                      <a:endParaRPr lang="en-GB" sz="11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280255714"/>
                  </a:ext>
                </a:extLst>
              </a:tr>
            </a:tbl>
          </a:graphicData>
        </a:graphic>
      </p:graphicFrame>
      <p:pic>
        <p:nvPicPr>
          <p:cNvPr id="4" name="Picture 3"/>
          <p:cNvPicPr>
            <a:picLocks noChangeAspect="1"/>
          </p:cNvPicPr>
          <p:nvPr/>
        </p:nvPicPr>
        <p:blipFill>
          <a:blip r:embed="rId3"/>
          <a:stretch>
            <a:fillRect/>
          </a:stretch>
        </p:blipFill>
        <p:spPr>
          <a:xfrm>
            <a:off x="206477" y="5593362"/>
            <a:ext cx="1257757" cy="115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4"/>
          <a:stretch>
            <a:fillRect/>
          </a:stretch>
        </p:blipFill>
        <p:spPr>
          <a:xfrm>
            <a:off x="1613806" y="5593358"/>
            <a:ext cx="1191229" cy="115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Rectangle 13"/>
          <p:cNvSpPr/>
          <p:nvPr/>
        </p:nvSpPr>
        <p:spPr>
          <a:xfrm>
            <a:off x="1729811" y="6250355"/>
            <a:ext cx="978153" cy="307777"/>
          </a:xfrm>
          <a:prstGeom prst="rect">
            <a:avLst/>
          </a:prstGeom>
        </p:spPr>
        <p:txBody>
          <a:bodyPr wrap="none">
            <a:spAutoFit/>
          </a:bodyPr>
          <a:lstStyle/>
          <a:p>
            <a:r>
              <a:rPr lang="en-GB" sz="1400" b="1" dirty="0" smtClean="0">
                <a:solidFill>
                  <a:srgbClr val="0070C0"/>
                </a:solidFill>
                <a:latin typeface="Century Gothic" panose="020B0502020202020204" pitchFamily="34" charset="0"/>
              </a:rPr>
              <a:t>Easy part</a:t>
            </a:r>
            <a:endParaRPr lang="en-GB" sz="1400" dirty="0">
              <a:solidFill>
                <a:srgbClr val="0070C0"/>
              </a:solidFill>
            </a:endParaRPr>
          </a:p>
        </p:txBody>
      </p:sp>
      <p:pic>
        <p:nvPicPr>
          <p:cNvPr id="12" name="Picture 11"/>
          <p:cNvPicPr>
            <a:picLocks noChangeAspect="1"/>
          </p:cNvPicPr>
          <p:nvPr/>
        </p:nvPicPr>
        <p:blipFill>
          <a:blip r:embed="rId5"/>
          <a:stretch>
            <a:fillRect/>
          </a:stretch>
        </p:blipFill>
        <p:spPr>
          <a:xfrm>
            <a:off x="2954607" y="5593362"/>
            <a:ext cx="1183804" cy="115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Rectangle 14"/>
          <p:cNvSpPr/>
          <p:nvPr/>
        </p:nvSpPr>
        <p:spPr>
          <a:xfrm>
            <a:off x="2899619" y="6272147"/>
            <a:ext cx="1298753" cy="307777"/>
          </a:xfrm>
          <a:prstGeom prst="rect">
            <a:avLst/>
          </a:prstGeom>
        </p:spPr>
        <p:txBody>
          <a:bodyPr wrap="none">
            <a:spAutoFit/>
          </a:bodyPr>
          <a:lstStyle/>
          <a:p>
            <a:r>
              <a:rPr lang="en-GB" sz="1400" b="1" dirty="0" smtClean="0">
                <a:solidFill>
                  <a:srgbClr val="0070C0"/>
                </a:solidFill>
                <a:latin typeface="Century Gothic" panose="020B0502020202020204" pitchFamily="34" charset="0"/>
              </a:rPr>
              <a:t>Medium part</a:t>
            </a:r>
            <a:endParaRPr lang="en-GB" sz="1400" dirty="0">
              <a:solidFill>
                <a:srgbClr val="0070C0"/>
              </a:solidFill>
            </a:endParaRPr>
          </a:p>
        </p:txBody>
      </p:sp>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5037</TotalTime>
  <Words>583</Words>
  <Application>Microsoft Office PowerPoint</Application>
  <PresentationFormat>A4 Paper (210x297 mm)</PresentationFormat>
  <Paragraphs>81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Tahoma</vt:lpstr>
      <vt:lpstr>Office Theme</vt:lpstr>
      <vt:lpstr>Shirley Heath    Dancing In The Street|  Year 5  | Term:  Summer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H Wood</cp:lastModifiedBy>
  <cp:revision>115</cp:revision>
  <cp:lastPrinted>2017-10-30T10:21:12Z</cp:lastPrinted>
  <dcterms:created xsi:type="dcterms:W3CDTF">2017-10-15T20:56:30Z</dcterms:created>
  <dcterms:modified xsi:type="dcterms:W3CDTF">2022-10-13T11:20:21Z</dcterms:modified>
</cp:coreProperties>
</file>