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06" autoAdjust="0"/>
    <p:restoredTop sz="95000" autoAdjust="0"/>
  </p:normalViewPr>
  <p:slideViewPr>
    <p:cSldViewPr snapToGrid="0" snapToObjects="1">
      <p:cViewPr varScale="1">
        <p:scale>
          <a:sx n="83" d="100"/>
          <a:sy n="83" d="100"/>
        </p:scale>
        <p:origin x="1522" y="8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3/19/2024</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3/19/2024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3/19/2024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3/19/2024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3/19/2024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3/19/2024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3/19/2024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3/19/2024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3/19/2024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3/19/2024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3/19/2024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3/19/2024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3/19/2024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a:t> </a:t>
            </a:r>
            <a:r>
              <a:rPr lang="en-US" sz="1800" b="1" dirty="0" smtClean="0"/>
              <a:t>              Rainbow Couscous and Fruity Picnic Bars  |  Year </a:t>
            </a:r>
            <a:r>
              <a:rPr lang="en-US" sz="1800" b="1" dirty="0"/>
              <a:t>4</a:t>
            </a:r>
            <a:r>
              <a:rPr lang="en-US" sz="1800" b="1" dirty="0" smtClean="0"/>
              <a:t> | </a:t>
            </a:r>
            <a:r>
              <a:rPr lang="en-US" sz="1800" b="1" dirty="0" smtClean="0"/>
              <a:t>Summer </a:t>
            </a:r>
            <a:r>
              <a:rPr lang="en-US" sz="1800" b="1" dirty="0" smtClean="0"/>
              <a:t>1</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1" name="Table 20"/>
          <p:cNvGraphicFramePr>
            <a:graphicFrameLocks noGrp="1"/>
          </p:cNvGraphicFramePr>
          <p:nvPr>
            <p:extLst>
              <p:ext uri="{D42A27DB-BD31-4B8C-83A1-F6EECF244321}">
                <p14:modId xmlns:p14="http://schemas.microsoft.com/office/powerpoint/2010/main" val="3775879894"/>
              </p:ext>
            </p:extLst>
          </p:nvPr>
        </p:nvGraphicFramePr>
        <p:xfrm>
          <a:off x="135007" y="2541324"/>
          <a:ext cx="2488382" cy="4171903"/>
        </p:xfrm>
        <a:graphic>
          <a:graphicData uri="http://schemas.openxmlformats.org/drawingml/2006/table">
            <a:tbl>
              <a:tblPr firstRow="1" bandRow="1">
                <a:tableStyleId>{5C22544A-7EE6-4342-B048-85BDC9FD1C3A}</a:tableStyleId>
              </a:tblPr>
              <a:tblGrid>
                <a:gridCol w="2488382">
                  <a:extLst>
                    <a:ext uri="{9D8B030D-6E8A-4147-A177-3AD203B41FA5}">
                      <a16:colId xmlns:a16="http://schemas.microsoft.com/office/drawing/2014/main" val="2801747182"/>
                    </a:ext>
                  </a:extLst>
                </a:gridCol>
              </a:tblGrid>
              <a:tr h="358968">
                <a:tc>
                  <a:txBody>
                    <a:bodyPr/>
                    <a:lstStyle/>
                    <a:p>
                      <a:r>
                        <a:rPr lang="en-GB" dirty="0" smtClean="0"/>
                        <a:t>KEY PERSON</a:t>
                      </a:r>
                      <a:endParaRPr lang="en-GB" dirty="0"/>
                    </a:p>
                  </a:txBody>
                  <a:tcPr/>
                </a:tc>
                <a:extLst>
                  <a:ext uri="{0D108BD9-81ED-4DB2-BD59-A6C34878D82A}">
                    <a16:rowId xmlns:a16="http://schemas.microsoft.com/office/drawing/2014/main" val="3185708362"/>
                  </a:ext>
                </a:extLst>
              </a:tr>
              <a:tr h="343886">
                <a:tc>
                  <a:txBody>
                    <a:bodyPr/>
                    <a:lstStyle/>
                    <a:p>
                      <a:r>
                        <a:rPr lang="en-GB" dirty="0" smtClean="0"/>
                        <a:t>TOM KERRIDGE</a:t>
                      </a:r>
                      <a:endParaRPr lang="en-GB" dirty="0"/>
                    </a:p>
                  </a:txBody>
                  <a:tcPr/>
                </a:tc>
                <a:extLst>
                  <a:ext uri="{0D108BD9-81ED-4DB2-BD59-A6C34878D82A}">
                    <a16:rowId xmlns:a16="http://schemas.microsoft.com/office/drawing/2014/main" val="2431284163"/>
                  </a:ext>
                </a:extLst>
              </a:tr>
              <a:tr h="1375543">
                <a:tc>
                  <a:txBody>
                    <a:bodyPr/>
                    <a:lstStyle/>
                    <a:p>
                      <a:endParaRPr lang="en-GB" dirty="0" smtClean="0"/>
                    </a:p>
                    <a:p>
                      <a:endParaRPr lang="en-GB" dirty="0" smtClean="0"/>
                    </a:p>
                    <a:p>
                      <a:endParaRPr lang="en-GB" dirty="0" smtClean="0"/>
                    </a:p>
                    <a:p>
                      <a:endParaRPr lang="en-GB" dirty="0" smtClean="0"/>
                    </a:p>
                    <a:p>
                      <a:endParaRPr lang="en-GB" dirty="0"/>
                    </a:p>
                  </a:txBody>
                  <a:tcPr/>
                </a:tc>
                <a:extLst>
                  <a:ext uri="{0D108BD9-81ED-4DB2-BD59-A6C34878D82A}">
                    <a16:rowId xmlns:a16="http://schemas.microsoft.com/office/drawing/2014/main" val="3482777568"/>
                  </a:ext>
                </a:extLst>
              </a:tr>
              <a:tr h="1977343">
                <a:tc>
                  <a:txBody>
                    <a:bodyPr/>
                    <a:lstStyle/>
                    <a:p>
                      <a:pPr algn="just"/>
                      <a:r>
                        <a:rPr lang="en-GB" sz="1200" b="0" u="none" kern="1200" dirty="0" smtClean="0">
                          <a:solidFill>
                            <a:schemeClr val="dk1"/>
                          </a:solidFill>
                          <a:effectLst/>
                          <a:latin typeface="+mn-lt"/>
                          <a:ea typeface="+mn-ea"/>
                          <a:cs typeface="+mn-cs"/>
                        </a:rPr>
                        <a:t>Thomas </a:t>
                      </a:r>
                      <a:r>
                        <a:rPr lang="en-GB" sz="1200" b="0" u="none" kern="1200" dirty="0" err="1" smtClean="0">
                          <a:solidFill>
                            <a:schemeClr val="dk1"/>
                          </a:solidFill>
                          <a:effectLst/>
                          <a:latin typeface="+mn-lt"/>
                          <a:ea typeface="+mn-ea"/>
                          <a:cs typeface="+mn-cs"/>
                        </a:rPr>
                        <a:t>Kerridge</a:t>
                      </a:r>
                      <a:r>
                        <a:rPr lang="en-GB" sz="1200" b="0" u="none" kern="1200" dirty="0" smtClean="0">
                          <a:solidFill>
                            <a:schemeClr val="dk1"/>
                          </a:solidFill>
                          <a:effectLst/>
                          <a:latin typeface="+mn-lt"/>
                          <a:ea typeface="+mn-ea"/>
                          <a:cs typeface="+mn-cs"/>
                        </a:rPr>
                        <a:t> is an English Michelin-starred chef who has worked mainly in the United Kingdom.</a:t>
                      </a:r>
                      <a:r>
                        <a:rPr lang="en-GB" sz="1200" b="0" u="none" kern="1200" baseline="0" dirty="0" smtClean="0">
                          <a:solidFill>
                            <a:schemeClr val="dk1"/>
                          </a:solidFill>
                          <a:effectLst/>
                          <a:latin typeface="+mn-lt"/>
                          <a:ea typeface="+mn-ea"/>
                          <a:cs typeface="+mn-cs"/>
                        </a:rPr>
                        <a:t> H</a:t>
                      </a:r>
                      <a:r>
                        <a:rPr lang="en-GB" sz="1200" b="0" u="none" kern="1200" dirty="0" smtClean="0">
                          <a:solidFill>
                            <a:schemeClr val="dk1"/>
                          </a:solidFill>
                          <a:effectLst/>
                          <a:latin typeface="+mn-lt"/>
                          <a:ea typeface="+mn-ea"/>
                          <a:cs typeface="+mn-cs"/>
                        </a:rPr>
                        <a:t>e decided to attend culinary school at the age of 18.</a:t>
                      </a:r>
                      <a:endParaRPr lang="en-GB" sz="1200" b="0" u="none" dirty="0" smtClean="0">
                        <a:latin typeface="+mn-lt"/>
                      </a:endParaRPr>
                    </a:p>
                    <a:p>
                      <a:r>
                        <a:rPr lang="en-GB" sz="1200" b="0" u="none" dirty="0" smtClean="0">
                          <a:solidFill>
                            <a:schemeClr val="tx1"/>
                          </a:solidFill>
                          <a:latin typeface="+mn-lt"/>
                        </a:rPr>
                        <a:t>As a chef he has appeared on the </a:t>
                      </a:r>
                      <a:r>
                        <a:rPr lang="en-GB" sz="1200" b="0" i="1" u="none" dirty="0" smtClean="0">
                          <a:solidFill>
                            <a:schemeClr val="tx1"/>
                          </a:solidFill>
                          <a:latin typeface="+mn-lt"/>
                        </a:rPr>
                        <a:t>Great British Menu</a:t>
                      </a:r>
                      <a:r>
                        <a:rPr lang="en-GB" sz="1200" b="0" u="none" dirty="0" smtClean="0">
                          <a:solidFill>
                            <a:schemeClr val="tx1"/>
                          </a:solidFill>
                          <a:latin typeface="+mn-lt"/>
                        </a:rPr>
                        <a:t>, </a:t>
                      </a:r>
                      <a:r>
                        <a:rPr lang="en-GB" sz="1200" b="0" i="1" u="none" dirty="0" smtClean="0">
                          <a:solidFill>
                            <a:schemeClr val="tx1"/>
                          </a:solidFill>
                          <a:latin typeface="+mn-lt"/>
                        </a:rPr>
                        <a:t>MasterChef</a:t>
                      </a:r>
                      <a:r>
                        <a:rPr lang="en-GB" sz="1200" b="0" u="none" dirty="0" smtClean="0">
                          <a:solidFill>
                            <a:schemeClr val="tx1"/>
                          </a:solidFill>
                          <a:latin typeface="+mn-lt"/>
                        </a:rPr>
                        <a:t> and </a:t>
                      </a:r>
                      <a:r>
                        <a:rPr lang="en-GB" sz="1200" b="0" i="1" u="none" dirty="0" smtClean="0">
                          <a:solidFill>
                            <a:schemeClr val="tx1"/>
                          </a:solidFill>
                          <a:latin typeface="+mn-lt"/>
                        </a:rPr>
                        <a:t>Saturday Kitchen</a:t>
                      </a:r>
                      <a:r>
                        <a:rPr lang="en-GB" sz="1200" b="0" u="none" dirty="0" smtClean="0">
                          <a:solidFill>
                            <a:schemeClr val="tx1"/>
                          </a:solidFill>
                          <a:latin typeface="+mn-lt"/>
                        </a:rPr>
                        <a:t> and more recently fronted his own series </a:t>
                      </a:r>
                      <a:r>
                        <a:rPr lang="en-GB" sz="1200" b="0" i="1" u="none" dirty="0" smtClean="0">
                          <a:solidFill>
                            <a:schemeClr val="tx1"/>
                          </a:solidFill>
                          <a:latin typeface="+mn-lt"/>
                        </a:rPr>
                        <a:t>How to Lose Weight For Good</a:t>
                      </a:r>
                      <a:r>
                        <a:rPr lang="en-GB" sz="1200" b="0" i="0" u="none" dirty="0" smtClean="0">
                          <a:solidFill>
                            <a:schemeClr val="tx1"/>
                          </a:solidFill>
                          <a:latin typeface="+mn-lt"/>
                        </a:rPr>
                        <a:t>.</a:t>
                      </a:r>
                      <a:r>
                        <a:rPr lang="en-GB" sz="1200" b="0" i="0" u="none" baseline="0" dirty="0" smtClean="0">
                          <a:solidFill>
                            <a:schemeClr val="tx1"/>
                          </a:solidFill>
                          <a:latin typeface="+mn-lt"/>
                        </a:rPr>
                        <a:t> </a:t>
                      </a:r>
                      <a:endParaRPr lang="en-GB" sz="1200" b="0" u="none" dirty="0" smtClean="0">
                        <a:solidFill>
                          <a:schemeClr val="tx1"/>
                        </a:solidFill>
                        <a:latin typeface="+mn-lt"/>
                      </a:endParaRPr>
                    </a:p>
                  </a:txBody>
                  <a:tcPr/>
                </a:tc>
                <a:extLst>
                  <a:ext uri="{0D108BD9-81ED-4DB2-BD59-A6C34878D82A}">
                    <a16:rowId xmlns:a16="http://schemas.microsoft.com/office/drawing/2014/main" val="2681396640"/>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2996231077"/>
              </p:ext>
            </p:extLst>
          </p:nvPr>
        </p:nvGraphicFramePr>
        <p:xfrm>
          <a:off x="135007" y="396943"/>
          <a:ext cx="2488382" cy="2103120"/>
        </p:xfrm>
        <a:graphic>
          <a:graphicData uri="http://schemas.openxmlformats.org/drawingml/2006/table">
            <a:tbl>
              <a:tblPr firstRow="1" bandRow="1">
                <a:tableStyleId>{00A15C55-8517-42AA-B614-E9B94910E393}</a:tableStyleId>
              </a:tblPr>
              <a:tblGrid>
                <a:gridCol w="2488382">
                  <a:extLst>
                    <a:ext uri="{9D8B030D-6E8A-4147-A177-3AD203B41FA5}">
                      <a16:colId xmlns:a16="http://schemas.microsoft.com/office/drawing/2014/main" val="857750660"/>
                    </a:ext>
                  </a:extLst>
                </a:gridCol>
              </a:tblGrid>
              <a:tr h="348736">
                <a:tc>
                  <a:txBody>
                    <a:bodyPr/>
                    <a:lstStyle/>
                    <a:p>
                      <a:pPr algn="ctr"/>
                      <a:r>
                        <a:rPr lang="en-GB" dirty="0" smtClean="0"/>
                        <a:t>KEY QUESTION</a:t>
                      </a:r>
                      <a:endParaRPr lang="en-GB" dirty="0"/>
                    </a:p>
                  </a:txBody>
                  <a:tcPr/>
                </a:tc>
                <a:extLst>
                  <a:ext uri="{0D108BD9-81ED-4DB2-BD59-A6C34878D82A}">
                    <a16:rowId xmlns:a16="http://schemas.microsoft.com/office/drawing/2014/main" val="4033822547"/>
                  </a:ext>
                </a:extLst>
              </a:tr>
              <a:tr h="538120">
                <a:tc>
                  <a:txBody>
                    <a:bodyPr/>
                    <a:lstStyle/>
                    <a:p>
                      <a:pPr algn="ctr"/>
                      <a:r>
                        <a:rPr lang="en-GB" sz="1300" i="1" kern="1200" dirty="0" smtClean="0">
                          <a:solidFill>
                            <a:schemeClr val="dk1"/>
                          </a:solidFill>
                          <a:effectLst/>
                          <a:latin typeface="+mn-lt"/>
                          <a:ea typeface="+mn-ea"/>
                          <a:cs typeface="+mn-cs"/>
                        </a:rPr>
                        <a:t>Food costs </a:t>
                      </a:r>
                      <a:r>
                        <a:rPr lang="en-GB" sz="1300" i="1" kern="1200" baseline="0" dirty="0" smtClean="0">
                          <a:solidFill>
                            <a:schemeClr val="dk1"/>
                          </a:solidFill>
                          <a:effectLst/>
                          <a:latin typeface="+mn-lt"/>
                          <a:ea typeface="+mn-ea"/>
                          <a:cs typeface="+mn-cs"/>
                        </a:rPr>
                        <a:t>a lot of money to buy. </a:t>
                      </a:r>
                    </a:p>
                    <a:p>
                      <a:pPr algn="ctr"/>
                      <a:r>
                        <a:rPr lang="en-GB" sz="1300" i="1" kern="1200" baseline="0" dirty="0" smtClean="0">
                          <a:solidFill>
                            <a:schemeClr val="dk1"/>
                          </a:solidFill>
                          <a:effectLst/>
                          <a:latin typeface="+mn-lt"/>
                          <a:ea typeface="+mn-ea"/>
                          <a:cs typeface="+mn-cs"/>
                        </a:rPr>
                        <a:t>Some foods are different prices at different times of the year. Why is this?</a:t>
                      </a:r>
                    </a:p>
                    <a:p>
                      <a:pPr algn="ctr"/>
                      <a:r>
                        <a:rPr lang="en-GB" sz="1400" b="1" i="0" kern="1200" baseline="0" dirty="0" smtClean="0">
                          <a:solidFill>
                            <a:schemeClr val="dk1"/>
                          </a:solidFill>
                          <a:effectLst/>
                          <a:latin typeface="+mn-lt"/>
                          <a:ea typeface="+mn-ea"/>
                          <a:cs typeface="+mn-cs"/>
                        </a:rPr>
                        <a:t>Can we help our parents save money by working out what foods to buy at which time of the year?</a:t>
                      </a:r>
                      <a:endParaRPr lang="en-GB" sz="1400" b="1" i="0" kern="1200" dirty="0">
                        <a:solidFill>
                          <a:schemeClr val="dk1"/>
                        </a:solidFill>
                        <a:effectLst/>
                        <a:latin typeface="+mn-lt"/>
                        <a:ea typeface="+mn-ea"/>
                        <a:cs typeface="+mn-cs"/>
                      </a:endParaRPr>
                    </a:p>
                  </a:txBody>
                  <a:tcPr/>
                </a:tc>
                <a:extLst>
                  <a:ext uri="{0D108BD9-81ED-4DB2-BD59-A6C34878D82A}">
                    <a16:rowId xmlns:a16="http://schemas.microsoft.com/office/drawing/2014/main" val="2030118567"/>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1397143470"/>
              </p:ext>
            </p:extLst>
          </p:nvPr>
        </p:nvGraphicFramePr>
        <p:xfrm>
          <a:off x="2723550" y="320970"/>
          <a:ext cx="3851752" cy="4274820"/>
        </p:xfrm>
        <a:graphic>
          <a:graphicData uri="http://schemas.openxmlformats.org/drawingml/2006/table">
            <a:tbl>
              <a:tblPr firstRow="1" bandRow="1">
                <a:tableStyleId>{93296810-A885-4BE3-A3E7-6D5BEEA58F35}</a:tableStyleId>
              </a:tblPr>
              <a:tblGrid>
                <a:gridCol w="2206306">
                  <a:extLst>
                    <a:ext uri="{9D8B030D-6E8A-4147-A177-3AD203B41FA5}">
                      <a16:colId xmlns:a16="http://schemas.microsoft.com/office/drawing/2014/main" val="4162788006"/>
                    </a:ext>
                  </a:extLst>
                </a:gridCol>
                <a:gridCol w="1645446">
                  <a:extLst>
                    <a:ext uri="{9D8B030D-6E8A-4147-A177-3AD203B41FA5}">
                      <a16:colId xmlns:a16="http://schemas.microsoft.com/office/drawing/2014/main" val="3794693928"/>
                    </a:ext>
                  </a:extLst>
                </a:gridCol>
              </a:tblGrid>
              <a:tr h="342263">
                <a:tc gridSpan="2">
                  <a:txBody>
                    <a:bodyPr/>
                    <a:lstStyle/>
                    <a:p>
                      <a:pPr algn="ctr"/>
                      <a:r>
                        <a:rPr lang="en-GB" dirty="0" smtClean="0"/>
                        <a:t>KNIFE SKILLS</a:t>
                      </a:r>
                      <a:endParaRPr lang="en-GB" dirty="0"/>
                    </a:p>
                  </a:txBody>
                  <a:tcPr/>
                </a:tc>
                <a:tc hMerge="1">
                  <a:txBody>
                    <a:bodyPr/>
                    <a:lstStyle/>
                    <a:p>
                      <a:endParaRPr lang="en-GB"/>
                    </a:p>
                  </a:txBody>
                  <a:tcPr/>
                </a:tc>
                <a:extLst>
                  <a:ext uri="{0D108BD9-81ED-4DB2-BD59-A6C34878D82A}">
                    <a16:rowId xmlns:a16="http://schemas.microsoft.com/office/drawing/2014/main" val="2683293178"/>
                  </a:ext>
                </a:extLst>
              </a:tr>
              <a:tr h="932082">
                <a:tc>
                  <a:txBody>
                    <a:bodyPr/>
                    <a:lstStyle/>
                    <a:p>
                      <a:pPr algn="just"/>
                      <a:r>
                        <a:rPr lang="en-US" sz="1200" b="1" i="0" u="sng" strike="noStrike" kern="1200" baseline="0" dirty="0" smtClean="0">
                          <a:solidFill>
                            <a:schemeClr val="dk1"/>
                          </a:solidFill>
                          <a:latin typeface="+mn-lt"/>
                          <a:ea typeface="+mn-ea"/>
                          <a:cs typeface="+mn-cs"/>
                        </a:rPr>
                        <a:t>BRIDGE HOLD</a:t>
                      </a:r>
                    </a:p>
                    <a:p>
                      <a:pPr algn="just"/>
                      <a:r>
                        <a:rPr lang="en-US" sz="1200" b="0" i="0" u="none" strike="noStrike" kern="1200" baseline="0" dirty="0" smtClean="0">
                          <a:solidFill>
                            <a:schemeClr val="dk1"/>
                          </a:solidFill>
                          <a:latin typeface="+mn-lt"/>
                          <a:ea typeface="+mn-ea"/>
                          <a:cs typeface="+mn-cs"/>
                        </a:rPr>
                        <a:t>Create a bridge over the food with your hand. The fingers should be on one side and the thumb should be on the other. Hold the food to be cut between the fingers and thumb creating a bridge. The knife should go through the bridge to cut the food.</a:t>
                      </a:r>
                      <a:endParaRPr lang="en-GB" sz="1200" dirty="0"/>
                    </a:p>
                  </a:txBody>
                  <a:tcPr/>
                </a:tc>
                <a:tc>
                  <a:txBody>
                    <a:bodyPr/>
                    <a:lstStyle/>
                    <a:p>
                      <a:pPr algn="just"/>
                      <a:endParaRPr lang="en-GB" sz="1200" dirty="0" smtClean="0"/>
                    </a:p>
                    <a:p>
                      <a:pPr algn="just"/>
                      <a:endParaRPr lang="en-GB" sz="1200" dirty="0" smtClean="0"/>
                    </a:p>
                    <a:p>
                      <a:pPr algn="just"/>
                      <a:endParaRPr lang="en-GB" sz="1200" dirty="0" smtClean="0"/>
                    </a:p>
                    <a:p>
                      <a:pPr algn="just"/>
                      <a:endParaRPr lang="en-GB" sz="1200" dirty="0" smtClean="0"/>
                    </a:p>
                    <a:p>
                      <a:pPr algn="just"/>
                      <a:endParaRPr lang="en-GB" sz="1200" dirty="0" smtClean="0"/>
                    </a:p>
                    <a:p>
                      <a:pPr algn="ctr"/>
                      <a:r>
                        <a:rPr lang="en-GB" sz="1200" b="1" i="0" u="none" strike="noStrike" kern="1200" baseline="0" dirty="0" smtClean="0">
                          <a:solidFill>
                            <a:schemeClr val="dk1"/>
                          </a:solidFill>
                          <a:latin typeface="+mn-lt"/>
                          <a:ea typeface="+mn-ea"/>
                          <a:cs typeface="+mn-cs"/>
                        </a:rPr>
                        <a:t>This method ensures that </a:t>
                      </a:r>
                      <a:r>
                        <a:rPr lang="en-US" sz="1200" b="1" i="0" u="none" strike="noStrike" kern="1200" baseline="0" dirty="0" smtClean="0">
                          <a:solidFill>
                            <a:schemeClr val="dk1"/>
                          </a:solidFill>
                          <a:latin typeface="+mn-lt"/>
                          <a:ea typeface="+mn-ea"/>
                          <a:cs typeface="+mn-cs"/>
                        </a:rPr>
                        <a:t>fingers are out of the way as the knife cuts through the food.</a:t>
                      </a:r>
                      <a:endParaRPr lang="en-GB" sz="1200" b="1" dirty="0"/>
                    </a:p>
                  </a:txBody>
                  <a:tcPr/>
                </a:tc>
                <a:extLst>
                  <a:ext uri="{0D108BD9-81ED-4DB2-BD59-A6C34878D82A}">
                    <a16:rowId xmlns:a16="http://schemas.microsoft.com/office/drawing/2014/main" val="3486050792"/>
                  </a:ext>
                </a:extLst>
              </a:tr>
              <a:tr h="466041">
                <a:tc>
                  <a:txBody>
                    <a:bodyPr/>
                    <a:lstStyle/>
                    <a:p>
                      <a:r>
                        <a:rPr lang="en-GB" sz="1200" b="1" u="sng" dirty="0" smtClean="0"/>
                        <a:t>CLAW</a:t>
                      </a:r>
                      <a:r>
                        <a:rPr lang="en-GB" sz="1200" b="1" u="sng" baseline="0" dirty="0" smtClean="0"/>
                        <a:t> </a:t>
                      </a:r>
                      <a:r>
                        <a:rPr lang="en-GB" sz="1200" b="1" u="sng" dirty="0" smtClean="0"/>
                        <a:t>GRIP</a:t>
                      </a:r>
                    </a:p>
                    <a:p>
                      <a:pPr algn="just"/>
                      <a:r>
                        <a:rPr lang="en-US" sz="1200" b="0" i="0" u="none" strike="noStrike" kern="1200" baseline="0" dirty="0" smtClean="0">
                          <a:solidFill>
                            <a:schemeClr val="dk1"/>
                          </a:solidFill>
                          <a:latin typeface="+mn-lt"/>
                          <a:ea typeface="+mn-ea"/>
                          <a:cs typeface="+mn-cs"/>
                        </a:rPr>
                        <a:t>Create a claw by partly curling your fingers together into a claw shape. Press the tips of </a:t>
                      </a:r>
                      <a:r>
                        <a:rPr lang="en-GB" sz="1200" b="0" i="0" u="none" strike="noStrike" kern="1200" baseline="0" dirty="0" smtClean="0">
                          <a:solidFill>
                            <a:schemeClr val="dk1"/>
                          </a:solidFill>
                          <a:latin typeface="+mn-lt"/>
                          <a:ea typeface="+mn-ea"/>
                          <a:cs typeface="+mn-cs"/>
                        </a:rPr>
                        <a:t>your fingers (nails) against </a:t>
                      </a:r>
                      <a:r>
                        <a:rPr lang="en-US" sz="1200" b="0" i="0" u="none" strike="noStrike" kern="1200" baseline="0" dirty="0" smtClean="0">
                          <a:solidFill>
                            <a:schemeClr val="dk1"/>
                          </a:solidFill>
                          <a:latin typeface="+mn-lt"/>
                          <a:ea typeface="+mn-ea"/>
                          <a:cs typeface="+mn-cs"/>
                        </a:rPr>
                        <a:t>the food to be gripped and then lean your fingers slightly forward of your nails so that you can’t see your nails when you look down on your hand.</a:t>
                      </a:r>
                      <a:endParaRPr lang="en-GB" sz="1200" dirty="0"/>
                    </a:p>
                  </a:txBody>
                  <a:tcPr/>
                </a:tc>
                <a:tc>
                  <a:txBody>
                    <a:bodyPr/>
                    <a:lstStyle/>
                    <a:p>
                      <a:endParaRPr lang="en-GB" dirty="0" smtClean="0"/>
                    </a:p>
                    <a:p>
                      <a:endParaRPr lang="en-GB" dirty="0" smtClean="0"/>
                    </a:p>
                    <a:p>
                      <a:endParaRPr lang="en-GB" dirty="0" smtClean="0"/>
                    </a:p>
                    <a:p>
                      <a:endParaRPr lang="en-GB" sz="1050" b="0" i="0" u="none" strike="noStrike" kern="1200" baseline="0" dirty="0" smtClean="0">
                        <a:solidFill>
                          <a:schemeClr val="dk1"/>
                        </a:solidFill>
                        <a:latin typeface="+mn-lt"/>
                        <a:ea typeface="+mn-ea"/>
                        <a:cs typeface="+mn-cs"/>
                      </a:endParaRPr>
                    </a:p>
                    <a:p>
                      <a:pPr algn="ctr"/>
                      <a:r>
                        <a:rPr lang="en-US" sz="1200" b="1" i="0" u="none" strike="noStrike" kern="1200" baseline="0" dirty="0" smtClean="0">
                          <a:solidFill>
                            <a:schemeClr val="dk1"/>
                          </a:solidFill>
                          <a:latin typeface="+mn-lt"/>
                          <a:ea typeface="+mn-ea"/>
                          <a:cs typeface="+mn-cs"/>
                        </a:rPr>
                        <a:t>This method ensures that finger tips are tucked out of the way and will not get caught by the knife.</a:t>
                      </a:r>
                      <a:endParaRPr lang="en-GB" sz="1200" b="1" dirty="0"/>
                    </a:p>
                  </a:txBody>
                  <a:tcPr/>
                </a:tc>
                <a:extLst>
                  <a:ext uri="{0D108BD9-81ED-4DB2-BD59-A6C34878D82A}">
                    <a16:rowId xmlns:a16="http://schemas.microsoft.com/office/drawing/2014/main" val="2414549235"/>
                  </a:ext>
                </a:extLst>
              </a:tr>
            </a:tbl>
          </a:graphicData>
        </a:graphic>
      </p:graphicFrame>
      <p:pic>
        <p:nvPicPr>
          <p:cNvPr id="8" name="Picture 4" descr="Image result for eat well pla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8472" y="4665098"/>
            <a:ext cx="2900758" cy="20522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308814" y="3283973"/>
            <a:ext cx="2314575" cy="1381125"/>
          </a:xfrm>
          <a:prstGeom prst="rect">
            <a:avLst/>
          </a:prstGeom>
        </p:spPr>
      </p:pic>
      <p:pic>
        <p:nvPicPr>
          <p:cNvPr id="4" name="Picture 3"/>
          <p:cNvPicPr>
            <a:picLocks noChangeAspect="1"/>
          </p:cNvPicPr>
          <p:nvPr/>
        </p:nvPicPr>
        <p:blipFill>
          <a:blip r:embed="rId5"/>
          <a:stretch>
            <a:fillRect/>
          </a:stretch>
        </p:blipFill>
        <p:spPr>
          <a:xfrm>
            <a:off x="4993650" y="734537"/>
            <a:ext cx="1513496" cy="938368"/>
          </a:xfrm>
          <a:prstGeom prst="rect">
            <a:avLst/>
          </a:prstGeom>
        </p:spPr>
      </p:pic>
      <p:pic>
        <p:nvPicPr>
          <p:cNvPr id="6" name="Picture 5"/>
          <p:cNvPicPr>
            <a:picLocks noChangeAspect="1"/>
          </p:cNvPicPr>
          <p:nvPr/>
        </p:nvPicPr>
        <p:blipFill>
          <a:blip r:embed="rId6"/>
          <a:stretch>
            <a:fillRect/>
          </a:stretch>
        </p:blipFill>
        <p:spPr>
          <a:xfrm>
            <a:off x="4991789" y="2650730"/>
            <a:ext cx="1504586" cy="967234"/>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3279656378"/>
              </p:ext>
            </p:extLst>
          </p:nvPr>
        </p:nvGraphicFramePr>
        <p:xfrm>
          <a:off x="5609230" y="4689151"/>
          <a:ext cx="4190553" cy="2024076"/>
        </p:xfrm>
        <a:graphic>
          <a:graphicData uri="http://schemas.openxmlformats.org/drawingml/2006/table">
            <a:tbl>
              <a:tblPr firstRow="1" bandRow="1">
                <a:tableStyleId>{F5AB1C69-6EDB-4FF4-983F-18BD219EF322}</a:tableStyleId>
              </a:tblPr>
              <a:tblGrid>
                <a:gridCol w="4190553">
                  <a:extLst>
                    <a:ext uri="{9D8B030D-6E8A-4147-A177-3AD203B41FA5}">
                      <a16:colId xmlns:a16="http://schemas.microsoft.com/office/drawing/2014/main" val="968261848"/>
                    </a:ext>
                  </a:extLst>
                </a:gridCol>
              </a:tblGrid>
              <a:tr h="430780">
                <a:tc>
                  <a:txBody>
                    <a:bodyPr/>
                    <a:lstStyle/>
                    <a:p>
                      <a:pPr algn="ctr"/>
                      <a:r>
                        <a:rPr lang="en-GB" b="0" dirty="0" smtClean="0"/>
                        <a:t>THE EATWELL PLATE</a:t>
                      </a:r>
                      <a:endParaRPr lang="en-GB" b="0" dirty="0"/>
                    </a:p>
                  </a:txBody>
                  <a:tcPr/>
                </a:tc>
                <a:extLst>
                  <a:ext uri="{0D108BD9-81ED-4DB2-BD59-A6C34878D82A}">
                    <a16:rowId xmlns:a16="http://schemas.microsoft.com/office/drawing/2014/main" val="233973719"/>
                  </a:ext>
                </a:extLst>
              </a:tr>
              <a:tr h="1593296">
                <a:tc>
                  <a:txBody>
                    <a:bodyPr/>
                    <a:lstStyle/>
                    <a:p>
                      <a:pPr algn="just"/>
                      <a:r>
                        <a:rPr lang="en-US" sz="1400" b="0" kern="1200" dirty="0" smtClean="0">
                          <a:solidFill>
                            <a:schemeClr val="dk1"/>
                          </a:solidFill>
                          <a:effectLst/>
                          <a:latin typeface="+mn-lt"/>
                          <a:ea typeface="+mn-ea"/>
                          <a:cs typeface="+mn-cs"/>
                        </a:rPr>
                        <a:t>The </a:t>
                      </a:r>
                      <a:r>
                        <a:rPr lang="en-US" sz="1400" b="0" kern="1200" dirty="0" err="1" smtClean="0">
                          <a:solidFill>
                            <a:schemeClr val="dk1"/>
                          </a:solidFill>
                          <a:effectLst/>
                          <a:latin typeface="+mn-lt"/>
                          <a:ea typeface="+mn-ea"/>
                          <a:cs typeface="+mn-cs"/>
                        </a:rPr>
                        <a:t>Eatwell</a:t>
                      </a:r>
                      <a:r>
                        <a:rPr lang="en-US" sz="1400" b="0" kern="1200" dirty="0" smtClean="0">
                          <a:solidFill>
                            <a:schemeClr val="dk1"/>
                          </a:solidFill>
                          <a:effectLst/>
                          <a:latin typeface="+mn-lt"/>
                          <a:ea typeface="+mn-ea"/>
                          <a:cs typeface="+mn-cs"/>
                        </a:rPr>
                        <a:t> Plate is designed to make healthy eating easier. Eat foods from each group on The </a:t>
                      </a:r>
                      <a:r>
                        <a:rPr lang="en-US" sz="1400" b="0" kern="1200" dirty="0" err="1" smtClean="0">
                          <a:solidFill>
                            <a:schemeClr val="dk1"/>
                          </a:solidFill>
                          <a:effectLst/>
                          <a:latin typeface="+mn-lt"/>
                          <a:ea typeface="+mn-ea"/>
                          <a:cs typeface="+mn-cs"/>
                        </a:rPr>
                        <a:t>Eatwell</a:t>
                      </a:r>
                      <a:r>
                        <a:rPr lang="en-US" sz="1400" b="0" kern="1200" baseline="0" dirty="0" smtClean="0">
                          <a:solidFill>
                            <a:schemeClr val="dk1"/>
                          </a:solidFill>
                          <a:effectLst/>
                          <a:latin typeface="+mn-lt"/>
                          <a:ea typeface="+mn-ea"/>
                          <a:cs typeface="+mn-cs"/>
                        </a:rPr>
                        <a:t> Plate</a:t>
                      </a:r>
                      <a:r>
                        <a:rPr lang="en-US" sz="1400" b="0" kern="1200" dirty="0" smtClean="0">
                          <a:solidFill>
                            <a:schemeClr val="dk1"/>
                          </a:solidFill>
                          <a:effectLst/>
                          <a:latin typeface="+mn-lt"/>
                          <a:ea typeface="+mn-ea"/>
                          <a:cs typeface="+mn-cs"/>
                        </a:rPr>
                        <a:t> in the correct amounts each day. This way, you'll get the balance of energy and nutrients you need for good health. Foods that are like each other sit together in the same group and can be swapped.</a:t>
                      </a:r>
                      <a:endParaRPr lang="en-GB" sz="1400" b="0" dirty="0"/>
                    </a:p>
                  </a:txBody>
                  <a:tcPr/>
                </a:tc>
                <a:extLst>
                  <a:ext uri="{0D108BD9-81ED-4DB2-BD59-A6C34878D82A}">
                    <a16:rowId xmlns:a16="http://schemas.microsoft.com/office/drawing/2014/main" val="3421121723"/>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4230935767"/>
              </p:ext>
            </p:extLst>
          </p:nvPr>
        </p:nvGraphicFramePr>
        <p:xfrm>
          <a:off x="6675460" y="413646"/>
          <a:ext cx="3124322" cy="3991135"/>
        </p:xfrm>
        <a:graphic>
          <a:graphicData uri="http://schemas.openxmlformats.org/drawingml/2006/table">
            <a:tbl>
              <a:tblPr firstRow="1" bandRow="1">
                <a:tableStyleId>{21E4AEA4-8DFA-4A89-87EB-49C32662AFE0}</a:tableStyleId>
              </a:tblPr>
              <a:tblGrid>
                <a:gridCol w="1207776">
                  <a:extLst>
                    <a:ext uri="{9D8B030D-6E8A-4147-A177-3AD203B41FA5}">
                      <a16:colId xmlns:a16="http://schemas.microsoft.com/office/drawing/2014/main" val="3732931370"/>
                    </a:ext>
                  </a:extLst>
                </a:gridCol>
                <a:gridCol w="1916546">
                  <a:extLst>
                    <a:ext uri="{9D8B030D-6E8A-4147-A177-3AD203B41FA5}">
                      <a16:colId xmlns:a16="http://schemas.microsoft.com/office/drawing/2014/main" val="4025445035"/>
                    </a:ext>
                  </a:extLst>
                </a:gridCol>
              </a:tblGrid>
              <a:tr h="376063">
                <a:tc gridSpan="2">
                  <a:txBody>
                    <a:bodyPr/>
                    <a:lstStyle/>
                    <a:p>
                      <a:pPr algn="ctr"/>
                      <a:r>
                        <a:rPr lang="en-GB" dirty="0" smtClean="0"/>
                        <a:t>HEALTHY</a:t>
                      </a:r>
                      <a:r>
                        <a:rPr lang="en-GB" baseline="0" dirty="0" smtClean="0"/>
                        <a:t> EATING</a:t>
                      </a:r>
                      <a:endParaRPr lang="en-GB" dirty="0"/>
                    </a:p>
                  </a:txBody>
                  <a:tcPr/>
                </a:tc>
                <a:tc hMerge="1">
                  <a:txBody>
                    <a:bodyPr/>
                    <a:lstStyle/>
                    <a:p>
                      <a:endParaRPr lang="en-GB" dirty="0"/>
                    </a:p>
                  </a:txBody>
                  <a:tcPr/>
                </a:tc>
                <a:extLst>
                  <a:ext uri="{0D108BD9-81ED-4DB2-BD59-A6C34878D82A}">
                    <a16:rowId xmlns:a16="http://schemas.microsoft.com/office/drawing/2014/main" val="1955953511"/>
                  </a:ext>
                </a:extLst>
              </a:tr>
              <a:tr h="697024">
                <a:tc>
                  <a:txBody>
                    <a:bodyPr/>
                    <a:lstStyle/>
                    <a:p>
                      <a:r>
                        <a:rPr lang="en-GB" sz="1200" dirty="0" smtClean="0"/>
                        <a:t>Carbohydrates</a:t>
                      </a:r>
                      <a:endParaRPr lang="en-GB" sz="1200" dirty="0"/>
                    </a:p>
                  </a:txBody>
                  <a:tcPr anchor="ctr"/>
                </a:tc>
                <a:tc>
                  <a:txBody>
                    <a:bodyPr/>
                    <a:lstStyle/>
                    <a:p>
                      <a:r>
                        <a:rPr lang="en-GB" sz="1200" dirty="0" smtClean="0"/>
                        <a:t>- Gives</a:t>
                      </a:r>
                      <a:r>
                        <a:rPr lang="en-GB" sz="1200" baseline="0" dirty="0" smtClean="0"/>
                        <a:t> the body energy</a:t>
                      </a:r>
                    </a:p>
                    <a:p>
                      <a:r>
                        <a:rPr lang="en-GB" sz="1200" baseline="0" dirty="0" smtClean="0"/>
                        <a:t>- 1/3 of your diet</a:t>
                      </a:r>
                    </a:p>
                    <a:p>
                      <a:r>
                        <a:rPr lang="en-GB" sz="1200" baseline="0" dirty="0" smtClean="0"/>
                        <a:t>- Potatoes, pasta, rice, etc.</a:t>
                      </a:r>
                      <a:endParaRPr lang="en-GB" sz="1200" dirty="0"/>
                    </a:p>
                  </a:txBody>
                  <a:tcPr anchor="ctr"/>
                </a:tc>
                <a:extLst>
                  <a:ext uri="{0D108BD9-81ED-4DB2-BD59-A6C34878D82A}">
                    <a16:rowId xmlns:a16="http://schemas.microsoft.com/office/drawing/2014/main" val="3820702414"/>
                  </a:ext>
                </a:extLst>
              </a:tr>
              <a:tr h="697024">
                <a:tc>
                  <a:txBody>
                    <a:bodyPr/>
                    <a:lstStyle/>
                    <a:p>
                      <a:r>
                        <a:rPr lang="en-GB" sz="1400" dirty="0" smtClean="0"/>
                        <a:t>Vitamins</a:t>
                      </a:r>
                      <a:r>
                        <a:rPr lang="en-GB" sz="1400" baseline="0" dirty="0" smtClean="0"/>
                        <a:t> and Minerals</a:t>
                      </a:r>
                      <a:endParaRPr lang="en-GB" sz="1400" dirty="0"/>
                    </a:p>
                  </a:txBody>
                  <a:tcPr anchor="ctr"/>
                </a:tc>
                <a:tc>
                  <a:txBody>
                    <a:bodyPr/>
                    <a:lstStyle/>
                    <a:p>
                      <a:pPr marL="171450" indent="-171450">
                        <a:buFontTx/>
                        <a:buChar char="-"/>
                      </a:pPr>
                      <a:r>
                        <a:rPr lang="en-GB" sz="1100" dirty="0" smtClean="0"/>
                        <a:t>Help our bodies</a:t>
                      </a:r>
                      <a:r>
                        <a:rPr lang="en-GB" sz="1100" baseline="0" dirty="0" smtClean="0"/>
                        <a:t> to work properly (</a:t>
                      </a:r>
                      <a:r>
                        <a:rPr lang="en-GB" sz="1100" baseline="0" dirty="0" err="1" smtClean="0"/>
                        <a:t>eg</a:t>
                      </a:r>
                      <a:r>
                        <a:rPr lang="en-GB" sz="1100" baseline="0" dirty="0" smtClean="0"/>
                        <a:t>. eyes, skin, organs)</a:t>
                      </a:r>
                    </a:p>
                    <a:p>
                      <a:pPr marL="171450" indent="-171450">
                        <a:buFontTx/>
                        <a:buChar char="-"/>
                      </a:pPr>
                      <a:r>
                        <a:rPr lang="en-GB" sz="1100" baseline="0" dirty="0" smtClean="0"/>
                        <a:t>1/3 of your diet</a:t>
                      </a:r>
                      <a:endParaRPr lang="en-GB" sz="1100" dirty="0"/>
                    </a:p>
                  </a:txBody>
                  <a:tcPr anchor="ctr"/>
                </a:tc>
                <a:extLst>
                  <a:ext uri="{0D108BD9-81ED-4DB2-BD59-A6C34878D82A}">
                    <a16:rowId xmlns:a16="http://schemas.microsoft.com/office/drawing/2014/main" val="319499422"/>
                  </a:ext>
                </a:extLst>
              </a:tr>
              <a:tr h="697024">
                <a:tc>
                  <a:txBody>
                    <a:bodyPr/>
                    <a:lstStyle/>
                    <a:p>
                      <a:r>
                        <a:rPr lang="en-GB" sz="1400" dirty="0" smtClean="0"/>
                        <a:t>Protein</a:t>
                      </a:r>
                      <a:endParaRPr lang="en-GB" sz="1400" dirty="0"/>
                    </a:p>
                  </a:txBody>
                  <a:tcPr anchor="ctr"/>
                </a:tc>
                <a:tc>
                  <a:txBody>
                    <a:bodyPr/>
                    <a:lstStyle/>
                    <a:p>
                      <a:pPr marL="171450" indent="-171450">
                        <a:buFontTx/>
                        <a:buChar char="-"/>
                      </a:pPr>
                      <a:r>
                        <a:rPr lang="en-GB" sz="1200" dirty="0" smtClean="0"/>
                        <a:t>Repairs</a:t>
                      </a:r>
                      <a:r>
                        <a:rPr lang="en-GB" sz="1200" baseline="0" dirty="0" smtClean="0"/>
                        <a:t> muscles</a:t>
                      </a:r>
                    </a:p>
                    <a:p>
                      <a:pPr marL="171450" indent="-171450">
                        <a:buFontTx/>
                        <a:buChar char="-"/>
                      </a:pPr>
                      <a:r>
                        <a:rPr lang="en-GB" sz="1200" baseline="0" dirty="0" smtClean="0"/>
                        <a:t>1/6 of your diet</a:t>
                      </a:r>
                    </a:p>
                    <a:p>
                      <a:pPr marL="171450" indent="-171450">
                        <a:buFontTx/>
                        <a:buChar char="-"/>
                      </a:pPr>
                      <a:r>
                        <a:rPr lang="en-GB" sz="1200" baseline="0" dirty="0" smtClean="0"/>
                        <a:t>Meat, fish, beans, etc.</a:t>
                      </a:r>
                    </a:p>
                  </a:txBody>
                  <a:tcPr anchor="ctr"/>
                </a:tc>
                <a:extLst>
                  <a:ext uri="{0D108BD9-81ED-4DB2-BD59-A6C34878D82A}">
                    <a16:rowId xmlns:a16="http://schemas.microsoft.com/office/drawing/2014/main" val="3692753728"/>
                  </a:ext>
                </a:extLst>
              </a:tr>
              <a:tr h="697024">
                <a:tc>
                  <a:txBody>
                    <a:bodyPr/>
                    <a:lstStyle/>
                    <a:p>
                      <a:r>
                        <a:rPr lang="en-GB" sz="1400" dirty="0" smtClean="0"/>
                        <a:t>Fats</a:t>
                      </a:r>
                      <a:endParaRPr lang="en-GB" sz="1400" dirty="0"/>
                    </a:p>
                  </a:txBody>
                  <a:tcPr anchor="ctr"/>
                </a:tc>
                <a:tc>
                  <a:txBody>
                    <a:bodyPr/>
                    <a:lstStyle/>
                    <a:p>
                      <a:pPr marL="171450" indent="-171450">
                        <a:buFontTx/>
                        <a:buChar char="-"/>
                      </a:pPr>
                      <a:r>
                        <a:rPr lang="en-GB" sz="1100" dirty="0" smtClean="0"/>
                        <a:t>Gives the body energy but also helps to absorb some vitamins</a:t>
                      </a:r>
                    </a:p>
                    <a:p>
                      <a:pPr marL="171450" indent="-171450">
                        <a:buFontTx/>
                        <a:buChar char="-"/>
                      </a:pPr>
                      <a:r>
                        <a:rPr lang="en-GB" sz="1100" baseline="0" dirty="0" smtClean="0"/>
                        <a:t>Should be eaten sparingly</a:t>
                      </a:r>
                      <a:endParaRPr lang="en-GB" sz="1100" dirty="0" smtClean="0"/>
                    </a:p>
                  </a:txBody>
                  <a:tcPr anchor="ctr"/>
                </a:tc>
                <a:extLst>
                  <a:ext uri="{0D108BD9-81ED-4DB2-BD59-A6C34878D82A}">
                    <a16:rowId xmlns:a16="http://schemas.microsoft.com/office/drawing/2014/main" val="4005383802"/>
                  </a:ext>
                </a:extLst>
              </a:tr>
              <a:tr h="697024">
                <a:tc>
                  <a:txBody>
                    <a:bodyPr/>
                    <a:lstStyle/>
                    <a:p>
                      <a:r>
                        <a:rPr lang="en-GB" sz="1400" dirty="0" smtClean="0"/>
                        <a:t>Dairy</a:t>
                      </a:r>
                      <a:endParaRPr lang="en-GB" sz="1400" dirty="0"/>
                    </a:p>
                  </a:txBody>
                  <a:tcPr anchor="ctr"/>
                </a:tc>
                <a:tc>
                  <a:txBody>
                    <a:bodyPr/>
                    <a:lstStyle/>
                    <a:p>
                      <a:pPr marL="285750" indent="-285750">
                        <a:buFontTx/>
                        <a:buChar char="-"/>
                      </a:pPr>
                      <a:r>
                        <a:rPr lang="en-GB" sz="1100" dirty="0" smtClean="0"/>
                        <a:t>Keep bones healthy</a:t>
                      </a:r>
                    </a:p>
                    <a:p>
                      <a:pPr marL="285750" indent="-285750">
                        <a:buFontTx/>
                        <a:buChar char="-"/>
                      </a:pPr>
                      <a:r>
                        <a:rPr lang="en-GB" sz="1100" dirty="0" smtClean="0"/>
                        <a:t>Around 2 portions a day</a:t>
                      </a:r>
                    </a:p>
                    <a:p>
                      <a:pPr marL="285750" indent="-285750">
                        <a:buFontTx/>
                        <a:buChar char="-"/>
                      </a:pPr>
                      <a:r>
                        <a:rPr lang="en-GB" sz="1100" dirty="0" smtClean="0"/>
                        <a:t>Milk, yogurt, cheese, etc.</a:t>
                      </a:r>
                      <a:endParaRPr lang="en-GB" sz="1100" dirty="0"/>
                    </a:p>
                  </a:txBody>
                  <a:tcPr anchor="ctr"/>
                </a:tc>
                <a:extLst>
                  <a:ext uri="{0D108BD9-81ED-4DB2-BD59-A6C34878D82A}">
                    <a16:rowId xmlns:a16="http://schemas.microsoft.com/office/drawing/2014/main" val="3141890275"/>
                  </a:ext>
                </a:extLst>
              </a:tr>
            </a:tbl>
          </a:graphicData>
        </a:graphic>
      </p:graphicFrame>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4855</TotalTime>
  <Words>433</Words>
  <Application>Microsoft Office PowerPoint</Application>
  <PresentationFormat>A4 Paper (210x297 mm)</PresentationFormat>
  <Paragraphs>50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Rainbow Couscous and Fruity Picnic Bars  |  Year 4 | Summer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Christie  Denny</cp:lastModifiedBy>
  <cp:revision>94</cp:revision>
  <cp:lastPrinted>2017-10-30T10:21:12Z</cp:lastPrinted>
  <dcterms:created xsi:type="dcterms:W3CDTF">2017-10-15T20:56:30Z</dcterms:created>
  <dcterms:modified xsi:type="dcterms:W3CDTF">2024-03-19T17:04:57Z</dcterms:modified>
</cp:coreProperties>
</file>