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24" d="100"/>
          <a:sy n="124" d="100"/>
        </p:scale>
        <p:origin x="187" y="-141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Healthy Me   Year Five| Spring 2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685364802"/>
              </p:ext>
            </p:extLst>
          </p:nvPr>
        </p:nvGraphicFramePr>
        <p:xfrm>
          <a:off x="3256920" y="393237"/>
          <a:ext cx="3050443" cy="6275293"/>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40386">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1488021">
                <a:tc>
                  <a:txBody>
                    <a:bodyPr/>
                    <a:lstStyle/>
                    <a:p>
                      <a:pPr algn="just"/>
                      <a:r>
                        <a:rPr lang="en-GB" sz="1000" b="1" u="sng" dirty="0" smtClean="0"/>
                        <a:t>Piece 3 Emergency aid</a:t>
                      </a:r>
                    </a:p>
                    <a:p>
                      <a:pPr marL="171450" indent="-171450" algn="just">
                        <a:buFont typeface="Arial" panose="020B0604020202020204" pitchFamily="34" charset="0"/>
                        <a:buChar char="•"/>
                      </a:pPr>
                      <a:r>
                        <a:rPr lang="en-GB" sz="1000" b="0" u="none" dirty="0" smtClean="0"/>
                        <a:t>When we are faced with an emergency situation, it helps to keep calm and to know what to do.</a:t>
                      </a:r>
                    </a:p>
                    <a:p>
                      <a:pPr marL="171450" indent="-171450" algn="just">
                        <a:buFont typeface="Arial" panose="020B0604020202020204" pitchFamily="34" charset="0"/>
                        <a:buChar char="•"/>
                      </a:pPr>
                      <a:r>
                        <a:rPr lang="en-GB" sz="1000" b="0" u="none" dirty="0" smtClean="0"/>
                        <a:t>The recovery position should be used if the person is breathing, on their back but unresponsive. If the person has a major injury like a back or neck injury the recovery position should not be used. If there is any doubt, you should phone the emergency services and find an adult immediately to get help, without moving the injured person.</a:t>
                      </a:r>
                    </a:p>
                  </a:txBody>
                  <a:tcPr marL="68580" marR="68580" marT="0" marB="0"/>
                </a:tc>
                <a:extLst>
                  <a:ext uri="{0D108BD9-81ED-4DB2-BD59-A6C34878D82A}">
                    <a16:rowId xmlns:a16="http://schemas.microsoft.com/office/drawing/2014/main" val="10001"/>
                  </a:ext>
                </a:extLst>
              </a:tr>
              <a:tr h="1424020">
                <a:tc>
                  <a:txBody>
                    <a:bodyPr/>
                    <a:lstStyle/>
                    <a:p>
                      <a:pPr algn="just"/>
                      <a:r>
                        <a:rPr lang="en-GB" sz="1000" b="1" u="sng" dirty="0" smtClean="0"/>
                        <a:t>Piece 4  Body image</a:t>
                      </a:r>
                    </a:p>
                    <a:p>
                      <a:pPr marL="171450" indent="-171450" algn="just">
                        <a:buFont typeface="Arial" panose="020B0604020202020204" pitchFamily="34" charset="0"/>
                        <a:buChar char="•"/>
                      </a:pPr>
                      <a:r>
                        <a:rPr lang="en-GB" sz="1000" b="0" u="none" dirty="0" smtClean="0"/>
                        <a:t>Body Image is how people feel about the way they look and the way their body functions.</a:t>
                      </a:r>
                    </a:p>
                    <a:p>
                      <a:pPr marL="171450" indent="-171450" algn="just">
                        <a:buFont typeface="Arial" panose="020B0604020202020204" pitchFamily="34" charset="0"/>
                        <a:buChar char="•"/>
                      </a:pPr>
                      <a:r>
                        <a:rPr lang="en-GB" sz="1000" b="0" u="none" dirty="0" smtClean="0"/>
                        <a:t>Everybody looks different- everything is normal. </a:t>
                      </a:r>
                    </a:p>
                    <a:p>
                      <a:pPr marL="171450" indent="-171450" algn="just">
                        <a:buFont typeface="Arial" panose="020B0604020202020204" pitchFamily="34" charset="0"/>
                        <a:buChar char="•"/>
                      </a:pPr>
                      <a:r>
                        <a:rPr lang="en-GB" sz="1000" b="0" u="none" dirty="0" smtClean="0"/>
                        <a:t>We might want to change the way we look due to the media and its pressures. </a:t>
                      </a:r>
                    </a:p>
                    <a:p>
                      <a:pPr marL="171450" indent="-171450" algn="just">
                        <a:buFont typeface="Arial" panose="020B0604020202020204" pitchFamily="34" charset="0"/>
                        <a:buChar char="•"/>
                      </a:pPr>
                      <a:r>
                        <a:rPr lang="en-GB" sz="1000" b="0" u="none" dirty="0" smtClean="0"/>
                        <a:t>It is normal to compare how we look with others but this can be unhealthy. Instead we should focus on positive self-talk and thoughts. </a:t>
                      </a:r>
                      <a:endParaRPr lang="en-US" sz="1000" b="0" u="none" dirty="0" smtClean="0"/>
                    </a:p>
                  </a:txBody>
                  <a:tcPr marL="68580" marR="68580" marT="0" marB="0"/>
                </a:tc>
                <a:extLst>
                  <a:ext uri="{0D108BD9-81ED-4DB2-BD59-A6C34878D82A}">
                    <a16:rowId xmlns:a16="http://schemas.microsoft.com/office/drawing/2014/main" val="10002"/>
                  </a:ext>
                </a:extLst>
              </a:tr>
              <a:tr h="1302257">
                <a:tc>
                  <a:txBody>
                    <a:bodyPr/>
                    <a:lstStyle/>
                    <a:p>
                      <a:pPr algn="just"/>
                      <a:r>
                        <a:rPr lang="en-US" sz="1000" b="1" u="sng" dirty="0" smtClean="0">
                          <a:solidFill>
                            <a:schemeClr val="tx1"/>
                          </a:solidFill>
                        </a:rPr>
                        <a:t>Piece 5 </a:t>
                      </a:r>
                      <a:r>
                        <a:rPr lang="en-US" sz="1000" b="1" u="sng" dirty="0" smtClean="0">
                          <a:solidFill>
                            <a:schemeClr val="tx1"/>
                          </a:solidFill>
                        </a:rPr>
                        <a:t> My relationship with food</a:t>
                      </a:r>
                    </a:p>
                    <a:p>
                      <a:pPr marL="171450" indent="-171450" algn="just">
                        <a:buFont typeface="Arial" panose="020B0604020202020204" pitchFamily="34" charset="0"/>
                        <a:buChar char="•"/>
                      </a:pPr>
                      <a:r>
                        <a:rPr lang="en-US" sz="1000" b="0" u="none" dirty="0" smtClean="0">
                          <a:solidFill>
                            <a:schemeClr val="tx1"/>
                          </a:solidFill>
                        </a:rPr>
                        <a:t>Most people have good relationships with food but in rare conditions a person can develop an eating disorder. </a:t>
                      </a:r>
                    </a:p>
                    <a:p>
                      <a:pPr marL="171450" indent="-171450" algn="just">
                        <a:buFont typeface="Arial" panose="020B0604020202020204" pitchFamily="34" charset="0"/>
                        <a:buChar char="•"/>
                      </a:pPr>
                      <a:r>
                        <a:rPr lang="en-US" sz="1000" b="0" u="none" dirty="0" smtClean="0">
                          <a:solidFill>
                            <a:schemeClr val="tx1"/>
                          </a:solidFill>
                        </a:rPr>
                        <a:t>We need to be aware that the media can encourage an unhealthy</a:t>
                      </a:r>
                      <a:r>
                        <a:rPr lang="en-US" sz="1000" b="0" u="none" baseline="0" dirty="0" smtClean="0">
                          <a:solidFill>
                            <a:schemeClr val="tx1"/>
                          </a:solidFill>
                        </a:rPr>
                        <a:t> relationship with food.</a:t>
                      </a:r>
                    </a:p>
                    <a:p>
                      <a:pPr marL="171450" indent="-171450" algn="just">
                        <a:buFont typeface="Arial" panose="020B0604020202020204" pitchFamily="34" charset="0"/>
                        <a:buChar char="•"/>
                      </a:pPr>
                      <a:r>
                        <a:rPr lang="en-US" sz="1000" b="0" u="none" baseline="0" dirty="0" smtClean="0">
                          <a:solidFill>
                            <a:schemeClr val="tx1"/>
                          </a:solidFill>
                        </a:rPr>
                        <a:t>If we work on a positive self image then we can maintain a healthy relationship with food.</a:t>
                      </a:r>
                      <a:endParaRPr lang="en-GB" sz="1000" b="0" u="none" dirty="0"/>
                    </a:p>
                  </a:txBody>
                  <a:tcPr marL="68580" marR="68580" marT="0" marB="0"/>
                </a:tc>
                <a:extLst>
                  <a:ext uri="{0D108BD9-81ED-4DB2-BD59-A6C34878D82A}">
                    <a16:rowId xmlns:a16="http://schemas.microsoft.com/office/drawing/2014/main" val="2407509847"/>
                  </a:ext>
                </a:extLst>
              </a:tr>
              <a:tr h="1636824">
                <a:tc>
                  <a:txBody>
                    <a:bodyPr/>
                    <a:lstStyle/>
                    <a:p>
                      <a:pPr algn="just"/>
                      <a:r>
                        <a:rPr lang="en-US" sz="1000" b="1" i="0" u="sng" dirty="0" smtClean="0"/>
                        <a:t>Piece </a:t>
                      </a:r>
                      <a:r>
                        <a:rPr lang="en-US" sz="1000" b="1" i="0" u="sng" dirty="0" smtClean="0"/>
                        <a:t>6 Healthy</a:t>
                      </a:r>
                      <a:r>
                        <a:rPr lang="en-US" sz="1000" b="1" i="0" u="sng" baseline="0" dirty="0" smtClean="0"/>
                        <a:t> me</a:t>
                      </a:r>
                    </a:p>
                    <a:p>
                      <a:pPr marL="171450" indent="-171450" algn="just">
                        <a:buFont typeface="Arial" panose="020B0604020202020204" pitchFamily="34" charset="0"/>
                        <a:buChar char="•"/>
                      </a:pPr>
                      <a:r>
                        <a:rPr lang="en-GB" sz="1000" b="0" u="none" dirty="0" smtClean="0"/>
                        <a:t>A debate usually has a question or statement that needs to be discussed. Some people are ‘For’ the question and some people are ‘Against’. Each side has a chance to put their points to the other side. Then everyone joins in and discusses the points that have been made. At the end of the debate there is usually a vote on the question. </a:t>
                      </a:r>
                    </a:p>
                    <a:p>
                      <a:pPr marL="171450" indent="-171450" algn="just">
                        <a:buFont typeface="Arial" panose="020B0604020202020204" pitchFamily="34" charset="0"/>
                        <a:buChar char="•"/>
                      </a:pPr>
                      <a:r>
                        <a:rPr lang="en-GB" sz="1000" b="0" u="none" dirty="0" smtClean="0"/>
                        <a:t>In a debate I should try to listen to all points and join in at least once. </a:t>
                      </a:r>
                    </a:p>
                    <a:p>
                      <a:pPr marL="171450" indent="-171450" algn="just">
                        <a:buFont typeface="Arial" panose="020B0604020202020204" pitchFamily="34" charset="0"/>
                        <a:buChar char="•"/>
                      </a:pP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318394047"/>
              </p:ext>
            </p:extLst>
          </p:nvPr>
        </p:nvGraphicFramePr>
        <p:xfrm>
          <a:off x="265178" y="2892876"/>
          <a:ext cx="2703654" cy="3733800"/>
        </p:xfrm>
        <a:graphic>
          <a:graphicData uri="http://schemas.openxmlformats.org/drawingml/2006/table">
            <a:tbl>
              <a:tblPr firstRow="1" bandRow="1">
                <a:tableStyleId>{93296810-A885-4BE3-A3E7-6D5BEEA58F35}</a:tableStyleId>
              </a:tblPr>
              <a:tblGrid>
                <a:gridCol w="2703654">
                  <a:extLst>
                    <a:ext uri="{9D8B030D-6E8A-4147-A177-3AD203B41FA5}">
                      <a16:colId xmlns:a16="http://schemas.microsoft.com/office/drawing/2014/main" val="2592695231"/>
                    </a:ext>
                  </a:extLst>
                </a:gridCol>
              </a:tblGrid>
              <a:tr h="1964995">
                <a:tc>
                  <a:txBody>
                    <a:bodyPr/>
                    <a:lstStyle/>
                    <a:p>
                      <a:pPr algn="just"/>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1 Smoking</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The media (TV, films and magazines) can be helpful to prevent/reduce smoking but it can also be harmful by possibly encouraging people to take up smoking.</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The World Health Organisation estimate that 5  million smokers die each year as a result of</a:t>
                      </a:r>
                    </a:p>
                    <a:p>
                      <a:pPr marL="0" indent="0" algn="just">
                        <a:buFont typeface="Arial" panose="020B0604020202020204" pitchFamily="34" charset="0"/>
                        <a:buNone/>
                      </a:pPr>
                      <a:r>
                        <a:rPr lang="en-GB" sz="1000" b="0" u="none" kern="1200" baseline="0" dirty="0" smtClean="0">
                          <a:solidFill>
                            <a:schemeClr val="dk1"/>
                          </a:solidFill>
                          <a:effectLst/>
                          <a:latin typeface="+mn-lt"/>
                          <a:ea typeface="+mn-ea"/>
                          <a:cs typeface="+mn-cs"/>
                        </a:rPr>
                        <a:t>     smoking-related illnesses.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Nicotine in cigarettes is a powerful stimulant addictive drug. Smoking immediately affects the heart by speeding up the heart rate and increasing blood pressure. </a:t>
                      </a:r>
                    </a:p>
                    <a:p>
                      <a:pPr marL="0" indent="0" algn="just">
                        <a:buFont typeface="Arial" panose="020B0604020202020204" pitchFamily="34" charset="0"/>
                        <a:buNone/>
                      </a:pPr>
                      <a:endParaRPr lang="en-GB" sz="10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1703246">
                <a:tc>
                  <a:txBody>
                    <a:bodyPr/>
                    <a:lstStyle/>
                    <a:p>
                      <a:pPr algn="just"/>
                      <a:r>
                        <a:rPr lang="en-GB" sz="950" b="1" u="sng" dirty="0" smtClean="0"/>
                        <a:t>Piece 2 Alcohol</a:t>
                      </a:r>
                    </a:p>
                    <a:p>
                      <a:pPr marL="171450" indent="-171450" algn="just">
                        <a:buFont typeface="Arial" panose="020B0604020202020204" pitchFamily="34" charset="0"/>
                        <a:buChar char="•"/>
                      </a:pPr>
                      <a:r>
                        <a:rPr lang="en-GB" sz="950" b="0" u="none" dirty="0" smtClean="0"/>
                        <a:t>Misusing alcohol can mean that people act anti-socially. </a:t>
                      </a:r>
                    </a:p>
                    <a:p>
                      <a:pPr marL="171450" indent="-171450" algn="just">
                        <a:buFont typeface="Arial" panose="020B0604020202020204" pitchFamily="34" charset="0"/>
                        <a:buChar char="•"/>
                      </a:pPr>
                      <a:r>
                        <a:rPr lang="en-GB" sz="950" b="0" u="none" dirty="0" smtClean="0"/>
                        <a:t>To mis-use alcohol means to have too much and/or too often</a:t>
                      </a:r>
                      <a:r>
                        <a:rPr lang="en-GB" sz="950" b="0" u="none" baseline="0" dirty="0" smtClean="0"/>
                        <a:t> so that it affects your behaviour and your lifestyle. </a:t>
                      </a:r>
                    </a:p>
                    <a:p>
                      <a:pPr marL="171450" indent="-171450" algn="just">
                        <a:buFont typeface="Arial" panose="020B0604020202020204" pitchFamily="34" charset="0"/>
                        <a:buChar char="•"/>
                      </a:pPr>
                      <a:r>
                        <a:rPr lang="en-GB" sz="950" b="0" u="none" baseline="0" dirty="0" smtClean="0"/>
                        <a:t>We should not feel pressured by the media or our friends to drink alcohol. </a:t>
                      </a:r>
                    </a:p>
                    <a:p>
                      <a:pPr marL="171450" indent="-171450" algn="just">
                        <a:buFont typeface="Arial" panose="020B0604020202020204" pitchFamily="34" charset="0"/>
                        <a:buChar char="•"/>
                      </a:pPr>
                      <a:r>
                        <a:rPr lang="en-GB" sz="950" b="0" u="none" dirty="0" smtClean="0"/>
                        <a:t>Alcohol increases heart rate, and can cause heart damage if it is drunk regularly.</a:t>
                      </a:r>
                    </a:p>
                    <a:p>
                      <a:pPr marL="171450" indent="-171450" algn="just">
                        <a:buFont typeface="Arial" panose="020B0604020202020204" pitchFamily="34" charset="0"/>
                        <a:buChar char="•"/>
                      </a:pPr>
                      <a:endParaRPr lang="en-GB" sz="950" b="0" u="none" dirty="0" smtClean="0"/>
                    </a:p>
                    <a:p>
                      <a:pPr marL="171450" indent="-171450" algn="just">
                        <a:buFont typeface="Arial" panose="020B0604020202020204" pitchFamily="34" charset="0"/>
                        <a:buChar char="•"/>
                      </a:pPr>
                      <a:endParaRPr lang="en-GB" sz="1050" b="0" u="none"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073927507"/>
              </p:ext>
            </p:extLst>
          </p:nvPr>
        </p:nvGraphicFramePr>
        <p:xfrm>
          <a:off x="6429008" y="393236"/>
          <a:ext cx="3231569" cy="6377272"/>
        </p:xfrm>
        <a:graphic>
          <a:graphicData uri="http://schemas.openxmlformats.org/drawingml/2006/table">
            <a:tbl>
              <a:tblPr firstRow="1" bandRow="1">
                <a:tableStyleId>{21E4AEA4-8DFA-4A89-87EB-49C32662AFE0}</a:tableStyleId>
              </a:tblPr>
              <a:tblGrid>
                <a:gridCol w="962783">
                  <a:extLst>
                    <a:ext uri="{9D8B030D-6E8A-4147-A177-3AD203B41FA5}">
                      <a16:colId xmlns:a16="http://schemas.microsoft.com/office/drawing/2014/main" val="771789285"/>
                    </a:ext>
                  </a:extLst>
                </a:gridCol>
                <a:gridCol w="2268786">
                  <a:extLst>
                    <a:ext uri="{9D8B030D-6E8A-4147-A177-3AD203B41FA5}">
                      <a16:colId xmlns:a16="http://schemas.microsoft.com/office/drawing/2014/main" val="1444632793"/>
                    </a:ext>
                  </a:extLst>
                </a:gridCol>
              </a:tblGrid>
              <a:tr h="539481">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7035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anti-social behaviour</a:t>
                      </a:r>
                    </a:p>
                  </a:txBody>
                  <a:tcPr marL="68580" marR="68580" marT="0" marB="0"/>
                </a:tc>
                <a:tc>
                  <a:txBody>
                    <a:bodyPr/>
                    <a:lstStyle/>
                    <a:p>
                      <a:r>
                        <a:rPr lang="en-GB" sz="1200" dirty="0" smtClean="0"/>
                        <a:t>This is any aggressive, intimidating or destructive activity that damages or destroys another person’s quality of life.</a:t>
                      </a:r>
                      <a:endParaRPr lang="en-GB" sz="1200" dirty="0"/>
                    </a:p>
                  </a:txBody>
                  <a:tcPr marL="68580" marR="68580" marT="0" marB="0"/>
                </a:tc>
                <a:extLst>
                  <a:ext uri="{0D108BD9-81ED-4DB2-BD59-A6C34878D82A}">
                    <a16:rowId xmlns:a16="http://schemas.microsoft.com/office/drawing/2014/main" val="2655924683"/>
                  </a:ext>
                </a:extLst>
              </a:tr>
              <a:tr h="4245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body image</a:t>
                      </a:r>
                    </a:p>
                  </a:txBody>
                  <a:tcPr marL="68580" marR="68580" marT="0" marB="0"/>
                </a:tc>
                <a:tc>
                  <a:txBody>
                    <a:bodyPr/>
                    <a:lstStyle/>
                    <a:p>
                      <a:r>
                        <a:rPr lang="en-GB" sz="1200" dirty="0" smtClean="0"/>
                        <a:t>What</a:t>
                      </a:r>
                      <a:r>
                        <a:rPr lang="en-GB" sz="1200" baseline="0" dirty="0" smtClean="0"/>
                        <a:t> you think about your body/ how you see your body.</a:t>
                      </a:r>
                      <a:endParaRPr lang="en-GB" sz="1200" dirty="0"/>
                    </a:p>
                  </a:txBody>
                  <a:tcPr marL="68580" marR="68580" marT="0" marB="0"/>
                </a:tc>
                <a:extLst>
                  <a:ext uri="{0D108BD9-81ED-4DB2-BD59-A6C34878D82A}">
                    <a16:rowId xmlns:a16="http://schemas.microsoft.com/office/drawing/2014/main" val="3401584818"/>
                  </a:ext>
                </a:extLst>
              </a:tr>
              <a:tr h="351784">
                <a:tc>
                  <a:txBody>
                    <a:bodyPr/>
                    <a:lstStyle/>
                    <a:p>
                      <a:r>
                        <a:rPr lang="en-GB" sz="1200" dirty="0" smtClean="0"/>
                        <a:t>emergency</a:t>
                      </a:r>
                      <a:endParaRPr lang="en-GB" sz="1200" dirty="0"/>
                    </a:p>
                  </a:txBody>
                  <a:tcPr marL="68580" marR="68580" marT="0" marB="0"/>
                </a:tc>
                <a:tc>
                  <a:txBody>
                    <a:bodyPr/>
                    <a:lstStyle/>
                    <a:p>
                      <a:r>
                        <a:rPr lang="en-GB" sz="1200" dirty="0" smtClean="0"/>
                        <a:t>A dangerous situation needing immediate action. </a:t>
                      </a:r>
                      <a:endParaRPr lang="en-GB" sz="1200" dirty="0"/>
                    </a:p>
                  </a:txBody>
                  <a:tcPr marL="68580" marR="68580" marT="0" marB="0"/>
                </a:tc>
                <a:extLst>
                  <a:ext uri="{0D108BD9-81ED-4DB2-BD59-A6C34878D82A}">
                    <a16:rowId xmlns:a16="http://schemas.microsoft.com/office/drawing/2014/main" val="2075142700"/>
                  </a:ext>
                </a:extLst>
              </a:tr>
              <a:tr h="351784">
                <a:tc>
                  <a:txBody>
                    <a:bodyPr/>
                    <a:lstStyle/>
                    <a:p>
                      <a:r>
                        <a:rPr lang="en-GB" sz="1200" dirty="0" smtClean="0"/>
                        <a:t>eating disorder</a:t>
                      </a:r>
                      <a:endParaRPr lang="en-GB" sz="1200" dirty="0"/>
                    </a:p>
                  </a:txBody>
                  <a:tcPr marL="68580" marR="68580" marT="0" marB="0"/>
                </a:tc>
                <a:tc>
                  <a:txBody>
                    <a:bodyPr/>
                    <a:lstStyle/>
                    <a:p>
                      <a:r>
                        <a:rPr lang="en-GB" sz="1200" dirty="0" smtClean="0"/>
                        <a:t>When a person does</a:t>
                      </a:r>
                      <a:r>
                        <a:rPr lang="en-GB" sz="1200" baseline="0" dirty="0" smtClean="0"/>
                        <a:t> not have a healthy relationship with food. </a:t>
                      </a:r>
                      <a:endParaRPr lang="en-GB" sz="1200" dirty="0"/>
                    </a:p>
                  </a:txBody>
                  <a:tcPr marL="68580" marR="68580" marT="0" marB="0"/>
                </a:tc>
                <a:extLst>
                  <a:ext uri="{0D108BD9-81ED-4DB2-BD59-A6C34878D82A}">
                    <a16:rowId xmlns:a16="http://schemas.microsoft.com/office/drawing/2014/main" val="2098931977"/>
                  </a:ext>
                </a:extLst>
              </a:tr>
              <a:tr h="5276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healthy behaviour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Choices that make sure our bodies are healthy.</a:t>
                      </a:r>
                      <a:endParaRPr lang="en-GB" sz="1200" dirty="0"/>
                    </a:p>
                  </a:txBody>
                  <a:tcPr marL="68580" marR="68580" marT="0" marB="0"/>
                </a:tc>
                <a:extLst>
                  <a:ext uri="{0D108BD9-81ED-4DB2-BD59-A6C34878D82A}">
                    <a16:rowId xmlns:a16="http://schemas.microsoft.com/office/drawing/2014/main" val="3734594781"/>
                  </a:ext>
                </a:extLst>
              </a:tr>
              <a:tr h="351784">
                <a:tc>
                  <a:txBody>
                    <a:bodyPr/>
                    <a:lstStyle/>
                    <a:p>
                      <a:r>
                        <a:rPr lang="en-GB" sz="1200" dirty="0" smtClean="0"/>
                        <a:t>influence</a:t>
                      </a:r>
                      <a:endParaRPr lang="en-GB" sz="1200" dirty="0"/>
                    </a:p>
                  </a:txBody>
                  <a:tcPr marL="68580" marR="68580" marT="0" marB="0"/>
                </a:tc>
                <a:tc>
                  <a:txBody>
                    <a:bodyPr/>
                    <a:lstStyle/>
                    <a:p>
                      <a:r>
                        <a:rPr lang="en-GB" sz="1200" dirty="0" smtClean="0"/>
                        <a:t>The ability to change what somebody is thinking. </a:t>
                      </a:r>
                      <a:endParaRPr lang="en-GB" sz="1200" dirty="0"/>
                    </a:p>
                  </a:txBody>
                  <a:tcPr marL="68580" marR="68580" marT="0" marB="0"/>
                </a:tc>
                <a:extLst>
                  <a:ext uri="{0D108BD9-81ED-4DB2-BD59-A6C34878D82A}">
                    <a16:rowId xmlns:a16="http://schemas.microsoft.com/office/drawing/2014/main" val="1398772385"/>
                  </a:ext>
                </a:extLst>
              </a:tr>
              <a:tr h="5276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informed decision</a:t>
                      </a:r>
                      <a:r>
                        <a:rPr lang="en-GB" sz="1200" baseline="0" dirty="0" smtClean="0"/>
                        <a:t> </a:t>
                      </a:r>
                      <a:endParaRPr lang="en-GB" sz="1200" dirty="0" smtClean="0"/>
                    </a:p>
                  </a:txBody>
                  <a:tcPr marL="68580" marR="68580" marT="0" marB="0"/>
                </a:tc>
                <a:tc>
                  <a:txBody>
                    <a:bodyPr/>
                    <a:lstStyle/>
                    <a:p>
                      <a:r>
                        <a:rPr lang="en-GB" sz="1200" dirty="0" smtClean="0"/>
                        <a:t>A choice you make after you have learned about all of the different consequences. </a:t>
                      </a:r>
                      <a:endParaRPr lang="en-GB" sz="1200" dirty="0"/>
                    </a:p>
                  </a:txBody>
                  <a:tcPr marL="68580" marR="68580" marT="0" marB="0"/>
                </a:tc>
                <a:extLst>
                  <a:ext uri="{0D108BD9-81ED-4DB2-BD59-A6C34878D82A}">
                    <a16:rowId xmlns:a16="http://schemas.microsoft.com/office/drawing/2014/main" val="432408064"/>
                  </a:ext>
                </a:extLst>
              </a:tr>
              <a:tr h="375479">
                <a:tc>
                  <a:txBody>
                    <a:bodyPr/>
                    <a:lstStyle/>
                    <a:p>
                      <a:r>
                        <a:rPr lang="en-GB" sz="1200" dirty="0" smtClean="0"/>
                        <a:t>media</a:t>
                      </a:r>
                      <a:endParaRPr lang="en-GB" sz="1200" dirty="0"/>
                    </a:p>
                  </a:txBody>
                  <a:tcPr marL="68580" marR="68580" marT="0" marB="0"/>
                </a:tc>
                <a:tc>
                  <a:txBody>
                    <a:bodyPr/>
                    <a:lstStyle/>
                    <a:p>
                      <a:r>
                        <a:rPr lang="en-GB" sz="1200" dirty="0" smtClean="0"/>
                        <a:t>Television, radio, newspapers and magazines. </a:t>
                      </a:r>
                      <a:endParaRPr lang="en-GB" sz="1200" dirty="0"/>
                    </a:p>
                  </a:txBody>
                  <a:tcPr marL="68580" marR="68580" marT="0" marB="0"/>
                </a:tc>
                <a:extLst>
                  <a:ext uri="{0D108BD9-81ED-4DB2-BD59-A6C34878D82A}">
                    <a16:rowId xmlns:a16="http://schemas.microsoft.com/office/drawing/2014/main" val="2253600408"/>
                  </a:ext>
                </a:extLst>
              </a:tr>
              <a:tr h="424508">
                <a:tc>
                  <a:txBody>
                    <a:bodyPr/>
                    <a:lstStyle/>
                    <a:p>
                      <a:r>
                        <a:rPr lang="en-GB" sz="1200" dirty="0" smtClean="0"/>
                        <a:t>pressure </a:t>
                      </a:r>
                      <a:endParaRPr lang="en-GB" sz="1200" dirty="0"/>
                    </a:p>
                  </a:txBody>
                  <a:tcPr marL="68580" marR="68580" marT="0" marB="0"/>
                </a:tc>
                <a:tc>
                  <a:txBody>
                    <a:bodyPr/>
                    <a:lstStyle/>
                    <a:p>
                      <a:r>
                        <a:rPr lang="en-GB" sz="1200" dirty="0" smtClean="0"/>
                        <a:t>Persuading</a:t>
                      </a:r>
                      <a:r>
                        <a:rPr lang="en-GB" sz="1200" baseline="0" dirty="0" smtClean="0"/>
                        <a:t> or intimidating someone to do something. </a:t>
                      </a:r>
                      <a:endParaRPr lang="en-GB" sz="1200" dirty="0"/>
                    </a:p>
                  </a:txBody>
                  <a:tcPr marL="68580" marR="68580" marT="0" marB="0"/>
                </a:tc>
                <a:extLst>
                  <a:ext uri="{0D108BD9-81ED-4DB2-BD59-A6C34878D82A}">
                    <a16:rowId xmlns:a16="http://schemas.microsoft.com/office/drawing/2014/main" val="3431194389"/>
                  </a:ext>
                </a:extLst>
              </a:tr>
              <a:tr h="424508">
                <a:tc>
                  <a:txBody>
                    <a:bodyPr/>
                    <a:lstStyle/>
                    <a:p>
                      <a:r>
                        <a:rPr lang="en-GB" sz="1200" dirty="0" smtClean="0"/>
                        <a:t>procedure</a:t>
                      </a:r>
                      <a:endParaRPr lang="en-GB" sz="1200" dirty="0"/>
                    </a:p>
                  </a:txBody>
                  <a:tcPr marL="68580" marR="68580" marT="0" marB="0"/>
                </a:tc>
                <a:tc>
                  <a:txBody>
                    <a:bodyPr/>
                    <a:lstStyle/>
                    <a:p>
                      <a:r>
                        <a:rPr lang="en-GB" sz="1200" dirty="0" smtClean="0"/>
                        <a:t>A series of actions in the correct order.</a:t>
                      </a:r>
                      <a:endParaRPr lang="en-GB" sz="1200" dirty="0"/>
                    </a:p>
                  </a:txBody>
                  <a:tcPr marL="68580" marR="68580" marT="0" marB="0"/>
                </a:tc>
                <a:extLst>
                  <a:ext uri="{0D108BD9-81ED-4DB2-BD59-A6C34878D82A}">
                    <a16:rowId xmlns:a16="http://schemas.microsoft.com/office/drawing/2014/main" val="3075794675"/>
                  </a:ext>
                </a:extLst>
              </a:tr>
              <a:tr h="806172">
                <a:tc>
                  <a:txBody>
                    <a:bodyPr/>
                    <a:lstStyle/>
                    <a:p>
                      <a:r>
                        <a:rPr lang="en-GB" sz="1200" dirty="0" smtClean="0"/>
                        <a:t>recovery position</a:t>
                      </a:r>
                      <a:endParaRPr lang="en-GB" sz="1200" dirty="0"/>
                    </a:p>
                  </a:txBody>
                  <a:tcPr marL="68580" marR="68580" marT="0" marB="0"/>
                </a:tc>
                <a:tc>
                  <a:txBody>
                    <a:bodyPr/>
                    <a:lstStyle/>
                    <a:p>
                      <a:r>
                        <a:rPr lang="en-US" sz="1100" b="0" i="0" kern="1200" dirty="0" smtClean="0">
                          <a:solidFill>
                            <a:schemeClr val="dk1"/>
                          </a:solidFill>
                          <a:effectLst/>
                          <a:latin typeface="+mn-lt"/>
                          <a:ea typeface="+mn-ea"/>
                          <a:cs typeface="+mn-cs"/>
                        </a:rPr>
                        <a:t>A</a:t>
                      </a:r>
                      <a:r>
                        <a:rPr lang="en-US" sz="1100" b="0" i="0" kern="1200" smtClean="0">
                          <a:solidFill>
                            <a:schemeClr val="dk1"/>
                          </a:solidFill>
                          <a:effectLst/>
                          <a:latin typeface="+mn-lt"/>
                          <a:ea typeface="+mn-ea"/>
                          <a:cs typeface="+mn-cs"/>
                        </a:rPr>
                        <a:t> </a:t>
                      </a:r>
                      <a:r>
                        <a:rPr lang="en-US" sz="1100" b="0" i="0" kern="1200" dirty="0" smtClean="0">
                          <a:solidFill>
                            <a:schemeClr val="dk1"/>
                          </a:solidFill>
                          <a:effectLst/>
                          <a:latin typeface="+mn-lt"/>
                          <a:ea typeface="+mn-ea"/>
                          <a:cs typeface="+mn-cs"/>
                        </a:rPr>
                        <a:t>position used in first aid to prevent choking in unconscious patients, in which the body is placed facing downwards and slightly to the side, supported by the bent limbs</a:t>
                      </a:r>
                      <a:endParaRPr lang="en-GB" sz="1100" dirty="0"/>
                    </a:p>
                  </a:txBody>
                  <a:tcPr marL="68580" marR="68580" marT="0" marB="0"/>
                </a:tc>
                <a:extLst>
                  <a:ext uri="{0D108BD9-81ED-4DB2-BD59-A6C34878D82A}">
                    <a16:rowId xmlns:a16="http://schemas.microsoft.com/office/drawing/2014/main" val="3576520154"/>
                  </a:ext>
                </a:extLst>
              </a:tr>
              <a:tr h="424508">
                <a:tc>
                  <a:txBody>
                    <a:bodyPr/>
                    <a:lstStyle/>
                    <a:p>
                      <a:r>
                        <a:rPr lang="en-GB" sz="1200" dirty="0" smtClean="0"/>
                        <a:t>unhealthy behaviour</a:t>
                      </a:r>
                      <a:endParaRPr lang="en-GB" sz="1200" dirty="0"/>
                    </a:p>
                  </a:txBody>
                  <a:tcPr marL="68580" marR="68580" marT="0" marB="0"/>
                </a:tc>
                <a:tc>
                  <a:txBody>
                    <a:bodyPr/>
                    <a:lstStyle/>
                    <a:p>
                      <a:r>
                        <a:rPr lang="en-GB" sz="1200" dirty="0" smtClean="0"/>
                        <a:t>Choices that we make that could affect the health of our bodies. </a:t>
                      </a:r>
                      <a:endParaRPr lang="en-GB" sz="1200" dirty="0"/>
                    </a:p>
                  </a:txBody>
                  <a:tcPr marL="68580" marR="68580" marT="0" marB="0"/>
                </a:tc>
                <a:extLst>
                  <a:ext uri="{0D108BD9-81ED-4DB2-BD59-A6C34878D82A}">
                    <a16:rowId xmlns:a16="http://schemas.microsoft.com/office/drawing/2014/main" val="1470796219"/>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5634</TotalTime>
  <Words>683</Words>
  <Application>Microsoft Office PowerPoint</Application>
  <PresentationFormat>A4 Paper (210x297 mm)</PresentationFormat>
  <Paragraphs>61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  Healthy Me   Year Five| Spring 2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153</cp:revision>
  <cp:lastPrinted>2022-04-26T12:49:47Z</cp:lastPrinted>
  <dcterms:created xsi:type="dcterms:W3CDTF">2017-10-15T20:56:30Z</dcterms:created>
  <dcterms:modified xsi:type="dcterms:W3CDTF">2022-08-24T08:08:25Z</dcterms:modified>
</cp:coreProperties>
</file>