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03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459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|  Relationships   Year Three| Summer 1     P.S.H.E. 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7728776"/>
              </p:ext>
            </p:extLst>
          </p:nvPr>
        </p:nvGraphicFramePr>
        <p:xfrm>
          <a:off x="210580" y="386151"/>
          <a:ext cx="2634220" cy="21392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4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2308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>
                          <a:latin typeface="Twinkl" panose="02000000000000000000" pitchFamily="2" charset="0"/>
                        </a:rPr>
                        <a:t>The Jigsaw Charter</a:t>
                      </a:r>
                      <a:endParaRPr lang="en-US" sz="15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4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We take turns to speak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We use kind and positive words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We listen to each other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We have the right to pass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0726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We only use names when giving compliments or making a positive comment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We respect each other’s privacy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6162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520802" y="2499302"/>
            <a:ext cx="21717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Knowledge and skills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6837120"/>
              </p:ext>
            </p:extLst>
          </p:nvPr>
        </p:nvGraphicFramePr>
        <p:xfrm>
          <a:off x="6409065" y="320283"/>
          <a:ext cx="3371705" cy="507623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2726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4443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3000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winkl" panose="02000000000000000000" pitchFamily="2" charset="0"/>
                        </a:rPr>
                        <a:t>Vocabulary</a:t>
                      </a:r>
                      <a:endParaRPr lang="en-US" sz="18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3836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Twinkl" panose="02000000000000000000" pitchFamily="2" charset="0"/>
                        </a:rPr>
                        <a:t>conflict​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A disagreement or argument.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231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dirty="0" smtClean="0">
                          <a:solidFill>
                            <a:srgbClr val="000000"/>
                          </a:solidFill>
                          <a:effectLst/>
                          <a:latin typeface="Twinkl" panose="02000000000000000000" pitchFamily="2" charset="0"/>
                        </a:rPr>
                        <a:t>​</a:t>
                      </a:r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equality</a:t>
                      </a:r>
                    </a:p>
                    <a:p>
                      <a:pPr algn="l" rtl="0" fontAlgn="auto"/>
                      <a:endParaRPr lang="en-GB" sz="1100" b="0" i="0" dirty="0">
                        <a:solidFill>
                          <a:srgbClr val="000000"/>
                        </a:solidFill>
                        <a:effectLst/>
                        <a:latin typeface="Twinkl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Everyone treated the same way- fairly. 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555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dirty="0" smtClean="0">
                          <a:solidFill>
                            <a:srgbClr val="000000"/>
                          </a:solidFill>
                          <a:effectLst/>
                          <a:latin typeface="Twinkl" panose="02000000000000000000" pitchFamily="2" charset="0"/>
                        </a:rPr>
                        <a:t>global</a:t>
                      </a:r>
                    </a:p>
                    <a:p>
                      <a:pPr algn="l" rtl="0" fontAlgn="base"/>
                      <a:endParaRPr lang="en-GB" sz="1100" b="0" i="0" dirty="0">
                        <a:solidFill>
                          <a:srgbClr val="000000"/>
                        </a:solidFill>
                        <a:effectLst/>
                        <a:latin typeface="Twinkl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The whole world.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495587">
                <a:tc>
                  <a:txBody>
                    <a:bodyPr/>
                    <a:lstStyle/>
                    <a:p>
                      <a:pPr algn="l" rtl="0" fontAlgn="auto"/>
                      <a:r>
                        <a:rPr lang="en-GB" sz="1100" b="0" i="0" dirty="0" smtClean="0">
                          <a:solidFill>
                            <a:srgbClr val="000000"/>
                          </a:solidFill>
                          <a:effectLst/>
                          <a:latin typeface="Twinkl" panose="02000000000000000000" pitchFamily="2" charset="0"/>
                        </a:rPr>
                        <a:t>​imports and exports</a:t>
                      </a:r>
                      <a:endParaRPr lang="en-GB" sz="1100" b="0" i="0" dirty="0">
                        <a:solidFill>
                          <a:srgbClr val="000000"/>
                        </a:solidFill>
                        <a:effectLst/>
                        <a:latin typeface="Twinkl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Goods coming into our county/good going out of our country.</a:t>
                      </a:r>
                      <a:r>
                        <a:rPr lang="en-GB" sz="1100" baseline="0" dirty="0" smtClean="0">
                          <a:latin typeface="Twinkl" panose="02000000000000000000" pitchFamily="2" charset="0"/>
                        </a:rPr>
                        <a:t> 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214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interconnected</a:t>
                      </a:r>
                    </a:p>
                    <a:p>
                      <a:pPr algn="l" rtl="0" fontAlgn="base"/>
                      <a:endParaRPr lang="en-GB" sz="1100" b="0" i="0" dirty="0">
                        <a:solidFill>
                          <a:srgbClr val="000000"/>
                        </a:solidFill>
                        <a:effectLst/>
                        <a:latin typeface="Twinkl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Joined to each other.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955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dirty="0" smtClean="0">
                          <a:solidFill>
                            <a:srgbClr val="000000"/>
                          </a:solidFill>
                          <a:effectLst/>
                          <a:latin typeface="Twinkl" panose="02000000000000000000" pitchFamily="2" charset="0"/>
                        </a:rPr>
                        <a:t>negotiate ​</a:t>
                      </a:r>
                    </a:p>
                    <a:p>
                      <a:pPr algn="l" rtl="0" fontAlgn="base"/>
                      <a:endParaRPr lang="en-GB" sz="1100" b="0" i="0" dirty="0">
                        <a:solidFill>
                          <a:srgbClr val="000000"/>
                        </a:solidFill>
                        <a:effectLst/>
                        <a:latin typeface="Twinkl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Have</a:t>
                      </a:r>
                      <a:r>
                        <a:rPr lang="en-GB" sz="1100" baseline="0" dirty="0" smtClean="0">
                          <a:latin typeface="Twinkl" panose="02000000000000000000" pitchFamily="2" charset="0"/>
                        </a:rPr>
                        <a:t> a discussion to solve a problem with a solution that suits everyone. 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781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dirty="0" smtClean="0">
                          <a:solidFill>
                            <a:srgbClr val="000000"/>
                          </a:solidFill>
                          <a:effectLst/>
                          <a:latin typeface="Twinkl" panose="02000000000000000000" pitchFamily="2" charset="0"/>
                        </a:rPr>
                        <a:t>responsibilities​</a:t>
                      </a:r>
                    </a:p>
                    <a:p>
                      <a:pPr algn="l" rtl="0" fontAlgn="base"/>
                      <a:endParaRPr lang="en-GB" sz="1100" b="0" i="0" dirty="0">
                        <a:solidFill>
                          <a:srgbClr val="000000"/>
                        </a:solidFill>
                        <a:effectLst/>
                        <a:latin typeface="Twinkl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Something that you are required to do </a:t>
                      </a:r>
                      <a:r>
                        <a:rPr lang="en-GB" sz="1100" dirty="0" err="1" smtClean="0">
                          <a:latin typeface="Twinkl" panose="02000000000000000000" pitchFamily="2" charset="0"/>
                        </a:rPr>
                        <a:t>eg</a:t>
                      </a:r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 a task or a job. 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3383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dirty="0" smtClean="0">
                          <a:solidFill>
                            <a:srgbClr val="000000"/>
                          </a:solidFill>
                          <a:effectLst/>
                          <a:latin typeface="Twinkl" panose="02000000000000000000" pitchFamily="2" charset="0"/>
                        </a:rPr>
                        <a:t>solution​</a:t>
                      </a:r>
                    </a:p>
                    <a:p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Solving a problem. 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4955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dirty="0" smtClean="0">
                          <a:solidFill>
                            <a:srgbClr val="000000"/>
                          </a:solidFill>
                          <a:effectLst/>
                          <a:latin typeface="Twinkl" panose="02000000000000000000" pitchFamily="2" charset="0"/>
                        </a:rPr>
                        <a:t>stereotype​</a:t>
                      </a:r>
                    </a:p>
                    <a:p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An idea that people may have about what a certain type of person should look like or act like. 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3383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trade</a:t>
                      </a:r>
                    </a:p>
                    <a:p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Buying and selling goods.</a:t>
                      </a:r>
                      <a:r>
                        <a:rPr lang="en-GB" sz="1100" baseline="0" dirty="0" smtClean="0">
                          <a:latin typeface="Twinkl" panose="02000000000000000000" pitchFamily="2" charset="0"/>
                        </a:rPr>
                        <a:t> 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1733" y="5566685"/>
            <a:ext cx="2644433" cy="1227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33" y="2649237"/>
            <a:ext cx="2686808" cy="346309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30397" y="593373"/>
            <a:ext cx="3993072" cy="5985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5631</TotalTime>
  <Words>168</Words>
  <Application>Microsoft Office PowerPoint</Application>
  <PresentationFormat>A4 Paper (210x297 mm)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</vt:lpstr>
      <vt:lpstr>Office Theme</vt:lpstr>
      <vt:lpstr>Shirley Heath  |  Relationships   Year Three| Summer 1     P.S.H.E.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Eleanor Knight</cp:lastModifiedBy>
  <cp:revision>151</cp:revision>
  <cp:lastPrinted>2022-04-26T12:49:47Z</cp:lastPrinted>
  <dcterms:created xsi:type="dcterms:W3CDTF">2017-10-15T20:56:30Z</dcterms:created>
  <dcterms:modified xsi:type="dcterms:W3CDTF">2024-04-29T14:45:48Z</dcterms:modified>
</cp:coreProperties>
</file>