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69" d="100"/>
          <a:sy n="69" d="100"/>
        </p:scale>
        <p:origin x="1698"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10/19/2019</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10/19/2019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10/19/2019</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Jean-Baptiste_Lamarck" TargetMode="External"/><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61048"/>
            <a:ext cx="8502568" cy="273090"/>
          </a:xfrm>
        </p:spPr>
        <p:txBody>
          <a:bodyPr numCol="1">
            <a:noAutofit/>
          </a:bodyPr>
          <a:lstStyle/>
          <a:p>
            <a:pPr algn="l"/>
            <a:r>
              <a:rPr lang="en-US" sz="1600" b="1" dirty="0" smtClean="0"/>
              <a:t>Shirley Heath </a:t>
            </a:r>
            <a:r>
              <a:rPr lang="en-US" sz="1800" b="1" dirty="0"/>
              <a:t> </a:t>
            </a:r>
            <a:r>
              <a:rPr lang="en-US" sz="1800" b="1" dirty="0" smtClean="0"/>
              <a:t>           	       Biology (Evolution and Inheritance)|  Year 6  | Autumn 2</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2514997206"/>
              </p:ext>
            </p:extLst>
          </p:nvPr>
        </p:nvGraphicFramePr>
        <p:xfrm>
          <a:off x="2697532" y="2996770"/>
          <a:ext cx="3144181" cy="3831386"/>
        </p:xfrm>
        <a:graphic>
          <a:graphicData uri="http://schemas.openxmlformats.org/drawingml/2006/table">
            <a:tbl>
              <a:tblPr firstRow="1" bandRow="1">
                <a:tableStyleId>{5C22544A-7EE6-4342-B048-85BDC9FD1C3A}</a:tableStyleId>
              </a:tblPr>
              <a:tblGrid>
                <a:gridCol w="389994">
                  <a:extLst>
                    <a:ext uri="{9D8B030D-6E8A-4147-A177-3AD203B41FA5}">
                      <a16:colId xmlns:a16="http://schemas.microsoft.com/office/drawing/2014/main" val="20002"/>
                    </a:ext>
                  </a:extLst>
                </a:gridCol>
                <a:gridCol w="1569515">
                  <a:extLst>
                    <a:ext uri="{9D8B030D-6E8A-4147-A177-3AD203B41FA5}">
                      <a16:colId xmlns:a16="http://schemas.microsoft.com/office/drawing/2014/main" val="20000"/>
                    </a:ext>
                  </a:extLst>
                </a:gridCol>
                <a:gridCol w="1184672">
                  <a:extLst>
                    <a:ext uri="{9D8B030D-6E8A-4147-A177-3AD203B41FA5}">
                      <a16:colId xmlns:a16="http://schemas.microsoft.com/office/drawing/2014/main" val="20001"/>
                    </a:ext>
                  </a:extLst>
                </a:gridCol>
              </a:tblGrid>
              <a:tr h="328334">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smtClean="0"/>
                        <a:t>Important Scientists</a:t>
                      </a:r>
                      <a:endParaRPr lang="en-US" sz="1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1671114">
                <a:tc>
                  <a:txBody>
                    <a:bodyPr/>
                    <a:lstStyle/>
                    <a:p>
                      <a:r>
                        <a:rPr lang="en-US" sz="1200" dirty="0"/>
                        <a:t>1</a:t>
                      </a:r>
                    </a:p>
                  </a:txBody>
                  <a:tcPr marL="74295" marR="74295" marT="37148" marB="37148"/>
                </a:tc>
                <a:tc>
                  <a:txBody>
                    <a:bodyPr/>
                    <a:lstStyle/>
                    <a:p>
                      <a:pPr algn="ctr"/>
                      <a:r>
                        <a:rPr lang="en-GB" sz="1200" b="0" u="none" dirty="0" smtClean="0"/>
                        <a:t>Charles</a:t>
                      </a:r>
                      <a:r>
                        <a:rPr lang="en-GB" sz="1200" b="0" u="none" baseline="0" dirty="0" smtClean="0"/>
                        <a:t> Darwin</a:t>
                      </a:r>
                    </a:p>
                    <a:p>
                      <a:pPr algn="ctr"/>
                      <a:r>
                        <a:rPr lang="en-GB" sz="1200" b="0" u="none" baseline="0" dirty="0" smtClean="0"/>
                        <a:t>(1809-1882)</a:t>
                      </a:r>
                    </a:p>
                    <a:p>
                      <a:pPr algn="ctr"/>
                      <a:endParaRPr lang="en-GB" sz="1200" b="0" u="none" baseline="0" dirty="0" smtClean="0"/>
                    </a:p>
                    <a:p>
                      <a:pPr algn="ctr"/>
                      <a:endParaRPr lang="en-GB" sz="1200" b="0" u="none" baseline="0" dirty="0" smtClean="0"/>
                    </a:p>
                    <a:p>
                      <a:pPr algn="ctr"/>
                      <a:endParaRPr lang="en-GB" sz="1200" b="0" u="none" baseline="0" dirty="0" smtClean="0"/>
                    </a:p>
                    <a:p>
                      <a:pPr algn="ctr"/>
                      <a:endParaRPr lang="en-GB" sz="1200" b="0" u="none" baseline="0" dirty="0" smtClean="0"/>
                    </a:p>
                    <a:p>
                      <a:pPr algn="ctr"/>
                      <a:endParaRPr lang="en-GB" sz="1200" b="0" u="none" baseline="0" dirty="0" smtClean="0"/>
                    </a:p>
                    <a:p>
                      <a:pPr algn="ctr"/>
                      <a:endParaRPr lang="en-GB" sz="1200" b="0" u="none" dirty="0" smtClean="0"/>
                    </a:p>
                  </a:txBody>
                  <a:tcPr marL="74295" marR="74295" marT="37148" marB="37148"/>
                </a:tc>
                <a:tc>
                  <a:txBody>
                    <a:bodyPr/>
                    <a:lstStyle/>
                    <a:p>
                      <a:pPr algn="ctr"/>
                      <a:r>
                        <a:rPr lang="en-GB" sz="1200" dirty="0" smtClean="0"/>
                        <a:t>In 1859 Darwin</a:t>
                      </a:r>
                      <a:r>
                        <a:rPr lang="en-GB" sz="1200" baseline="0" dirty="0" smtClean="0"/>
                        <a:t> published a book called, ‘On the Origin of Species’ sharing his theory of evolution by natural selection</a:t>
                      </a:r>
                      <a:endParaRPr lang="en-GB" sz="1200" dirty="0"/>
                    </a:p>
                  </a:txBody>
                  <a:tcPr marL="74295" marR="74295" marT="37148" marB="37148"/>
                </a:tc>
                <a:extLst>
                  <a:ext uri="{0D108BD9-81ED-4DB2-BD59-A6C34878D82A}">
                    <a16:rowId xmlns:a16="http://schemas.microsoft.com/office/drawing/2014/main" val="10001"/>
                  </a:ext>
                </a:extLst>
              </a:tr>
              <a:tr h="1677548">
                <a:tc>
                  <a:txBody>
                    <a:bodyPr/>
                    <a:lstStyle/>
                    <a:p>
                      <a:r>
                        <a:rPr lang="en-US" sz="1200" dirty="0"/>
                        <a:t>2</a:t>
                      </a:r>
                    </a:p>
                  </a:txBody>
                  <a:tcPr marL="74295" marR="74295" marT="37148" marB="37148"/>
                </a:tc>
                <a:tc>
                  <a:txBody>
                    <a:bodyPr/>
                    <a:lstStyle/>
                    <a:p>
                      <a:pPr algn="ctr"/>
                      <a:r>
                        <a:rPr lang="en-GB" sz="1200" u="none" dirty="0" smtClean="0"/>
                        <a:t>Mary Anning</a:t>
                      </a:r>
                    </a:p>
                    <a:p>
                      <a:pPr algn="ctr"/>
                      <a:r>
                        <a:rPr lang="en-GB" sz="1200" u="none" dirty="0" smtClean="0"/>
                        <a:t>(1799-1847)</a:t>
                      </a:r>
                    </a:p>
                    <a:p>
                      <a:pPr algn="ctr"/>
                      <a:endParaRPr lang="en-GB" sz="1200" u="none" dirty="0" smtClean="0"/>
                    </a:p>
                    <a:p>
                      <a:pPr algn="ctr"/>
                      <a:endParaRPr lang="en-GB" sz="1200" u="none" dirty="0" smtClean="0"/>
                    </a:p>
                    <a:p>
                      <a:pPr algn="ctr"/>
                      <a:endParaRPr lang="en-GB" sz="1200" u="none" dirty="0" smtClean="0"/>
                    </a:p>
                    <a:p>
                      <a:pPr algn="ctr"/>
                      <a:endParaRPr lang="en-GB" sz="1200" u="none" dirty="0" smtClean="0"/>
                    </a:p>
                    <a:p>
                      <a:pPr algn="ctr"/>
                      <a:endParaRPr lang="en-GB" sz="1200" u="none" dirty="0" smtClean="0"/>
                    </a:p>
                    <a:p>
                      <a:pPr algn="ctr"/>
                      <a:endParaRPr lang="en-GB" sz="1200" u="none" dirty="0"/>
                    </a:p>
                  </a:txBody>
                  <a:tcPr marL="74295" marR="74295" marT="37148" marB="37148"/>
                </a:tc>
                <a:tc>
                  <a:txBody>
                    <a:bodyPr/>
                    <a:lstStyle/>
                    <a:p>
                      <a:pPr algn="ctr"/>
                      <a:r>
                        <a:rPr lang="en-GB" sz="1200" dirty="0" smtClean="0">
                          <a:latin typeface="+mn-lt"/>
                        </a:rPr>
                        <a:t>A fossil</a:t>
                      </a:r>
                      <a:r>
                        <a:rPr lang="en-GB" sz="1200" baseline="0" dirty="0" smtClean="0">
                          <a:latin typeface="+mn-lt"/>
                        </a:rPr>
                        <a:t> collector and </a:t>
                      </a:r>
                      <a:r>
                        <a:rPr lang="en-GB" sz="1200" b="0" i="0" kern="1200" dirty="0" smtClean="0">
                          <a:solidFill>
                            <a:schemeClr val="dk1"/>
                          </a:solidFill>
                          <a:effectLst/>
                          <a:latin typeface="+mn-lt"/>
                          <a:ea typeface="+mn-ea"/>
                          <a:cs typeface="+mn-cs"/>
                        </a:rPr>
                        <a:t>palaeontologist who made several important</a:t>
                      </a:r>
                      <a:r>
                        <a:rPr lang="en-GB" sz="1200" b="0" i="0" kern="1200" baseline="0" dirty="0" smtClean="0">
                          <a:solidFill>
                            <a:schemeClr val="dk1"/>
                          </a:solidFill>
                          <a:effectLst/>
                          <a:latin typeface="+mn-lt"/>
                          <a:ea typeface="+mn-ea"/>
                          <a:cs typeface="+mn-cs"/>
                        </a:rPr>
                        <a:t> fossil discoveries on the south coast of England. </a:t>
                      </a:r>
                      <a:r>
                        <a:rPr lang="en-GB" sz="1800" b="0" i="0" kern="1200" dirty="0" smtClean="0">
                          <a:solidFill>
                            <a:schemeClr val="dk1"/>
                          </a:solidFill>
                          <a:effectLst/>
                          <a:latin typeface="+mn-lt"/>
                          <a:ea typeface="+mn-ea"/>
                          <a:cs typeface="+mn-cs"/>
                        </a:rPr>
                        <a:t> </a:t>
                      </a:r>
                      <a:endParaRPr lang="en-GB" sz="1400" dirty="0"/>
                    </a:p>
                  </a:txBody>
                  <a:tcPr marL="74295" marR="74295" marT="37148" marB="37148"/>
                </a:tc>
                <a:extLst>
                  <a:ext uri="{0D108BD9-81ED-4DB2-BD59-A6C34878D82A}">
                    <a16:rowId xmlns:a16="http://schemas.microsoft.com/office/drawing/2014/main" val="10002"/>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752459675"/>
              </p:ext>
            </p:extLst>
          </p:nvPr>
        </p:nvGraphicFramePr>
        <p:xfrm>
          <a:off x="2697532" y="376093"/>
          <a:ext cx="3144181" cy="2578722"/>
        </p:xfrm>
        <a:graphic>
          <a:graphicData uri="http://schemas.openxmlformats.org/drawingml/2006/table">
            <a:tbl>
              <a:tblPr firstRow="1" bandRow="1">
                <a:tableStyleId>{93296810-A885-4BE3-A3E7-6D5BEEA58F35}</a:tableStyleId>
              </a:tblPr>
              <a:tblGrid>
                <a:gridCol w="3144181">
                  <a:extLst>
                    <a:ext uri="{9D8B030D-6E8A-4147-A177-3AD203B41FA5}">
                      <a16:colId xmlns:a16="http://schemas.microsoft.com/office/drawing/2014/main" val="20000"/>
                    </a:ext>
                  </a:extLst>
                </a:gridCol>
              </a:tblGrid>
              <a:tr h="247837">
                <a:tc>
                  <a:txBody>
                    <a:bodyPr/>
                    <a:lstStyle/>
                    <a:p>
                      <a:pPr algn="ctr"/>
                      <a:r>
                        <a:rPr lang="en-GB" altLang="en-GB" dirty="0" smtClean="0"/>
                        <a:t>Key</a:t>
                      </a:r>
                      <a:r>
                        <a:rPr lang="en-GB" altLang="en-GB" baseline="0" dirty="0" smtClean="0"/>
                        <a:t> Diagrams</a:t>
                      </a:r>
                      <a:endParaRPr lang="en-GB" altLang="en-GB" dirty="0"/>
                    </a:p>
                  </a:txBody>
                  <a:tcPr marL="74295" marR="74295" marT="37148" marB="37148"/>
                </a:tc>
                <a:extLst>
                  <a:ext uri="{0D108BD9-81ED-4DB2-BD59-A6C34878D82A}">
                    <a16:rowId xmlns:a16="http://schemas.microsoft.com/office/drawing/2014/main" val="10000"/>
                  </a:ext>
                </a:extLst>
              </a:tr>
              <a:tr h="2230106">
                <a:tc>
                  <a:txBody>
                    <a:bodyPr/>
                    <a:lstStyle/>
                    <a:p>
                      <a:endParaRPr lang="en-GB" altLang="en-GB" sz="1000" b="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094623574"/>
              </p:ext>
            </p:extLst>
          </p:nvPr>
        </p:nvGraphicFramePr>
        <p:xfrm>
          <a:off x="5869413" y="2575109"/>
          <a:ext cx="4000858" cy="4189096"/>
        </p:xfrm>
        <a:graphic>
          <a:graphicData uri="http://schemas.openxmlformats.org/drawingml/2006/table">
            <a:tbl>
              <a:tblPr firstRow="1" bandRow="1">
                <a:tableStyleId>{21E4AEA4-8DFA-4A89-87EB-49C32662AFE0}</a:tableStyleId>
              </a:tblPr>
              <a:tblGrid>
                <a:gridCol w="349608">
                  <a:extLst>
                    <a:ext uri="{9D8B030D-6E8A-4147-A177-3AD203B41FA5}">
                      <a16:colId xmlns:a16="http://schemas.microsoft.com/office/drawing/2014/main" val="3034729171"/>
                    </a:ext>
                  </a:extLst>
                </a:gridCol>
                <a:gridCol w="1396338">
                  <a:extLst>
                    <a:ext uri="{9D8B030D-6E8A-4147-A177-3AD203B41FA5}">
                      <a16:colId xmlns:a16="http://schemas.microsoft.com/office/drawing/2014/main" val="771789285"/>
                    </a:ext>
                  </a:extLst>
                </a:gridCol>
                <a:gridCol w="2254912">
                  <a:extLst>
                    <a:ext uri="{9D8B030D-6E8A-4147-A177-3AD203B41FA5}">
                      <a16:colId xmlns:a16="http://schemas.microsoft.com/office/drawing/2014/main" val="1444632793"/>
                    </a:ext>
                  </a:extLst>
                </a:gridCol>
              </a:tblGrid>
              <a:tr h="311616">
                <a:tc gridSpan="3">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390354">
                <a:tc>
                  <a:txBody>
                    <a:bodyPr/>
                    <a:lstStyle/>
                    <a:p>
                      <a:r>
                        <a:rPr lang="en-US" sz="1200" dirty="0"/>
                        <a:t>1</a:t>
                      </a:r>
                      <a:endParaRPr lang="en-US" sz="1200" b="0" dirty="0"/>
                    </a:p>
                  </a:txBody>
                  <a:tcPr marL="74295" marR="74295" marT="37148" marB="37148"/>
                </a:tc>
                <a:tc>
                  <a:txBody>
                    <a:bodyPr/>
                    <a:lstStyle/>
                    <a:p>
                      <a:r>
                        <a:rPr lang="en-GB" sz="1400" dirty="0" smtClean="0"/>
                        <a:t>Species</a:t>
                      </a:r>
                      <a:endParaRPr lang="en-GB" dirty="0"/>
                    </a:p>
                  </a:txBody>
                  <a:tcPr marL="68580" marR="68580" marT="0" marB="0"/>
                </a:tc>
                <a:tc>
                  <a:txBody>
                    <a:bodyPr/>
                    <a:lstStyle/>
                    <a:p>
                      <a:r>
                        <a:rPr lang="en-GB" sz="1400" dirty="0" smtClean="0"/>
                        <a:t>A group of organisms that share the same physical</a:t>
                      </a:r>
                      <a:r>
                        <a:rPr lang="en-GB" sz="1400" baseline="0" dirty="0" smtClean="0"/>
                        <a:t> and behavioural characteristics</a:t>
                      </a:r>
                    </a:p>
                  </a:txBody>
                  <a:tcPr marL="68580" marR="68580" marT="0" marB="0"/>
                </a:tc>
                <a:extLst>
                  <a:ext uri="{0D108BD9-81ED-4DB2-BD59-A6C34878D82A}">
                    <a16:rowId xmlns:a16="http://schemas.microsoft.com/office/drawing/2014/main" val="3401584818"/>
                  </a:ext>
                </a:extLst>
              </a:tr>
              <a:tr h="252747">
                <a:tc>
                  <a:txBody>
                    <a:bodyPr/>
                    <a:lstStyle/>
                    <a:p>
                      <a:r>
                        <a:rPr lang="en-US" sz="1200" dirty="0"/>
                        <a:t>2</a:t>
                      </a:r>
                      <a:endParaRPr lang="en-US" sz="1200" b="0" dirty="0"/>
                    </a:p>
                  </a:txBody>
                  <a:tcPr marL="74295" marR="74295" marT="37148" marB="37148"/>
                </a:tc>
                <a:tc>
                  <a:txBody>
                    <a:bodyPr/>
                    <a:lstStyle/>
                    <a:p>
                      <a:r>
                        <a:rPr lang="en-GB" sz="1400" dirty="0" smtClean="0"/>
                        <a:t>Variation</a:t>
                      </a:r>
                      <a:endParaRPr lang="en-GB" sz="14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Differences between organisms within a species</a:t>
                      </a:r>
                      <a:endParaRPr lang="en-GB" sz="1400" dirty="0"/>
                    </a:p>
                  </a:txBody>
                  <a:tcPr marL="68580" marR="68580" marT="0" marB="0"/>
                </a:tc>
                <a:extLst>
                  <a:ext uri="{0D108BD9-81ED-4DB2-BD59-A6C34878D82A}">
                    <a16:rowId xmlns:a16="http://schemas.microsoft.com/office/drawing/2014/main" val="2075142700"/>
                  </a:ext>
                </a:extLst>
              </a:tr>
              <a:tr h="345618">
                <a:tc>
                  <a:txBody>
                    <a:bodyPr/>
                    <a:lstStyle/>
                    <a:p>
                      <a:endParaRPr lang="en-US" sz="1200" b="0" dirty="0"/>
                    </a:p>
                  </a:txBody>
                  <a:tcPr marL="74295" marR="74295" marT="37148" marB="37148"/>
                </a:tc>
                <a:tc>
                  <a:txBody>
                    <a:bodyPr/>
                    <a:lstStyle/>
                    <a:p>
                      <a:r>
                        <a:rPr lang="en-GB" sz="1400" dirty="0" smtClean="0"/>
                        <a:t>Characteristics</a:t>
                      </a:r>
                      <a:endParaRPr lang="en-GB" sz="1400" dirty="0"/>
                    </a:p>
                  </a:txBody>
                  <a:tcPr marL="68580" marR="68580" marT="0" marB="0"/>
                </a:tc>
                <a:tc>
                  <a:txBody>
                    <a:bodyPr/>
                    <a:lstStyle/>
                    <a:p>
                      <a:r>
                        <a:rPr lang="en-GB" sz="1400" dirty="0" smtClean="0"/>
                        <a:t>How</a:t>
                      </a:r>
                      <a:r>
                        <a:rPr lang="en-GB" sz="1400" baseline="0" dirty="0" smtClean="0"/>
                        <a:t> a living thing looks and behaves</a:t>
                      </a:r>
                      <a:endParaRPr lang="en-GB" sz="1400" dirty="0"/>
                    </a:p>
                  </a:txBody>
                  <a:tcPr marL="68580" marR="68580" marT="0" marB="0"/>
                </a:tc>
                <a:extLst>
                  <a:ext uri="{0D108BD9-81ED-4DB2-BD59-A6C34878D82A}">
                    <a16:rowId xmlns:a16="http://schemas.microsoft.com/office/drawing/2014/main" val="3023143420"/>
                  </a:ext>
                </a:extLst>
              </a:tr>
              <a:tr h="381431">
                <a:tc>
                  <a:txBody>
                    <a:bodyPr/>
                    <a:lstStyle/>
                    <a:p>
                      <a:r>
                        <a:rPr lang="en-US" sz="1200" dirty="0"/>
                        <a:t>3</a:t>
                      </a:r>
                      <a:endParaRPr lang="en-US" sz="1200" b="0" dirty="0"/>
                    </a:p>
                  </a:txBody>
                  <a:tcPr marL="74295" marR="74295" marT="37148" marB="37148"/>
                </a:tc>
                <a:tc>
                  <a:txBody>
                    <a:bodyPr/>
                    <a:lstStyle/>
                    <a:p>
                      <a:r>
                        <a:rPr lang="en-GB" sz="1400" smtClean="0"/>
                        <a:t>Adaptation</a:t>
                      </a:r>
                      <a:endParaRPr lang="en-GB" sz="1400" dirty="0"/>
                    </a:p>
                  </a:txBody>
                  <a:tcPr marL="68580" marR="68580" marT="0" marB="0"/>
                </a:tc>
                <a:tc>
                  <a:txBody>
                    <a:bodyPr/>
                    <a:lstStyle/>
                    <a:p>
                      <a:r>
                        <a:rPr lang="en-GB" sz="1400" dirty="0" smtClean="0"/>
                        <a:t>Characteristics</a:t>
                      </a:r>
                      <a:r>
                        <a:rPr lang="en-GB" sz="1400" baseline="0" dirty="0" smtClean="0"/>
                        <a:t> that livings things have which make them well suited to living in their habitat.</a:t>
                      </a:r>
                      <a:endParaRPr lang="en-GB" sz="1400" dirty="0"/>
                    </a:p>
                  </a:txBody>
                  <a:tcPr marL="68580" marR="68580" marT="0" marB="0"/>
                </a:tc>
                <a:extLst>
                  <a:ext uri="{0D108BD9-81ED-4DB2-BD59-A6C34878D82A}">
                    <a16:rowId xmlns:a16="http://schemas.microsoft.com/office/drawing/2014/main" val="3734594781"/>
                  </a:ext>
                </a:extLst>
              </a:tr>
              <a:tr h="234953">
                <a:tc>
                  <a:txBody>
                    <a:bodyPr/>
                    <a:lstStyle/>
                    <a:p>
                      <a:r>
                        <a:rPr lang="en-US" sz="1200" dirty="0"/>
                        <a:t>4</a:t>
                      </a:r>
                      <a:endParaRPr lang="en-US" sz="1200" b="0" dirty="0"/>
                    </a:p>
                  </a:txBody>
                  <a:tcPr marL="74295" marR="74295" marT="37148" marB="37148"/>
                </a:tc>
                <a:tc>
                  <a:txBody>
                    <a:bodyPr/>
                    <a:lstStyle/>
                    <a:p>
                      <a:r>
                        <a:rPr lang="en-GB" sz="1400" dirty="0" smtClean="0"/>
                        <a:t>Niche</a:t>
                      </a:r>
                      <a:endParaRPr lang="en-GB" sz="1400" dirty="0"/>
                    </a:p>
                  </a:txBody>
                  <a:tcPr marL="68580" marR="68580" marT="0" marB="0"/>
                </a:tc>
                <a:tc>
                  <a:txBody>
                    <a:bodyPr/>
                    <a:lstStyle/>
                    <a:p>
                      <a:r>
                        <a:rPr lang="en-GB" sz="1400" dirty="0" smtClean="0"/>
                        <a:t>The specific factors within</a:t>
                      </a:r>
                      <a:r>
                        <a:rPr lang="en-GB" sz="1400" baseline="0" dirty="0" smtClean="0"/>
                        <a:t> the environment that the organisms is adapted to suit</a:t>
                      </a:r>
                      <a:endParaRPr lang="en-GB" sz="1400" dirty="0"/>
                    </a:p>
                  </a:txBody>
                  <a:tcPr marL="68580" marR="68580" marT="0" marB="0"/>
                </a:tc>
                <a:extLst>
                  <a:ext uri="{0D108BD9-81ED-4DB2-BD59-A6C34878D82A}">
                    <a16:rowId xmlns:a16="http://schemas.microsoft.com/office/drawing/2014/main" val="3513572833"/>
                  </a:ext>
                </a:extLst>
              </a:tr>
              <a:tr h="416429">
                <a:tc>
                  <a:txBody>
                    <a:bodyPr/>
                    <a:lstStyle/>
                    <a:p>
                      <a:r>
                        <a:rPr lang="en-US" sz="1200" dirty="0"/>
                        <a:t>5</a:t>
                      </a:r>
                      <a:endParaRPr lang="en-US" sz="1200" b="0" dirty="0"/>
                    </a:p>
                  </a:txBody>
                  <a:tcPr marL="74295" marR="74295" marT="37148" marB="37148"/>
                </a:tc>
                <a:tc>
                  <a:txBody>
                    <a:bodyPr/>
                    <a:lstStyle/>
                    <a:p>
                      <a:r>
                        <a:rPr lang="en-GB" sz="1400" dirty="0" smtClean="0"/>
                        <a:t>Mutation</a:t>
                      </a:r>
                      <a:endParaRPr lang="en-GB" sz="1400" dirty="0"/>
                    </a:p>
                  </a:txBody>
                  <a:tcPr marL="68580" marR="68580" marT="0" marB="0"/>
                </a:tc>
                <a:tc>
                  <a:txBody>
                    <a:bodyPr/>
                    <a:lstStyle/>
                    <a:p>
                      <a:r>
                        <a:rPr lang="en-GB" sz="1400" dirty="0" smtClean="0"/>
                        <a:t>A</a:t>
                      </a:r>
                      <a:r>
                        <a:rPr lang="en-GB" sz="1400" baseline="0" dirty="0" smtClean="0"/>
                        <a:t> random change to an organism which could provide a beneficial adaptation</a:t>
                      </a:r>
                      <a:endParaRPr lang="en-GB" sz="1400" dirty="0"/>
                    </a:p>
                  </a:txBody>
                  <a:tcPr marL="68580" marR="68580" marT="0" marB="0"/>
                </a:tc>
                <a:extLst>
                  <a:ext uri="{0D108BD9-81ED-4DB2-BD59-A6C34878D82A}">
                    <a16:rowId xmlns:a16="http://schemas.microsoft.com/office/drawing/2014/main" val="1398772385"/>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1510067879"/>
              </p:ext>
            </p:extLst>
          </p:nvPr>
        </p:nvGraphicFramePr>
        <p:xfrm>
          <a:off x="30455" y="376093"/>
          <a:ext cx="2648098" cy="4811592"/>
        </p:xfrm>
        <a:graphic>
          <a:graphicData uri="http://schemas.openxmlformats.org/drawingml/2006/table">
            <a:tbl>
              <a:tblPr firstRow="1" bandRow="1">
                <a:tableStyleId>{00A15C55-8517-42AA-B614-E9B94910E393}</a:tableStyleId>
              </a:tblPr>
              <a:tblGrid>
                <a:gridCol w="293466">
                  <a:extLst>
                    <a:ext uri="{9D8B030D-6E8A-4147-A177-3AD203B41FA5}">
                      <a16:colId xmlns:a16="http://schemas.microsoft.com/office/drawing/2014/main" val="2316687726"/>
                    </a:ext>
                  </a:extLst>
                </a:gridCol>
                <a:gridCol w="2354632">
                  <a:extLst>
                    <a:ext uri="{9D8B030D-6E8A-4147-A177-3AD203B41FA5}">
                      <a16:colId xmlns:a16="http://schemas.microsoft.com/office/drawing/2014/main" val="2379496559"/>
                    </a:ext>
                  </a:extLst>
                </a:gridCol>
              </a:tblGrid>
              <a:tr h="422472">
                <a:tc gridSpan="2">
                  <a:txBody>
                    <a:bodyPr/>
                    <a:lstStyle/>
                    <a:p>
                      <a:pPr algn="ctr"/>
                      <a:r>
                        <a:rPr lang="en-GB" altLang="en-GB" sz="1800" dirty="0" smtClean="0"/>
                        <a:t>Key Knowledge</a:t>
                      </a:r>
                      <a:endParaRPr lang="en-GB" altLang="en-GB" sz="18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517123">
                <a:tc>
                  <a:txBody>
                    <a:bodyPr/>
                    <a:lstStyle/>
                    <a:p>
                      <a:r>
                        <a:rPr lang="en-GB" altLang="en-GB" sz="1200" dirty="0"/>
                        <a:t>1</a:t>
                      </a:r>
                      <a:endParaRPr lang="en-GB" altLang="en-GB" sz="1200" b="0" dirty="0"/>
                    </a:p>
                  </a:txBody>
                  <a:tcPr marL="74295" marR="74295" marT="37148" marB="37148"/>
                </a:tc>
                <a:tc>
                  <a:txBody>
                    <a:bodyPr/>
                    <a:lstStyle/>
                    <a:p>
                      <a:r>
                        <a:rPr lang="en-GB" sz="1400" u="sng" dirty="0" smtClean="0"/>
                        <a:t>Fossil </a:t>
                      </a:r>
                      <a:r>
                        <a:rPr lang="en-GB" sz="1400" u="sng" dirty="0" smtClean="0"/>
                        <a:t>record</a:t>
                      </a:r>
                    </a:p>
                    <a:p>
                      <a:endParaRPr lang="en-GB" sz="1400" dirty="0" smtClean="0"/>
                    </a:p>
                    <a:p>
                      <a:r>
                        <a:rPr lang="en-GB" sz="1400" dirty="0" smtClean="0"/>
                        <a:t>Fossils are the preserved remains of organisms from millions of years ago. The fossil</a:t>
                      </a:r>
                      <a:r>
                        <a:rPr lang="en-GB" sz="1400" baseline="0" dirty="0" smtClean="0"/>
                        <a:t> record provides information about these living things so we can see how living things have changed over time.</a:t>
                      </a:r>
                      <a:endParaRPr lang="en-GB" sz="1400" dirty="0"/>
                    </a:p>
                  </a:txBody>
                  <a:tcPr marL="68580" marR="68580" marT="0" marB="0"/>
                </a:tc>
                <a:extLst>
                  <a:ext uri="{0D108BD9-81ED-4DB2-BD59-A6C34878D82A}">
                    <a16:rowId xmlns:a16="http://schemas.microsoft.com/office/drawing/2014/main" val="2963941051"/>
                  </a:ext>
                </a:extLst>
              </a:tr>
              <a:tr h="517123">
                <a:tc>
                  <a:txBody>
                    <a:bodyPr/>
                    <a:lstStyle/>
                    <a:p>
                      <a:r>
                        <a:rPr lang="en-GB" altLang="en-GB" sz="1200" b="0" dirty="0" smtClean="0"/>
                        <a:t>2</a:t>
                      </a:r>
                      <a:endParaRPr lang="en-GB" altLang="en-GB" sz="12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sng" kern="1200" dirty="0" smtClean="0">
                          <a:solidFill>
                            <a:schemeClr val="dk1"/>
                          </a:solidFill>
                          <a:effectLst/>
                          <a:latin typeface="+mn-lt"/>
                          <a:ea typeface="+mn-ea"/>
                          <a:cs typeface="+mn-cs"/>
                        </a:rPr>
                        <a:t>Jean-Baptiste Lamarck</a:t>
                      </a:r>
                      <a:r>
                        <a:rPr lang="en-GB" sz="1800" b="0" i="0" u="sng" kern="1200" dirty="0" smtClean="0">
                          <a:solidFill>
                            <a:schemeClr val="dk1"/>
                          </a:solidFill>
                          <a:effectLst/>
                          <a:latin typeface="+mn-lt"/>
                          <a:ea typeface="+mn-ea"/>
                          <a:cs typeface="+mn-cs"/>
                          <a:hlinkClick r:id="rId3"/>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u="sng" kern="1200" dirty="0" smtClean="0">
                          <a:solidFill>
                            <a:schemeClr val="tx1"/>
                          </a:solidFill>
                          <a:effectLst/>
                          <a:latin typeface="+mn-lt"/>
                          <a:ea typeface="+mn-ea"/>
                          <a:cs typeface="+mn-cs"/>
                        </a:rPr>
                        <a:t>(1744-1829)</a:t>
                      </a:r>
                      <a:endParaRPr lang="en-GB" sz="1400" b="0" i="0" u="sng" kern="1200" dirty="0" smtClean="0">
                        <a:solidFill>
                          <a:schemeClr val="tx1"/>
                        </a:solidFill>
                        <a:effectLst/>
                        <a:latin typeface="+mn-lt"/>
                        <a:ea typeface="+mn-ea"/>
                        <a:cs typeface="+mn-cs"/>
                        <a:hlinkClick r:id="rId3"/>
                      </a:endParaRPr>
                    </a:p>
                    <a:p>
                      <a:endParaRPr lang="en-GB" dirty="0" smtClean="0"/>
                    </a:p>
                    <a:p>
                      <a:r>
                        <a:rPr lang="en-GB" sz="1400" dirty="0" smtClean="0"/>
                        <a:t>Developed</a:t>
                      </a:r>
                      <a:r>
                        <a:rPr lang="en-GB" sz="1400" baseline="0" dirty="0" smtClean="0"/>
                        <a:t> his own theory of evolution where he proposed that living things can change to better suit their surroundings within one lifetime. This was later disproved by Darwin.</a:t>
                      </a:r>
                    </a:p>
                  </a:txBody>
                  <a:tcPr marL="68580" marR="68580" marT="0" marB="0"/>
                </a:tc>
                <a:extLst>
                  <a:ext uri="{0D108BD9-81ED-4DB2-BD59-A6C34878D82A}">
                    <a16:rowId xmlns:a16="http://schemas.microsoft.com/office/drawing/2014/main" val="916236417"/>
                  </a:ext>
                </a:extLst>
              </a:tr>
            </a:tbl>
          </a:graphicData>
        </a:graphic>
      </p:graphicFrame>
      <p:pic>
        <p:nvPicPr>
          <p:cNvPr id="9" name="Picture 8"/>
          <p:cNvPicPr>
            <a:picLocks noChangeAspect="1"/>
          </p:cNvPicPr>
          <p:nvPr/>
        </p:nvPicPr>
        <p:blipFill>
          <a:blip r:embed="rId4"/>
          <a:stretch>
            <a:fillRect/>
          </a:stretch>
        </p:blipFill>
        <p:spPr>
          <a:xfrm>
            <a:off x="3470273" y="3761714"/>
            <a:ext cx="876650" cy="1202702"/>
          </a:xfrm>
          <a:prstGeom prst="rect">
            <a:avLst/>
          </a:prstGeom>
        </p:spPr>
      </p:pic>
      <p:pic>
        <p:nvPicPr>
          <p:cNvPr id="13" name="Picture 12"/>
          <p:cNvPicPr>
            <a:picLocks noChangeAspect="1"/>
          </p:cNvPicPr>
          <p:nvPr/>
        </p:nvPicPr>
        <p:blipFill rotWithShape="1">
          <a:blip r:embed="rId5"/>
          <a:srcRect l="15989" t="13972" r="17273" b="15314"/>
          <a:stretch/>
        </p:blipFill>
        <p:spPr>
          <a:xfrm>
            <a:off x="3335544" y="5447329"/>
            <a:ext cx="1122217" cy="1136604"/>
          </a:xfrm>
          <a:prstGeom prst="rect">
            <a:avLst/>
          </a:prstGeom>
        </p:spPr>
      </p:pic>
      <p:graphicFrame>
        <p:nvGraphicFramePr>
          <p:cNvPr id="11" name="Table 10">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731878278"/>
              </p:ext>
            </p:extLst>
          </p:nvPr>
        </p:nvGraphicFramePr>
        <p:xfrm>
          <a:off x="5880820" y="376093"/>
          <a:ext cx="3983615" cy="2129352"/>
        </p:xfrm>
        <a:graphic>
          <a:graphicData uri="http://schemas.openxmlformats.org/drawingml/2006/table">
            <a:tbl>
              <a:tblPr firstRow="1" bandRow="1">
                <a:tableStyleId>{00A15C55-8517-42AA-B614-E9B94910E393}</a:tableStyleId>
              </a:tblPr>
              <a:tblGrid>
                <a:gridCol w="441470">
                  <a:extLst>
                    <a:ext uri="{9D8B030D-6E8A-4147-A177-3AD203B41FA5}">
                      <a16:colId xmlns:a16="http://schemas.microsoft.com/office/drawing/2014/main" val="2316687726"/>
                    </a:ext>
                  </a:extLst>
                </a:gridCol>
                <a:gridCol w="3542145">
                  <a:extLst>
                    <a:ext uri="{9D8B030D-6E8A-4147-A177-3AD203B41FA5}">
                      <a16:colId xmlns:a16="http://schemas.microsoft.com/office/drawing/2014/main" val="2379496559"/>
                    </a:ext>
                  </a:extLst>
                </a:gridCol>
              </a:tblGrid>
              <a:tr h="422472">
                <a:tc gridSpan="2">
                  <a:txBody>
                    <a:bodyPr/>
                    <a:lstStyle/>
                    <a:p>
                      <a:pPr algn="ctr"/>
                      <a:r>
                        <a:rPr lang="en-GB" altLang="en-GB" sz="1800" dirty="0" smtClean="0"/>
                        <a:t>Key Knowledge</a:t>
                      </a:r>
                      <a:endParaRPr lang="en-GB" altLang="en-GB" sz="18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517123">
                <a:tc>
                  <a:txBody>
                    <a:bodyPr/>
                    <a:lstStyle/>
                    <a:p>
                      <a:r>
                        <a:rPr lang="en-GB" altLang="en-GB" sz="1200" b="0" dirty="0" smtClean="0"/>
                        <a:t>3</a:t>
                      </a:r>
                      <a:endParaRPr lang="en-GB" altLang="en-GB" sz="1200" b="0" dirty="0"/>
                    </a:p>
                  </a:txBody>
                  <a:tcPr marL="74295" marR="74295" marT="37148" marB="37148"/>
                </a:tc>
                <a:tc>
                  <a:txBody>
                    <a:bodyPr/>
                    <a:lstStyle/>
                    <a:p>
                      <a:r>
                        <a:rPr lang="en-GB" sz="1400" u="sng" dirty="0" smtClean="0"/>
                        <a:t>Evolution</a:t>
                      </a:r>
                      <a:r>
                        <a:rPr lang="en-GB" sz="1400" u="sng" baseline="0" dirty="0" smtClean="0"/>
                        <a:t> by </a:t>
                      </a:r>
                      <a:r>
                        <a:rPr lang="en-GB" sz="1400" u="sng" baseline="0" dirty="0" smtClean="0"/>
                        <a:t>Natural Selection</a:t>
                      </a:r>
                    </a:p>
                    <a:p>
                      <a:endParaRPr lang="en-GB" sz="1400" u="sng" baseline="0" dirty="0" smtClean="0"/>
                    </a:p>
                    <a:p>
                      <a:r>
                        <a:rPr lang="en-GB" sz="1400" baseline="0" dirty="0" smtClean="0"/>
                        <a:t>Factors in the environment cause some individuals in a population with specific features to be more successful than other individuals. The individuals are more likely to survive to reproduce so their specific features get passed on to the next generation </a:t>
                      </a:r>
                      <a:endParaRPr lang="en-GB" sz="1400" baseline="0" dirty="0" smtClean="0"/>
                    </a:p>
                  </a:txBody>
                  <a:tcPr marL="68580" marR="68580" marT="0" marB="0"/>
                </a:tc>
                <a:extLst>
                  <a:ext uri="{0D108BD9-81ED-4DB2-BD59-A6C34878D82A}">
                    <a16:rowId xmlns:a16="http://schemas.microsoft.com/office/drawing/2014/main" val="2771437051"/>
                  </a:ext>
                </a:extLst>
              </a:tr>
            </a:tbl>
          </a:graphicData>
        </a:graphic>
      </p:graphicFrame>
      <p:pic>
        <p:nvPicPr>
          <p:cNvPr id="1026" name="Picture 2" descr="Image result for lamarck evolu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158" y="5243494"/>
            <a:ext cx="2470206" cy="15846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darwin finch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2033" y="1262198"/>
            <a:ext cx="2149779" cy="16221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114954" y="738978"/>
            <a:ext cx="2491648" cy="523220"/>
          </a:xfrm>
          <a:prstGeom prst="rect">
            <a:avLst/>
          </a:prstGeom>
          <a:noFill/>
        </p:spPr>
        <p:txBody>
          <a:bodyPr wrap="square" rtlCol="0">
            <a:spAutoFit/>
          </a:bodyPr>
          <a:lstStyle/>
          <a:p>
            <a:pPr algn="ctr"/>
            <a:r>
              <a:rPr lang="en-GB" sz="1400" dirty="0" smtClean="0"/>
              <a:t>Darwin’s finches were a key part of developing his theory</a:t>
            </a:r>
            <a:endParaRPr lang="en-GB" sz="1400" dirty="0"/>
          </a:p>
        </p:txBody>
      </p:sp>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5054</TotalTime>
  <Words>239</Words>
  <Application>Microsoft Office PowerPoint</Application>
  <PresentationFormat>A4 Paper (210x297 mm)</PresentationFormat>
  <Paragraphs>54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Biology (Evolution and Inheritance)|  Year 6  |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Emma Hatton</cp:lastModifiedBy>
  <cp:revision>105</cp:revision>
  <cp:lastPrinted>2019-04-03T10:51:31Z</cp:lastPrinted>
  <dcterms:created xsi:type="dcterms:W3CDTF">2017-10-15T20:56:30Z</dcterms:created>
  <dcterms:modified xsi:type="dcterms:W3CDTF">2019-10-19T14:31:35Z</dcterms:modified>
</cp:coreProperties>
</file>