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279" autoAdjust="0"/>
    <p:restoredTop sz="94627"/>
  </p:normalViewPr>
  <p:slideViewPr>
    <p:cSldViewPr snapToGrid="0" snapToObjects="1">
      <p:cViewPr varScale="1">
        <p:scale>
          <a:sx n="82" d="100"/>
          <a:sy n="82" d="100"/>
        </p:scale>
        <p:origin x="667"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3/14/2024</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3/14/2024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3/14/2024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3/14/2024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3/14/2024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3/14/2024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3/14/2024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3/14/2024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3/14/2024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3/14/2024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3/14/2024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3/14/2024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3/14/2024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959" y="92682"/>
            <a:ext cx="8502568" cy="273090"/>
          </a:xfrm>
        </p:spPr>
        <p:txBody>
          <a:bodyPr numCol="1">
            <a:noAutofit/>
          </a:bodyPr>
          <a:lstStyle/>
          <a:p>
            <a:r>
              <a:rPr lang="en-GB" sz="1200" b="1" dirty="0" smtClean="0"/>
              <a:t>How do inspirational people impact on how Humanists live today? </a:t>
            </a:r>
            <a:r>
              <a:rPr lang="en-US" sz="1400" b="1" dirty="0" smtClean="0"/>
              <a:t> |  Year 6 Summer 1</a:t>
            </a:r>
            <a:endParaRPr lang="en-US" sz="1400" b="1" dirty="0"/>
          </a:p>
        </p:txBody>
      </p:sp>
      <p:graphicFrame>
        <p:nvGraphicFramePr>
          <p:cNvPr id="4" name="Table 3"/>
          <p:cNvGraphicFramePr>
            <a:graphicFrameLocks noGrp="1"/>
          </p:cNvGraphicFramePr>
          <p:nvPr>
            <p:extLst>
              <p:ext uri="{D42A27DB-BD31-4B8C-83A1-F6EECF244321}">
                <p14:modId xmlns:p14="http://schemas.microsoft.com/office/powerpoint/2010/main" val="3851047162"/>
              </p:ext>
            </p:extLst>
          </p:nvPr>
        </p:nvGraphicFramePr>
        <p:xfrm>
          <a:off x="274409" y="973178"/>
          <a:ext cx="521970" cy="1743080"/>
        </p:xfrm>
        <a:graphic>
          <a:graphicData uri="http://schemas.openxmlformats.org/drawingml/2006/table">
            <a:tbl>
              <a:tblPr firstRow="1" bandRow="1">
                <a:tableStyleId>{5C22544A-7EE6-4342-B048-85BDC9FD1C3A}</a:tableStyleId>
              </a:tblPr>
              <a:tblGrid>
                <a:gridCol w="173990">
                  <a:extLst>
                    <a:ext uri="{9D8B030D-6E8A-4147-A177-3AD203B41FA5}">
                      <a16:colId xmlns:a16="http://schemas.microsoft.com/office/drawing/2014/main" val="20002"/>
                    </a:ext>
                  </a:extLst>
                </a:gridCol>
                <a:gridCol w="173990">
                  <a:extLst>
                    <a:ext uri="{9D8B030D-6E8A-4147-A177-3AD203B41FA5}">
                      <a16:colId xmlns:a16="http://schemas.microsoft.com/office/drawing/2014/main" val="20000"/>
                    </a:ext>
                  </a:extLst>
                </a:gridCol>
                <a:gridCol w="173990">
                  <a:extLst>
                    <a:ext uri="{9D8B030D-6E8A-4147-A177-3AD203B41FA5}">
                      <a16:colId xmlns:a16="http://schemas.microsoft.com/office/drawing/2014/main" val="20001"/>
                    </a:ext>
                  </a:extLst>
                </a:gridCol>
              </a:tblGrid>
              <a:tr h="0">
                <a:tc gridSpan="3">
                  <a:txBody>
                    <a:bodyPr/>
                    <a:lstStyle/>
                    <a:p>
                      <a:endParaRPr lang="en-GB" dirty="0"/>
                    </a:p>
                  </a:txBody>
                  <a:tcPr marL="74295" marR="74295" marT="37148" marB="37148">
                    <a:noFill/>
                  </a:tcPr>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dirty="0"/>
                    </a:p>
                  </a:txBody>
                  <a:tcPr marL="74295" marR="74295" marT="37148" marB="37148">
                    <a:noFill/>
                  </a:tcPr>
                </a:tc>
                <a:extLst>
                  <a:ext uri="{0D108BD9-81ED-4DB2-BD59-A6C34878D82A}">
                    <a16:rowId xmlns:a16="http://schemas.microsoft.com/office/drawing/2014/main" val="10001"/>
                  </a:ext>
                </a:extLst>
              </a:tr>
              <a:tr h="0">
                <a:tc>
                  <a:txBody>
                    <a:bodyPr/>
                    <a:lstStyle/>
                    <a:p>
                      <a:endParaRPr lang="en-GB"/>
                    </a:p>
                  </a:txBody>
                  <a:tcPr marL="74295" marR="74295" marT="37148" marB="37148">
                    <a:noFill/>
                  </a:tcPr>
                </a:tc>
                <a:tc>
                  <a:txBody>
                    <a:bodyPr/>
                    <a:lstStyle/>
                    <a:p>
                      <a:endParaRPr lang="en-GB" dirty="0"/>
                    </a:p>
                  </a:txBody>
                  <a:tcPr marL="74295" marR="74295" marT="37148" marB="37148">
                    <a:noFill/>
                  </a:tcPr>
                </a:tc>
                <a:tc>
                  <a:txBody>
                    <a:bodyPr/>
                    <a:lstStyle/>
                    <a:p>
                      <a:endParaRPr lang="en-GB" dirty="0"/>
                    </a:p>
                  </a:txBody>
                  <a:tcPr marL="74295" marR="74295" marT="37148" marB="37148">
                    <a:noFill/>
                  </a:tcPr>
                </a:tc>
                <a:extLst>
                  <a:ext uri="{0D108BD9-81ED-4DB2-BD59-A6C34878D82A}">
                    <a16:rowId xmlns:a16="http://schemas.microsoft.com/office/drawing/2014/main" val="10002"/>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a:p>
                  </a:txBody>
                  <a:tcPr marL="74295" marR="74295" marT="37148" marB="37148">
                    <a:noFill/>
                  </a:tcPr>
                </a:tc>
                <a:extLst>
                  <a:ext uri="{0D108BD9-81ED-4DB2-BD59-A6C34878D82A}">
                    <a16:rowId xmlns:a16="http://schemas.microsoft.com/office/drawing/2014/main" val="10003"/>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dirty="0"/>
                    </a:p>
                  </a:txBody>
                  <a:tcPr marL="74295" marR="74295" marT="37148" marB="37148">
                    <a:noFill/>
                  </a:tcPr>
                </a:tc>
                <a:extLst>
                  <a:ext uri="{0D108BD9-81ED-4DB2-BD59-A6C34878D82A}">
                    <a16:rowId xmlns:a16="http://schemas.microsoft.com/office/drawing/2014/main" val="10004"/>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73154801"/>
              </p:ext>
            </p:extLst>
          </p:nvPr>
        </p:nvGraphicFramePr>
        <p:xfrm>
          <a:off x="3251430" y="306518"/>
          <a:ext cx="3012327" cy="4419126"/>
        </p:xfrm>
        <a:graphic>
          <a:graphicData uri="http://schemas.openxmlformats.org/drawingml/2006/table">
            <a:tbl>
              <a:tblPr firstRow="1" bandRow="1">
                <a:tableStyleId>{93296810-A885-4BE3-A3E7-6D5BEEA58F35}</a:tableStyleId>
              </a:tblPr>
              <a:tblGrid>
                <a:gridCol w="3012327">
                  <a:extLst>
                    <a:ext uri="{9D8B030D-6E8A-4147-A177-3AD203B41FA5}">
                      <a16:colId xmlns:a16="http://schemas.microsoft.com/office/drawing/2014/main" val="20001"/>
                    </a:ext>
                  </a:extLst>
                </a:gridCol>
              </a:tblGrid>
              <a:tr h="365286">
                <a:tc>
                  <a:txBody>
                    <a:bodyPr/>
                    <a:lstStyle/>
                    <a:p>
                      <a:pPr algn="ctr"/>
                      <a:r>
                        <a:rPr lang="en-GB" altLang="en-GB" dirty="0" smtClean="0"/>
                        <a:t>Knowledge</a:t>
                      </a:r>
                      <a:endParaRPr lang="en-GB" altLang="en-GB" dirty="0"/>
                    </a:p>
                  </a:txBody>
                  <a:tcPr marL="74295" marR="74295" marT="37148" marB="37148"/>
                </a:tc>
                <a:extLst>
                  <a:ext uri="{0D108BD9-81ED-4DB2-BD59-A6C34878D82A}">
                    <a16:rowId xmlns:a16="http://schemas.microsoft.com/office/drawing/2014/main" val="10000"/>
                  </a:ext>
                </a:extLst>
              </a:tr>
              <a:tr h="3973428">
                <a:tc>
                  <a:txBody>
                    <a:bodyPr/>
                    <a:lstStyle/>
                    <a:p>
                      <a:r>
                        <a:rPr lang="en-US" sz="1400" b="1" i="0" u="none" strike="noStrike" kern="1200" baseline="0" dirty="0" smtClean="0">
                          <a:solidFill>
                            <a:schemeClr val="dk1"/>
                          </a:solidFill>
                          <a:latin typeface="+mn-lt"/>
                          <a:ea typeface="+mn-ea"/>
                          <a:cs typeface="+mn-cs"/>
                        </a:rPr>
                        <a:t>Humanists believe</a:t>
                      </a:r>
                      <a:r>
                        <a:rPr lang="en-US" sz="1400" b="0" i="0" u="none" strike="noStrike" kern="1200" baseline="0" dirty="0" smtClean="0">
                          <a:solidFill>
                            <a:schemeClr val="dk1"/>
                          </a:solidFill>
                          <a:latin typeface="+mn-lt"/>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dirty="0" smtClean="0">
                          <a:solidFill>
                            <a:schemeClr val="dk1"/>
                          </a:solidFill>
                          <a:effectLst/>
                          <a:latin typeface="+mn-lt"/>
                          <a:ea typeface="+mn-ea"/>
                          <a:cs typeface="+mn-cs"/>
                        </a:rPr>
                        <a:t>There is no evidence of a god – science gives many answers to things that</a:t>
                      </a:r>
                      <a:r>
                        <a:rPr lang="en-US" sz="1200" b="0" i="0" kern="1200" baseline="0" dirty="0" smtClean="0">
                          <a:solidFill>
                            <a:schemeClr val="dk1"/>
                          </a:solidFill>
                          <a:effectLst/>
                          <a:latin typeface="+mn-lt"/>
                          <a:ea typeface="+mn-ea"/>
                          <a:cs typeface="+mn-cs"/>
                        </a:rPr>
                        <a:t> were previously linked to </a:t>
                      </a:r>
                      <a:r>
                        <a:rPr lang="en-US" sz="1200" b="0" i="0" kern="1200" dirty="0" smtClean="0">
                          <a:solidFill>
                            <a:schemeClr val="dk1"/>
                          </a:solidFill>
                          <a:effectLst/>
                          <a:latin typeface="+mn-lt"/>
                          <a:ea typeface="+mn-ea"/>
                          <a:cs typeface="+mn-cs"/>
                        </a:rPr>
                        <a:t>gods.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dirty="0" smtClean="0">
                          <a:solidFill>
                            <a:schemeClr val="dk1"/>
                          </a:solidFill>
                          <a:effectLst/>
                          <a:latin typeface="+mn-lt"/>
                          <a:ea typeface="+mn-ea"/>
                          <a:cs typeface="+mn-cs"/>
                        </a:rPr>
                        <a:t>We have one life – we need to make the best of it.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dirty="0" smtClean="0">
                          <a:solidFill>
                            <a:schemeClr val="dk1"/>
                          </a:solidFill>
                          <a:effectLst/>
                          <a:latin typeface="+mn-lt"/>
                          <a:ea typeface="+mn-ea"/>
                          <a:cs typeface="+mn-cs"/>
                        </a:rPr>
                        <a:t>It is our responsibility to treat humans and other living things ethically, fairly and positively </a:t>
                      </a:r>
                    </a:p>
                    <a:p>
                      <a:pPr marL="285750" indent="-285750">
                        <a:buFont typeface="Arial" panose="020B0604020202020204" pitchFamily="34" charset="0"/>
                        <a:buChar char="•"/>
                      </a:pPr>
                      <a:r>
                        <a:rPr lang="en-US" sz="1200" b="0" i="0" kern="1200" dirty="0" smtClean="0">
                          <a:solidFill>
                            <a:schemeClr val="dk1"/>
                          </a:solidFill>
                          <a:effectLst/>
                          <a:latin typeface="+mn-lt"/>
                          <a:ea typeface="+mn-ea"/>
                          <a:cs typeface="+mn-cs"/>
                        </a:rPr>
                        <a:t>We need to take personal responsibility for our actions.</a:t>
                      </a:r>
                    </a:p>
                    <a:p>
                      <a:pPr marL="171450" indent="-171450">
                        <a:buFont typeface="Arial" panose="020B0604020202020204" pitchFamily="34" charset="0"/>
                        <a:buChar char="•"/>
                      </a:pPr>
                      <a:r>
                        <a:rPr lang="en-US" sz="1200" b="0" i="0" kern="1200" dirty="0" smtClean="0">
                          <a:solidFill>
                            <a:schemeClr val="dk1"/>
                          </a:solidFill>
                          <a:effectLst/>
                          <a:latin typeface="+mn-lt"/>
                          <a:ea typeface="+mn-ea"/>
                          <a:cs typeface="+mn-cs"/>
                        </a:rPr>
                        <a:t>   We have the potential to achieve great          </a:t>
                      </a:r>
                    </a:p>
                    <a:p>
                      <a:pPr marL="0" indent="0">
                        <a:buFont typeface="Arial" panose="020B0604020202020204" pitchFamily="34" charset="0"/>
                        <a:buNone/>
                      </a:pPr>
                      <a:r>
                        <a:rPr lang="en-US" sz="1200" b="0" i="0" kern="1200" dirty="0" smtClean="0">
                          <a:solidFill>
                            <a:schemeClr val="dk1"/>
                          </a:solidFill>
                          <a:effectLst/>
                          <a:latin typeface="+mn-lt"/>
                          <a:ea typeface="+mn-ea"/>
                          <a:cs typeface="+mn-cs"/>
                        </a:rPr>
                        <a:t>        things which will benefit humanity and       </a:t>
                      </a:r>
                    </a:p>
                    <a:p>
                      <a:pPr marL="0" indent="0">
                        <a:buFont typeface="Arial" panose="020B0604020202020204" pitchFamily="34" charset="0"/>
                        <a:buNone/>
                      </a:pPr>
                      <a:r>
                        <a:rPr lang="en-US" sz="1200" b="0" i="0" kern="1200" baseline="0" dirty="0" smtClean="0">
                          <a:solidFill>
                            <a:schemeClr val="dk1"/>
                          </a:solidFill>
                          <a:effectLst/>
                          <a:latin typeface="+mn-lt"/>
                          <a:ea typeface="+mn-ea"/>
                          <a:cs typeface="+mn-cs"/>
                        </a:rPr>
                        <a:t>        </a:t>
                      </a:r>
                      <a:r>
                        <a:rPr lang="en-US" sz="1200" b="0" i="0" kern="1200" dirty="0" smtClean="0">
                          <a:solidFill>
                            <a:schemeClr val="dk1"/>
                          </a:solidFill>
                          <a:effectLst/>
                          <a:latin typeface="+mn-lt"/>
                          <a:ea typeface="+mn-ea"/>
                          <a:cs typeface="+mn-cs"/>
                        </a:rPr>
                        <a:t>future generations </a:t>
                      </a:r>
                    </a:p>
                    <a:p>
                      <a:pPr marL="171450" indent="-171450">
                        <a:buFont typeface="Arial" panose="020B0604020202020204" pitchFamily="34" charset="0"/>
                        <a:buChar char="•"/>
                      </a:pPr>
                      <a:r>
                        <a:rPr lang="en-US" sz="1200" b="0" i="0" kern="1200" dirty="0" smtClean="0">
                          <a:solidFill>
                            <a:schemeClr val="dk1"/>
                          </a:solidFill>
                          <a:effectLst/>
                          <a:latin typeface="+mn-lt"/>
                          <a:ea typeface="+mn-ea"/>
                          <a:cs typeface="+mn-cs"/>
                        </a:rPr>
                        <a:t>   Humanists value freedom, empathy,      </a:t>
                      </a:r>
                    </a:p>
                    <a:p>
                      <a:pPr marL="0" indent="0">
                        <a:buFont typeface="Arial" panose="020B0604020202020204" pitchFamily="34" charset="0"/>
                        <a:buNone/>
                      </a:pPr>
                      <a:r>
                        <a:rPr lang="en-US" sz="1200" b="0" i="0" kern="1200" baseline="0" dirty="0" smtClean="0">
                          <a:solidFill>
                            <a:schemeClr val="dk1"/>
                          </a:solidFill>
                          <a:effectLst/>
                          <a:latin typeface="+mn-lt"/>
                          <a:ea typeface="+mn-ea"/>
                          <a:cs typeface="+mn-cs"/>
                        </a:rPr>
                        <a:t>        </a:t>
                      </a:r>
                      <a:r>
                        <a:rPr lang="en-US" sz="1200" b="0" i="0" kern="1200" dirty="0" smtClean="0">
                          <a:solidFill>
                            <a:schemeClr val="dk1"/>
                          </a:solidFill>
                          <a:effectLst/>
                          <a:latin typeface="+mn-lt"/>
                          <a:ea typeface="+mn-ea"/>
                          <a:cs typeface="+mn-cs"/>
                        </a:rPr>
                        <a:t>reason and human rights </a:t>
                      </a:r>
                    </a:p>
                    <a:p>
                      <a:pPr marL="171450" indent="-171450">
                        <a:buFont typeface="Arial" panose="020B0604020202020204" pitchFamily="34" charset="0"/>
                        <a:buChar char="•"/>
                      </a:pPr>
                      <a:r>
                        <a:rPr lang="en-US" sz="1200" b="0" i="0" kern="1200" dirty="0" smtClean="0">
                          <a:solidFill>
                            <a:schemeClr val="dk1"/>
                          </a:solidFill>
                          <a:effectLst/>
                          <a:latin typeface="+mn-lt"/>
                          <a:ea typeface="+mn-ea"/>
                          <a:cs typeface="+mn-cs"/>
                        </a:rPr>
                        <a:t>   Humanists respect people’s right to hold  </a:t>
                      </a:r>
                    </a:p>
                    <a:p>
                      <a:pPr marL="0" indent="0">
                        <a:buFont typeface="Arial" panose="020B0604020202020204" pitchFamily="34" charset="0"/>
                        <a:buNone/>
                      </a:pPr>
                      <a:r>
                        <a:rPr lang="en-US" sz="1200" b="0" i="0" kern="1200" baseline="0" dirty="0" smtClean="0">
                          <a:solidFill>
                            <a:schemeClr val="dk1"/>
                          </a:solidFill>
                          <a:effectLst/>
                          <a:latin typeface="+mn-lt"/>
                          <a:ea typeface="+mn-ea"/>
                          <a:cs typeface="+mn-cs"/>
                        </a:rPr>
                        <a:t>        </a:t>
                      </a:r>
                      <a:r>
                        <a:rPr lang="en-US" sz="1200" b="0" i="0" kern="1200" dirty="0" smtClean="0">
                          <a:solidFill>
                            <a:schemeClr val="dk1"/>
                          </a:solidFill>
                          <a:effectLst/>
                          <a:latin typeface="+mn-lt"/>
                          <a:ea typeface="+mn-ea"/>
                          <a:cs typeface="+mn-cs"/>
                        </a:rPr>
                        <a:t>their own beliefs; however they are   </a:t>
                      </a:r>
                    </a:p>
                    <a:p>
                      <a:pPr marL="0" indent="0">
                        <a:buFont typeface="Arial" panose="020B0604020202020204" pitchFamily="34" charset="0"/>
                        <a:buNone/>
                      </a:pPr>
                      <a:r>
                        <a:rPr lang="en-US" sz="1200" b="0" i="0" kern="1200" baseline="0" dirty="0" smtClean="0">
                          <a:solidFill>
                            <a:schemeClr val="dk1"/>
                          </a:solidFill>
                          <a:effectLst/>
                          <a:latin typeface="+mn-lt"/>
                          <a:ea typeface="+mn-ea"/>
                          <a:cs typeface="+mn-cs"/>
                        </a:rPr>
                        <a:t>        </a:t>
                      </a:r>
                      <a:r>
                        <a:rPr lang="en-US" sz="1200" b="0" i="0" kern="1200" dirty="0" smtClean="0">
                          <a:solidFill>
                            <a:schemeClr val="dk1"/>
                          </a:solidFill>
                          <a:effectLst/>
                          <a:latin typeface="+mn-lt"/>
                          <a:ea typeface="+mn-ea"/>
                          <a:cs typeface="+mn-cs"/>
                        </a:rPr>
                        <a:t>opposed to human rights being violated   </a:t>
                      </a:r>
                      <a:r>
                        <a:rPr lang="en-US" sz="1200" b="0" i="0" kern="1200" baseline="0" dirty="0" smtClean="0">
                          <a:solidFill>
                            <a:schemeClr val="dk1"/>
                          </a:solidFill>
                          <a:effectLst/>
                          <a:latin typeface="+mn-lt"/>
                          <a:ea typeface="+mn-ea"/>
                          <a:cs typeface="+mn-cs"/>
                        </a:rPr>
                        <a:t>     </a:t>
                      </a:r>
                    </a:p>
                    <a:p>
                      <a:pPr marL="0" indent="0">
                        <a:buFont typeface="Arial" panose="020B0604020202020204" pitchFamily="34" charset="0"/>
                        <a:buNone/>
                      </a:pPr>
                      <a:r>
                        <a:rPr lang="en-US" sz="1200" b="0" i="0" kern="1200" baseline="0" dirty="0" smtClean="0">
                          <a:solidFill>
                            <a:schemeClr val="dk1"/>
                          </a:solidFill>
                          <a:effectLst/>
                          <a:latin typeface="+mn-lt"/>
                          <a:ea typeface="+mn-ea"/>
                          <a:cs typeface="+mn-cs"/>
                        </a:rPr>
                        <a:t>        </a:t>
                      </a:r>
                      <a:r>
                        <a:rPr lang="en-US" sz="1200" b="0" i="0" kern="1200" dirty="0" smtClean="0">
                          <a:solidFill>
                            <a:schemeClr val="dk1"/>
                          </a:solidFill>
                          <a:effectLst/>
                          <a:latin typeface="+mn-lt"/>
                          <a:ea typeface="+mn-ea"/>
                          <a:cs typeface="+mn-cs"/>
                        </a:rPr>
                        <a:t>which can happen in some societies,    </a:t>
                      </a:r>
                    </a:p>
                    <a:p>
                      <a:pPr marL="0" indent="0">
                        <a:buFont typeface="Arial" panose="020B0604020202020204" pitchFamily="34" charset="0"/>
                        <a:buNone/>
                      </a:pPr>
                      <a:r>
                        <a:rPr lang="en-US" sz="1200" b="0" i="0" kern="1200" baseline="0" dirty="0" smtClean="0">
                          <a:solidFill>
                            <a:schemeClr val="dk1"/>
                          </a:solidFill>
                          <a:effectLst/>
                          <a:latin typeface="+mn-lt"/>
                          <a:ea typeface="+mn-ea"/>
                          <a:cs typeface="+mn-cs"/>
                        </a:rPr>
                        <a:t>        </a:t>
                      </a:r>
                      <a:r>
                        <a:rPr lang="en-US" sz="1200" b="0" i="0" kern="1200" dirty="0" smtClean="0">
                          <a:solidFill>
                            <a:schemeClr val="dk1"/>
                          </a:solidFill>
                          <a:effectLst/>
                          <a:latin typeface="+mn-lt"/>
                          <a:ea typeface="+mn-ea"/>
                          <a:cs typeface="+mn-cs"/>
                        </a:rPr>
                        <a:t>some of which may be governed by   </a:t>
                      </a:r>
                      <a:r>
                        <a:rPr lang="en-US" sz="1200" b="0" i="0" kern="1200" baseline="0" dirty="0" smtClean="0">
                          <a:solidFill>
                            <a:schemeClr val="dk1"/>
                          </a:solidFill>
                          <a:effectLst/>
                          <a:latin typeface="+mn-lt"/>
                          <a:ea typeface="+mn-ea"/>
                          <a:cs typeface="+mn-cs"/>
                        </a:rPr>
                        <a:t>  </a:t>
                      </a:r>
                    </a:p>
                    <a:p>
                      <a:pPr marL="0" indent="0">
                        <a:buFont typeface="Arial" panose="020B0604020202020204" pitchFamily="34" charset="0"/>
                        <a:buNone/>
                      </a:pPr>
                      <a:r>
                        <a:rPr lang="en-US" sz="1200" b="0" i="0" kern="1200" baseline="0" dirty="0" smtClean="0">
                          <a:solidFill>
                            <a:schemeClr val="dk1"/>
                          </a:solidFill>
                          <a:effectLst/>
                          <a:latin typeface="+mn-lt"/>
                          <a:ea typeface="+mn-ea"/>
                          <a:cs typeface="+mn-cs"/>
                        </a:rPr>
                        <a:t>        </a:t>
                      </a:r>
                      <a:r>
                        <a:rPr lang="en-US" sz="1200" b="0" i="0" kern="1200" dirty="0" smtClean="0">
                          <a:solidFill>
                            <a:schemeClr val="dk1"/>
                          </a:solidFill>
                          <a:effectLst/>
                          <a:latin typeface="+mn-lt"/>
                          <a:ea typeface="+mn-ea"/>
                          <a:cs typeface="+mn-cs"/>
                        </a:rPr>
                        <a:t>religious law</a:t>
                      </a:r>
                    </a:p>
                  </a:txBody>
                  <a:tcPr marL="68580" marR="68580" marT="0" marB="0"/>
                </a:tc>
                <a:extLst>
                  <a:ext uri="{0D108BD9-81ED-4DB2-BD59-A6C34878D82A}">
                    <a16:rowId xmlns:a16="http://schemas.microsoft.com/office/drawing/2014/main" val="10001"/>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548928519"/>
              </p:ext>
            </p:extLst>
          </p:nvPr>
        </p:nvGraphicFramePr>
        <p:xfrm>
          <a:off x="6293853" y="446751"/>
          <a:ext cx="3556589" cy="4517230"/>
        </p:xfrm>
        <a:graphic>
          <a:graphicData uri="http://schemas.openxmlformats.org/drawingml/2006/table">
            <a:tbl>
              <a:tblPr firstRow="1" bandRow="1">
                <a:tableStyleId>{21E4AEA4-8DFA-4A89-87EB-49C32662AFE0}</a:tableStyleId>
              </a:tblPr>
              <a:tblGrid>
                <a:gridCol w="1002874">
                  <a:extLst>
                    <a:ext uri="{9D8B030D-6E8A-4147-A177-3AD203B41FA5}">
                      <a16:colId xmlns:a16="http://schemas.microsoft.com/office/drawing/2014/main" val="771789285"/>
                    </a:ext>
                  </a:extLst>
                </a:gridCol>
                <a:gridCol w="2553715">
                  <a:extLst>
                    <a:ext uri="{9D8B030D-6E8A-4147-A177-3AD203B41FA5}">
                      <a16:colId xmlns:a16="http://schemas.microsoft.com/office/drawing/2014/main" val="1444632793"/>
                    </a:ext>
                  </a:extLst>
                </a:gridCol>
              </a:tblGrid>
              <a:tr h="351810">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27285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Actions</a:t>
                      </a:r>
                    </a:p>
                  </a:txBody>
                  <a:tcPr marL="68580" marR="68580" marT="0" marB="0"/>
                </a:tc>
                <a:tc>
                  <a:txBody>
                    <a:bodyPr/>
                    <a:lstStyle/>
                    <a:p>
                      <a:r>
                        <a:rPr lang="en-GB" sz="1300" dirty="0" smtClean="0"/>
                        <a:t>What is done.</a:t>
                      </a:r>
                      <a:endParaRPr lang="en-GB" sz="1300" dirty="0"/>
                    </a:p>
                  </a:txBody>
                  <a:tcPr marL="68580" marR="68580" marT="0" marB="0"/>
                </a:tc>
                <a:extLst>
                  <a:ext uri="{0D108BD9-81ED-4DB2-BD59-A6C34878D82A}">
                    <a16:rowId xmlns:a16="http://schemas.microsoft.com/office/drawing/2014/main" val="3401584818"/>
                  </a:ext>
                </a:extLst>
              </a:tr>
              <a:tr h="508360">
                <a:tc>
                  <a:txBody>
                    <a:bodyPr/>
                    <a:lstStyle/>
                    <a:p>
                      <a:r>
                        <a:rPr lang="en-GB" sz="1200" dirty="0" smtClean="0"/>
                        <a:t>Impact</a:t>
                      </a:r>
                    </a:p>
                  </a:txBody>
                  <a:tcPr marL="68580" marR="68580" marT="0" marB="0"/>
                </a:tc>
                <a:tc>
                  <a:txBody>
                    <a:bodyPr/>
                    <a:lstStyle/>
                    <a:p>
                      <a:r>
                        <a:rPr lang="en-GB" sz="1300" b="0" dirty="0" smtClean="0"/>
                        <a:t>The effect or influence someone has</a:t>
                      </a:r>
                      <a:r>
                        <a:rPr lang="en-GB" sz="1300" b="0" baseline="0" dirty="0" smtClean="0"/>
                        <a:t> on others.</a:t>
                      </a:r>
                      <a:endParaRPr lang="en-GB" sz="1300" b="0" dirty="0"/>
                    </a:p>
                  </a:txBody>
                  <a:tcPr marL="68580" marR="68580" marT="0" marB="0"/>
                </a:tc>
                <a:extLst>
                  <a:ext uri="{0D108BD9-81ED-4DB2-BD59-A6C34878D82A}">
                    <a16:rowId xmlns:a16="http://schemas.microsoft.com/office/drawing/2014/main" val="2075142700"/>
                  </a:ext>
                </a:extLst>
              </a:tr>
              <a:tr h="489167">
                <a:tc>
                  <a:txBody>
                    <a:bodyPr/>
                    <a:lstStyle/>
                    <a:p>
                      <a:r>
                        <a:rPr lang="en-GB" sz="1200" dirty="0" smtClean="0"/>
                        <a:t>Role</a:t>
                      </a:r>
                      <a:r>
                        <a:rPr lang="en-GB" sz="1200" baseline="0" dirty="0" smtClean="0"/>
                        <a:t> model</a:t>
                      </a:r>
                      <a:endParaRPr lang="en-GB" sz="1200" dirty="0"/>
                    </a:p>
                  </a:txBody>
                  <a:tcPr marL="68580" marR="68580" marT="0" marB="0"/>
                </a:tc>
                <a:tc>
                  <a:txBody>
                    <a:bodyPr/>
                    <a:lstStyle/>
                    <a:p>
                      <a:r>
                        <a:rPr lang="en-GB" sz="1300" dirty="0" smtClean="0"/>
                        <a:t>A person who others look to as a good example</a:t>
                      </a:r>
                      <a:endParaRPr lang="en-GB" sz="1300" dirty="0"/>
                    </a:p>
                  </a:txBody>
                  <a:tcPr marL="68580" marR="68580" marT="0" marB="0"/>
                </a:tc>
                <a:extLst>
                  <a:ext uri="{0D108BD9-81ED-4DB2-BD59-A6C34878D82A}">
                    <a16:rowId xmlns:a16="http://schemas.microsoft.com/office/drawing/2014/main" val="3734594781"/>
                  </a:ext>
                </a:extLst>
              </a:tr>
              <a:tr h="79386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t>Humanism</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t>Humanist</a:t>
                      </a:r>
                    </a:p>
                  </a:txBody>
                  <a:tcPr marL="68580" marR="68580" marT="0" marB="0"/>
                </a:tc>
                <a:tc>
                  <a:txBody>
                    <a:bodyPr/>
                    <a:lstStyle/>
                    <a:p>
                      <a:r>
                        <a:rPr lang="en-GB" sz="1300" dirty="0" smtClean="0"/>
                        <a:t>Is a non-religious worldview. </a:t>
                      </a:r>
                    </a:p>
                    <a:p>
                      <a:endParaRPr lang="en-GB" sz="1300" dirty="0" smtClean="0"/>
                    </a:p>
                    <a:p>
                      <a:r>
                        <a:rPr lang="en-GB" sz="1300" dirty="0" smtClean="0"/>
                        <a:t>Is</a:t>
                      </a:r>
                      <a:r>
                        <a:rPr lang="en-GB" sz="1300" baseline="0" dirty="0" smtClean="0"/>
                        <a:t> a person that follows Humanism</a:t>
                      </a:r>
                      <a:endParaRPr lang="en-GB" sz="1300" dirty="0"/>
                    </a:p>
                  </a:txBody>
                  <a:tcPr marL="68580" marR="68580" marT="0" marB="0"/>
                </a:tc>
                <a:extLst>
                  <a:ext uri="{0D108BD9-81ED-4DB2-BD59-A6C34878D82A}">
                    <a16:rowId xmlns:a16="http://schemas.microsoft.com/office/drawing/2014/main" val="1398772385"/>
                  </a:ext>
                </a:extLst>
              </a:tr>
              <a:tr h="4682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t>Atheist</a:t>
                      </a:r>
                      <a:endParaRPr lang="en-GB" sz="1200" baseline="0" dirty="0" smtClean="0"/>
                    </a:p>
                  </a:txBody>
                  <a:tcPr marL="68580" marR="68580" marT="0" marB="0"/>
                </a:tc>
                <a:tc>
                  <a:txBody>
                    <a:bodyPr/>
                    <a:lstStyle/>
                    <a:p>
                      <a:r>
                        <a:rPr lang="en-US" sz="1200" b="0" i="0" kern="1200" dirty="0" smtClean="0">
                          <a:solidFill>
                            <a:schemeClr val="dk1"/>
                          </a:solidFill>
                          <a:effectLst/>
                          <a:latin typeface="+mn-lt"/>
                          <a:ea typeface="+mn-ea"/>
                          <a:cs typeface="+mn-cs"/>
                        </a:rPr>
                        <a:t>A</a:t>
                      </a:r>
                      <a:r>
                        <a:rPr lang="en-US" sz="1200" b="0" i="0" kern="1200" baseline="0" dirty="0" smtClean="0">
                          <a:solidFill>
                            <a:schemeClr val="dk1"/>
                          </a:solidFill>
                          <a:effectLst/>
                          <a:latin typeface="+mn-lt"/>
                          <a:ea typeface="+mn-ea"/>
                          <a:cs typeface="+mn-cs"/>
                        </a:rPr>
                        <a:t> person</a:t>
                      </a:r>
                      <a:r>
                        <a:rPr lang="en-US" sz="1200" b="0" i="0" kern="1200" dirty="0" smtClean="0">
                          <a:solidFill>
                            <a:schemeClr val="dk1"/>
                          </a:solidFill>
                          <a:effectLst/>
                          <a:latin typeface="+mn-lt"/>
                          <a:ea typeface="+mn-ea"/>
                          <a:cs typeface="+mn-cs"/>
                        </a:rPr>
                        <a:t> that doesn’t believe in a god or deity or that there is life after death</a:t>
                      </a:r>
                      <a:endParaRPr lang="en-GB" sz="1200" dirty="0"/>
                    </a:p>
                  </a:txBody>
                  <a:tcPr marL="68580" marR="68580" marT="0" marB="0"/>
                </a:tc>
                <a:extLst>
                  <a:ext uri="{0D108BD9-81ED-4DB2-BD59-A6C34878D82A}">
                    <a16:rowId xmlns:a16="http://schemas.microsoft.com/office/drawing/2014/main" val="3292728614"/>
                  </a:ext>
                </a:extLst>
              </a:tr>
              <a:tr h="595396">
                <a:tc>
                  <a:txBody>
                    <a:bodyPr/>
                    <a:lstStyle/>
                    <a:p>
                      <a:r>
                        <a:rPr lang="en-GB" sz="1200" dirty="0" smtClean="0"/>
                        <a:t>Inspiration</a:t>
                      </a:r>
                      <a:endParaRPr lang="en-GB" sz="1200" dirty="0"/>
                    </a:p>
                  </a:txBody>
                  <a:tcPr marL="68580" marR="68580" marT="0" marB="0"/>
                </a:tc>
                <a:tc>
                  <a:txBody>
                    <a:bodyPr/>
                    <a:lstStyle/>
                    <a:p>
                      <a:r>
                        <a:rPr lang="en-GB" sz="1300" dirty="0" smtClean="0"/>
                        <a:t>Someone or something that inspires you and makes you want to do something. </a:t>
                      </a:r>
                      <a:endParaRPr lang="en-GB" sz="1300" dirty="0"/>
                    </a:p>
                  </a:txBody>
                  <a:tcPr marL="68580" marR="68580" marT="0" marB="0"/>
                </a:tc>
                <a:extLst>
                  <a:ext uri="{0D108BD9-81ED-4DB2-BD59-A6C34878D82A}">
                    <a16:rowId xmlns:a16="http://schemas.microsoft.com/office/drawing/2014/main" val="432408064"/>
                  </a:ext>
                </a:extLst>
              </a:tr>
              <a:tr h="443196">
                <a:tc>
                  <a:txBody>
                    <a:bodyPr/>
                    <a:lstStyle/>
                    <a:p>
                      <a:r>
                        <a:rPr lang="en-GB" sz="1200" dirty="0" smtClean="0"/>
                        <a:t>Worldview</a:t>
                      </a:r>
                      <a:endParaRPr lang="en-GB" sz="1200" dirty="0"/>
                    </a:p>
                  </a:txBody>
                  <a:tcPr marL="68580" marR="68580" marT="0" marB="0"/>
                </a:tc>
                <a:tc>
                  <a:txBody>
                    <a:bodyPr/>
                    <a:lstStyle/>
                    <a:p>
                      <a:r>
                        <a:rPr lang="en-GB" sz="1300" dirty="0" smtClean="0"/>
                        <a:t>This is a view of the world.  Some are religious views.</a:t>
                      </a:r>
                      <a:r>
                        <a:rPr lang="en-GB" sz="1300" baseline="0" dirty="0" smtClean="0"/>
                        <a:t>  Some are non-religious views. </a:t>
                      </a:r>
                      <a:endParaRPr lang="en-GB" sz="1300" dirty="0"/>
                    </a:p>
                  </a:txBody>
                  <a:tcPr marL="68580" marR="68580" marT="0" marB="0"/>
                </a:tc>
                <a:extLst>
                  <a:ext uri="{0D108BD9-81ED-4DB2-BD59-A6C34878D82A}">
                    <a16:rowId xmlns:a16="http://schemas.microsoft.com/office/drawing/2014/main" val="3369812317"/>
                  </a:ext>
                </a:extLst>
              </a:tr>
              <a:tr h="443196">
                <a:tc>
                  <a:txBody>
                    <a:bodyPr/>
                    <a:lstStyle/>
                    <a:p>
                      <a:r>
                        <a:rPr lang="en-GB" sz="1200" dirty="0" smtClean="0"/>
                        <a:t>Golden rule</a:t>
                      </a:r>
                      <a:endParaRPr lang="en-GB" sz="1200" dirty="0"/>
                    </a:p>
                  </a:txBody>
                  <a:tcPr marL="68580" marR="68580" marT="0" marB="0"/>
                </a:tc>
                <a:tc>
                  <a:txBody>
                    <a:bodyPr/>
                    <a:lstStyle/>
                    <a:p>
                      <a:r>
                        <a:rPr lang="en-GB" sz="1300" dirty="0" smtClean="0"/>
                        <a:t>To treat others as you would like them to treat you. </a:t>
                      </a:r>
                      <a:endParaRPr lang="en-GB" sz="1300" dirty="0"/>
                    </a:p>
                  </a:txBody>
                  <a:tcPr marL="68580" marR="68580" marT="0" marB="0"/>
                </a:tc>
                <a:extLst>
                  <a:ext uri="{0D108BD9-81ED-4DB2-BD59-A6C34878D82A}">
                    <a16:rowId xmlns:a16="http://schemas.microsoft.com/office/drawing/2014/main" val="3243438030"/>
                  </a:ext>
                </a:extLst>
              </a:tr>
            </a:tbl>
          </a:graphicData>
        </a:graphic>
      </p:graphicFrame>
      <p:sp>
        <p:nvSpPr>
          <p:cNvPr id="10" name="TextBox 9"/>
          <p:cNvSpPr txBox="1"/>
          <p:nvPr/>
        </p:nvSpPr>
        <p:spPr>
          <a:xfrm>
            <a:off x="158342" y="299126"/>
            <a:ext cx="3017048" cy="338554"/>
          </a:xfrm>
          <a:prstGeom prst="rect">
            <a:avLst/>
          </a:prstGeom>
          <a:noFill/>
        </p:spPr>
        <p:txBody>
          <a:bodyPr wrap="square" rtlCol="0">
            <a:spAutoFit/>
          </a:bodyPr>
          <a:lstStyle/>
          <a:p>
            <a:endParaRPr lang="en-GB" sz="1600" b="1" dirty="0"/>
          </a:p>
        </p:txBody>
      </p:sp>
      <p:sp>
        <p:nvSpPr>
          <p:cNvPr id="12" name="TextBox 11"/>
          <p:cNvSpPr txBox="1"/>
          <p:nvPr/>
        </p:nvSpPr>
        <p:spPr>
          <a:xfrm>
            <a:off x="796379" y="6545647"/>
            <a:ext cx="184731" cy="369332"/>
          </a:xfrm>
          <a:prstGeom prst="rect">
            <a:avLst/>
          </a:prstGeom>
          <a:noFill/>
        </p:spPr>
        <p:txBody>
          <a:bodyPr wrap="none" rtlCol="0">
            <a:spAutoFit/>
          </a:bodyPr>
          <a:lstStyle/>
          <a:p>
            <a:endParaRPr lang="en-GB" dirty="0"/>
          </a:p>
        </p:txBody>
      </p:sp>
      <p:sp>
        <p:nvSpPr>
          <p:cNvPr id="18" name="TextBox 17"/>
          <p:cNvSpPr txBox="1"/>
          <p:nvPr/>
        </p:nvSpPr>
        <p:spPr>
          <a:xfrm>
            <a:off x="646916" y="4594443"/>
            <a:ext cx="184731" cy="292388"/>
          </a:xfrm>
          <a:prstGeom prst="rect">
            <a:avLst/>
          </a:prstGeom>
          <a:noFill/>
        </p:spPr>
        <p:txBody>
          <a:bodyPr wrap="none" rtlCol="0">
            <a:spAutoFit/>
          </a:bodyPr>
          <a:lstStyle/>
          <a:p>
            <a:endParaRPr lang="en-GB" sz="1300" dirty="0"/>
          </a:p>
        </p:txBody>
      </p:sp>
      <p:sp>
        <p:nvSpPr>
          <p:cNvPr id="26" name="TextBox 25"/>
          <p:cNvSpPr txBox="1"/>
          <p:nvPr/>
        </p:nvSpPr>
        <p:spPr>
          <a:xfrm>
            <a:off x="1887619" y="4835943"/>
            <a:ext cx="184731" cy="369332"/>
          </a:xfrm>
          <a:prstGeom prst="rect">
            <a:avLst/>
          </a:prstGeom>
          <a:noFill/>
        </p:spPr>
        <p:txBody>
          <a:bodyPr wrap="none" rtlCol="0">
            <a:spAutoFit/>
          </a:bodyPr>
          <a:lstStyle/>
          <a:p>
            <a:endParaRPr lang="en-GB" dirty="0"/>
          </a:p>
        </p:txBody>
      </p:sp>
      <p:sp>
        <p:nvSpPr>
          <p:cNvPr id="22" name="TextBox 21"/>
          <p:cNvSpPr txBox="1"/>
          <p:nvPr/>
        </p:nvSpPr>
        <p:spPr>
          <a:xfrm>
            <a:off x="6270902" y="5662130"/>
            <a:ext cx="184731" cy="369332"/>
          </a:xfrm>
          <a:prstGeom prst="rect">
            <a:avLst/>
          </a:prstGeom>
          <a:noFill/>
        </p:spPr>
        <p:txBody>
          <a:bodyPr wrap="none" rtlCol="0">
            <a:spAutoFit/>
          </a:bodyPr>
          <a:lstStyle/>
          <a:p>
            <a:endParaRPr lang="en-GB" dirty="0" smtClean="0"/>
          </a:p>
        </p:txBody>
      </p:sp>
      <p:sp>
        <p:nvSpPr>
          <p:cNvPr id="30" name="TextBox 29"/>
          <p:cNvSpPr txBox="1"/>
          <p:nvPr/>
        </p:nvSpPr>
        <p:spPr>
          <a:xfrm>
            <a:off x="1292064" y="3147928"/>
            <a:ext cx="184731" cy="369332"/>
          </a:xfrm>
          <a:prstGeom prst="rect">
            <a:avLst/>
          </a:prstGeom>
          <a:noFill/>
        </p:spPr>
        <p:txBody>
          <a:bodyPr wrap="none" rtlCol="0">
            <a:spAutoFit/>
          </a:bodyPr>
          <a:lstStyle/>
          <a:p>
            <a:endParaRPr lang="en-GB" dirty="0"/>
          </a:p>
        </p:txBody>
      </p:sp>
      <p:pic>
        <p:nvPicPr>
          <p:cNvPr id="9" name="Picture 8"/>
          <p:cNvPicPr>
            <a:picLocks noChangeAspect="1"/>
          </p:cNvPicPr>
          <p:nvPr/>
        </p:nvPicPr>
        <p:blipFill>
          <a:blip r:embed="rId3"/>
          <a:stretch>
            <a:fillRect/>
          </a:stretch>
        </p:blipFill>
        <p:spPr>
          <a:xfrm>
            <a:off x="33200" y="386930"/>
            <a:ext cx="1363837" cy="1094582"/>
          </a:xfrm>
          <a:prstGeom prst="rect">
            <a:avLst/>
          </a:prstGeom>
        </p:spPr>
      </p:pic>
      <p:pic>
        <p:nvPicPr>
          <p:cNvPr id="11" name="Picture 10"/>
          <p:cNvPicPr>
            <a:picLocks noChangeAspect="1"/>
          </p:cNvPicPr>
          <p:nvPr/>
        </p:nvPicPr>
        <p:blipFill>
          <a:blip r:embed="rId4"/>
          <a:stretch>
            <a:fillRect/>
          </a:stretch>
        </p:blipFill>
        <p:spPr>
          <a:xfrm>
            <a:off x="8927114" y="4576737"/>
            <a:ext cx="816935" cy="2033457"/>
          </a:xfrm>
          <a:prstGeom prst="rect">
            <a:avLst/>
          </a:prstGeom>
        </p:spPr>
      </p:pic>
      <p:pic>
        <p:nvPicPr>
          <p:cNvPr id="13" name="Picture 12"/>
          <p:cNvPicPr>
            <a:picLocks noChangeAspect="1"/>
          </p:cNvPicPr>
          <p:nvPr/>
        </p:nvPicPr>
        <p:blipFill>
          <a:blip r:embed="rId5"/>
          <a:stretch>
            <a:fillRect/>
          </a:stretch>
        </p:blipFill>
        <p:spPr>
          <a:xfrm>
            <a:off x="85522" y="2871833"/>
            <a:ext cx="1282582" cy="1601456"/>
          </a:xfrm>
          <a:prstGeom prst="rect">
            <a:avLst/>
          </a:prstGeom>
        </p:spPr>
      </p:pic>
      <p:pic>
        <p:nvPicPr>
          <p:cNvPr id="16" name="Picture 15"/>
          <p:cNvPicPr>
            <a:picLocks noChangeAspect="1"/>
          </p:cNvPicPr>
          <p:nvPr/>
        </p:nvPicPr>
        <p:blipFill>
          <a:blip r:embed="rId6"/>
          <a:stretch>
            <a:fillRect/>
          </a:stretch>
        </p:blipFill>
        <p:spPr>
          <a:xfrm>
            <a:off x="5000831" y="4773539"/>
            <a:ext cx="1454802" cy="1904467"/>
          </a:xfrm>
          <a:prstGeom prst="rect">
            <a:avLst/>
          </a:prstGeom>
        </p:spPr>
      </p:pic>
      <p:sp>
        <p:nvSpPr>
          <p:cNvPr id="17" name="TextBox 16"/>
          <p:cNvSpPr txBox="1"/>
          <p:nvPr/>
        </p:nvSpPr>
        <p:spPr>
          <a:xfrm>
            <a:off x="6504598" y="5022969"/>
            <a:ext cx="2899861" cy="1508105"/>
          </a:xfrm>
          <a:prstGeom prst="rect">
            <a:avLst/>
          </a:prstGeom>
          <a:noFill/>
        </p:spPr>
        <p:txBody>
          <a:bodyPr wrap="square" rtlCol="0">
            <a:spAutoFit/>
          </a:bodyPr>
          <a:lstStyle/>
          <a:p>
            <a:pPr algn="just"/>
            <a:r>
              <a:rPr lang="en-US" sz="1400" b="1" dirty="0"/>
              <a:t>The ‘Happy Human’ </a:t>
            </a:r>
            <a:r>
              <a:rPr lang="en-US" sz="1300" dirty="0"/>
              <a:t>is a </a:t>
            </a:r>
            <a:r>
              <a:rPr lang="en-US" sz="1300" dirty="0" smtClean="0"/>
              <a:t>symbol</a:t>
            </a:r>
          </a:p>
          <a:p>
            <a:pPr algn="just"/>
            <a:r>
              <a:rPr lang="en-US" sz="1300" dirty="0" smtClean="0"/>
              <a:t>associated with Humanism – it is </a:t>
            </a:r>
          </a:p>
          <a:p>
            <a:pPr algn="just"/>
            <a:r>
              <a:rPr lang="en-US" sz="1300" dirty="0" smtClean="0"/>
              <a:t>designed </a:t>
            </a:r>
            <a:r>
              <a:rPr lang="en-US" sz="1300" dirty="0"/>
              <a:t>to highlight the </a:t>
            </a:r>
            <a:r>
              <a:rPr lang="en-US" sz="1300" dirty="0" smtClean="0"/>
              <a:t>potential</a:t>
            </a:r>
          </a:p>
          <a:p>
            <a:pPr algn="just"/>
            <a:r>
              <a:rPr lang="en-US" sz="1300" dirty="0" smtClean="0"/>
              <a:t> </a:t>
            </a:r>
            <a:r>
              <a:rPr lang="en-US" sz="1300" dirty="0"/>
              <a:t>of humans and the ability to </a:t>
            </a:r>
            <a:endParaRPr lang="en-US" sz="1300" dirty="0" smtClean="0"/>
          </a:p>
          <a:p>
            <a:pPr algn="just"/>
            <a:r>
              <a:rPr lang="en-US" sz="1300" dirty="0" smtClean="0"/>
              <a:t>Celebrate life </a:t>
            </a:r>
            <a:r>
              <a:rPr lang="en-US" sz="1300" dirty="0"/>
              <a:t>and achievements </a:t>
            </a:r>
            <a:endParaRPr lang="en-US" sz="1300" dirty="0" smtClean="0"/>
          </a:p>
          <a:p>
            <a:pPr algn="just"/>
            <a:r>
              <a:rPr lang="en-US" sz="1300" dirty="0" smtClean="0"/>
              <a:t>which benefit </a:t>
            </a:r>
            <a:r>
              <a:rPr lang="en-US" sz="1300" dirty="0"/>
              <a:t>humankind and </a:t>
            </a:r>
            <a:endParaRPr lang="en-US" sz="1300" dirty="0" smtClean="0"/>
          </a:p>
          <a:p>
            <a:pPr algn="just"/>
            <a:r>
              <a:rPr lang="en-US" sz="1300" dirty="0" smtClean="0"/>
              <a:t>other </a:t>
            </a:r>
            <a:r>
              <a:rPr lang="en-US" sz="1300" dirty="0"/>
              <a:t>living things.</a:t>
            </a:r>
            <a:endParaRPr lang="en-GB" sz="1300" dirty="0"/>
          </a:p>
        </p:txBody>
      </p:sp>
      <p:sp>
        <p:nvSpPr>
          <p:cNvPr id="19" name="TextBox 18"/>
          <p:cNvSpPr txBox="1"/>
          <p:nvPr/>
        </p:nvSpPr>
        <p:spPr>
          <a:xfrm>
            <a:off x="152496" y="1502670"/>
            <a:ext cx="1125244" cy="461665"/>
          </a:xfrm>
          <a:prstGeom prst="rect">
            <a:avLst/>
          </a:prstGeom>
          <a:noFill/>
        </p:spPr>
        <p:txBody>
          <a:bodyPr wrap="none" rtlCol="0">
            <a:spAutoFit/>
          </a:bodyPr>
          <a:lstStyle/>
          <a:p>
            <a:r>
              <a:rPr lang="en-GB" sz="1200" b="1" dirty="0" smtClean="0"/>
              <a:t>Albert </a:t>
            </a:r>
            <a:r>
              <a:rPr lang="en-GB" sz="1200" b="1" dirty="0" smtClean="0"/>
              <a:t>Einstein</a:t>
            </a:r>
          </a:p>
          <a:p>
            <a:r>
              <a:rPr lang="en-GB" sz="1200" b="1" dirty="0" smtClean="0"/>
              <a:t>(Scientist)</a:t>
            </a:r>
            <a:endParaRPr lang="en-GB" sz="1200" b="1" dirty="0"/>
          </a:p>
        </p:txBody>
      </p:sp>
      <p:sp>
        <p:nvSpPr>
          <p:cNvPr id="20" name="TextBox 19"/>
          <p:cNvSpPr txBox="1"/>
          <p:nvPr/>
        </p:nvSpPr>
        <p:spPr>
          <a:xfrm>
            <a:off x="173101" y="4441022"/>
            <a:ext cx="1156983" cy="461665"/>
          </a:xfrm>
          <a:prstGeom prst="rect">
            <a:avLst/>
          </a:prstGeom>
          <a:noFill/>
        </p:spPr>
        <p:txBody>
          <a:bodyPr wrap="none" rtlCol="0">
            <a:spAutoFit/>
          </a:bodyPr>
          <a:lstStyle/>
          <a:p>
            <a:r>
              <a:rPr lang="en-GB" sz="1200" b="1" dirty="0" smtClean="0"/>
              <a:t>Charles </a:t>
            </a:r>
            <a:r>
              <a:rPr lang="en-GB" sz="1200" b="1" dirty="0" smtClean="0"/>
              <a:t>Darwin</a:t>
            </a:r>
          </a:p>
          <a:p>
            <a:r>
              <a:rPr lang="en-GB" sz="1200" b="1" dirty="0" smtClean="0"/>
              <a:t>(Naturalist)</a:t>
            </a:r>
            <a:endParaRPr lang="en-GB" sz="1200" b="1" dirty="0"/>
          </a:p>
        </p:txBody>
      </p:sp>
      <p:sp>
        <p:nvSpPr>
          <p:cNvPr id="21" name="TextBox 20"/>
          <p:cNvSpPr txBox="1"/>
          <p:nvPr/>
        </p:nvSpPr>
        <p:spPr>
          <a:xfrm>
            <a:off x="2341985" y="4768706"/>
            <a:ext cx="3247052" cy="461665"/>
          </a:xfrm>
          <a:prstGeom prst="rect">
            <a:avLst/>
          </a:prstGeom>
          <a:noFill/>
        </p:spPr>
        <p:txBody>
          <a:bodyPr wrap="square" rtlCol="0">
            <a:spAutoFit/>
          </a:bodyPr>
          <a:lstStyle/>
          <a:p>
            <a:r>
              <a:rPr lang="en-GB" sz="1200" b="1" dirty="0" smtClean="0"/>
              <a:t>Alice </a:t>
            </a:r>
            <a:r>
              <a:rPr lang="en-GB" sz="1200" b="1" dirty="0" smtClean="0"/>
              <a:t>Roberts (</a:t>
            </a:r>
            <a:r>
              <a:rPr lang="en-GB" sz="1200" b="1" dirty="0" smtClean="0"/>
              <a:t>Professor and president</a:t>
            </a:r>
          </a:p>
          <a:p>
            <a:r>
              <a:rPr lang="en-GB" sz="1200" b="1" dirty="0" smtClean="0"/>
              <a:t> and vice president of Humanists UK. </a:t>
            </a:r>
            <a:endParaRPr lang="en-GB" sz="1200" b="1" dirty="0"/>
          </a:p>
        </p:txBody>
      </p:sp>
      <p:sp>
        <p:nvSpPr>
          <p:cNvPr id="6" name="Rectangle 5"/>
          <p:cNvSpPr/>
          <p:nvPr/>
        </p:nvSpPr>
        <p:spPr>
          <a:xfrm>
            <a:off x="33200" y="2125443"/>
            <a:ext cx="2589604" cy="769441"/>
          </a:xfrm>
          <a:prstGeom prst="rect">
            <a:avLst/>
          </a:prstGeom>
        </p:spPr>
        <p:txBody>
          <a:bodyPr wrap="square">
            <a:spAutoFit/>
          </a:bodyPr>
          <a:lstStyle/>
          <a:p>
            <a:r>
              <a:rPr lang="en-US" sz="1100" b="1" dirty="0">
                <a:solidFill>
                  <a:srgbClr val="212529"/>
                </a:solidFill>
                <a:latin typeface="din-2014"/>
              </a:rPr>
              <a:t>Humanists believe that science can </a:t>
            </a:r>
            <a:endParaRPr lang="en-US" sz="1100" b="1" dirty="0" smtClean="0">
              <a:solidFill>
                <a:srgbClr val="212529"/>
              </a:solidFill>
              <a:latin typeface="din-2014"/>
            </a:endParaRPr>
          </a:p>
          <a:p>
            <a:r>
              <a:rPr lang="en-US" sz="1100" b="1" dirty="0" smtClean="0">
                <a:solidFill>
                  <a:srgbClr val="212529"/>
                </a:solidFill>
                <a:latin typeface="din-2014"/>
              </a:rPr>
              <a:t>bring </a:t>
            </a:r>
            <a:r>
              <a:rPr lang="en-US" sz="1100" b="1" dirty="0">
                <a:solidFill>
                  <a:srgbClr val="212529"/>
                </a:solidFill>
                <a:latin typeface="din-2014"/>
              </a:rPr>
              <a:t>the solutions or answers to </a:t>
            </a:r>
            <a:r>
              <a:rPr lang="en-US" sz="1100" b="1" dirty="0" smtClean="0">
                <a:solidFill>
                  <a:srgbClr val="212529"/>
                </a:solidFill>
                <a:latin typeface="din-2014"/>
              </a:rPr>
              <a:t>many problems </a:t>
            </a:r>
            <a:r>
              <a:rPr lang="en-US" sz="1100" b="1" dirty="0">
                <a:solidFill>
                  <a:srgbClr val="212529"/>
                </a:solidFill>
                <a:latin typeface="din-2014"/>
              </a:rPr>
              <a:t>so </a:t>
            </a:r>
            <a:r>
              <a:rPr lang="en-US" sz="1100" b="1" dirty="0" smtClean="0">
                <a:solidFill>
                  <a:srgbClr val="212529"/>
                </a:solidFill>
                <a:latin typeface="din-2014"/>
              </a:rPr>
              <a:t>as Scientists, </a:t>
            </a:r>
            <a:r>
              <a:rPr lang="en-US" sz="1100" b="1" dirty="0">
                <a:solidFill>
                  <a:srgbClr val="212529"/>
                </a:solidFill>
                <a:latin typeface="din-2014"/>
              </a:rPr>
              <a:t>they </a:t>
            </a:r>
            <a:r>
              <a:rPr lang="en-US" sz="1100" b="1" dirty="0" smtClean="0">
                <a:solidFill>
                  <a:srgbClr val="212529"/>
                </a:solidFill>
                <a:latin typeface="din-2014"/>
              </a:rPr>
              <a:t>may find them </a:t>
            </a:r>
            <a:r>
              <a:rPr lang="en-US" sz="1100" b="1" dirty="0">
                <a:solidFill>
                  <a:srgbClr val="212529"/>
                </a:solidFill>
                <a:latin typeface="din-2014"/>
              </a:rPr>
              <a:t>inspiring.</a:t>
            </a:r>
            <a:endParaRPr lang="en-GB" sz="1100" b="1" dirty="0"/>
          </a:p>
        </p:txBody>
      </p:sp>
      <p:sp>
        <p:nvSpPr>
          <p:cNvPr id="7" name="TextBox 6"/>
          <p:cNvSpPr txBox="1"/>
          <p:nvPr/>
        </p:nvSpPr>
        <p:spPr>
          <a:xfrm>
            <a:off x="1397037" y="373014"/>
            <a:ext cx="1778353" cy="1785104"/>
          </a:xfrm>
          <a:prstGeom prst="rect">
            <a:avLst/>
          </a:prstGeom>
          <a:noFill/>
        </p:spPr>
        <p:txBody>
          <a:bodyPr wrap="square" rtlCol="0">
            <a:spAutoFit/>
          </a:bodyPr>
          <a:lstStyle/>
          <a:p>
            <a:r>
              <a:rPr lang="en-GB" sz="1100" dirty="0" smtClean="0"/>
              <a:t>He was born in Germany in 1879.  He studied Maths and Physics at college.  He created the theory of relativity which changed the way that the world thought about time and space.  He was awarded the Noble Prize for Physics in 1921. </a:t>
            </a:r>
            <a:endParaRPr lang="en-GB" sz="1100" dirty="0"/>
          </a:p>
        </p:txBody>
      </p:sp>
      <p:sp>
        <p:nvSpPr>
          <p:cNvPr id="14" name="Rectangle 13"/>
          <p:cNvSpPr/>
          <p:nvPr/>
        </p:nvSpPr>
        <p:spPr>
          <a:xfrm>
            <a:off x="85522" y="6159844"/>
            <a:ext cx="4953000" cy="646331"/>
          </a:xfrm>
          <a:prstGeom prst="rect">
            <a:avLst/>
          </a:prstGeom>
        </p:spPr>
        <p:txBody>
          <a:bodyPr wrap="square">
            <a:spAutoFit/>
          </a:bodyPr>
          <a:lstStyle/>
          <a:p>
            <a:r>
              <a:rPr lang="en-US" sz="1200" b="1" dirty="0" smtClean="0">
                <a:solidFill>
                  <a:srgbClr val="212529"/>
                </a:solidFill>
                <a:latin typeface="din-2014"/>
              </a:rPr>
              <a:t>The </a:t>
            </a:r>
            <a:r>
              <a:rPr lang="en-US" sz="1200" b="1" dirty="0">
                <a:solidFill>
                  <a:srgbClr val="212529"/>
                </a:solidFill>
                <a:latin typeface="din-2014"/>
              </a:rPr>
              <a:t>ideas </a:t>
            </a:r>
            <a:r>
              <a:rPr lang="en-US" sz="1200" b="1" dirty="0" smtClean="0">
                <a:solidFill>
                  <a:srgbClr val="212529"/>
                </a:solidFill>
                <a:latin typeface="din-2014"/>
              </a:rPr>
              <a:t>of the people in the photos may </a:t>
            </a:r>
            <a:r>
              <a:rPr lang="en-US" sz="1200" b="1" dirty="0">
                <a:solidFill>
                  <a:srgbClr val="212529"/>
                </a:solidFill>
                <a:latin typeface="din-2014"/>
              </a:rPr>
              <a:t>match </a:t>
            </a:r>
            <a:r>
              <a:rPr lang="en-US" sz="1200" b="1">
                <a:solidFill>
                  <a:srgbClr val="212529"/>
                </a:solidFill>
                <a:latin typeface="din-2014"/>
              </a:rPr>
              <a:t>those </a:t>
            </a:r>
            <a:r>
              <a:rPr lang="en-US" sz="1200" b="1" smtClean="0">
                <a:solidFill>
                  <a:srgbClr val="212529"/>
                </a:solidFill>
                <a:latin typeface="din-2014"/>
              </a:rPr>
              <a:t>of </a:t>
            </a:r>
            <a:r>
              <a:rPr lang="en-US" sz="1200" b="1" dirty="0">
                <a:solidFill>
                  <a:srgbClr val="212529"/>
                </a:solidFill>
                <a:latin typeface="din-2014"/>
              </a:rPr>
              <a:t>a Humanist and they may therefore be a role model or inspiration to them.</a:t>
            </a:r>
            <a:endParaRPr lang="en-GB" sz="1200" b="1" dirty="0"/>
          </a:p>
        </p:txBody>
      </p:sp>
      <p:sp>
        <p:nvSpPr>
          <p:cNvPr id="15" name="TextBox 14"/>
          <p:cNvSpPr txBox="1"/>
          <p:nvPr/>
        </p:nvSpPr>
        <p:spPr>
          <a:xfrm>
            <a:off x="1368104" y="2819158"/>
            <a:ext cx="1990885" cy="1954381"/>
          </a:xfrm>
          <a:prstGeom prst="rect">
            <a:avLst/>
          </a:prstGeom>
          <a:noFill/>
        </p:spPr>
        <p:txBody>
          <a:bodyPr wrap="square" rtlCol="0">
            <a:spAutoFit/>
          </a:bodyPr>
          <a:lstStyle/>
          <a:p>
            <a:r>
              <a:rPr lang="en-GB" sz="1100" dirty="0" smtClean="0"/>
              <a:t>As a boy, he collected </a:t>
            </a:r>
          </a:p>
          <a:p>
            <a:r>
              <a:rPr lang="en-GB" sz="1100" dirty="0" smtClean="0"/>
              <a:t>insects and did experiments.  </a:t>
            </a:r>
          </a:p>
          <a:p>
            <a:r>
              <a:rPr lang="en-GB" sz="1100" dirty="0" smtClean="0"/>
              <a:t>He travelled on the HMS  Beagle to record animals he’d seen.  He went to the Galapagos islands. He invented the theory of evolution by natural selection.   He found out that plants and animals change depending on their </a:t>
            </a:r>
          </a:p>
          <a:p>
            <a:r>
              <a:rPr lang="en-GB" sz="1100" dirty="0" smtClean="0"/>
              <a:t>Environment. </a:t>
            </a:r>
            <a:endParaRPr lang="en-GB" sz="1100" dirty="0"/>
          </a:p>
        </p:txBody>
      </p:sp>
      <p:sp>
        <p:nvSpPr>
          <p:cNvPr id="23" name="TextBox 22"/>
          <p:cNvSpPr txBox="1"/>
          <p:nvPr/>
        </p:nvSpPr>
        <p:spPr>
          <a:xfrm>
            <a:off x="2448665" y="5212776"/>
            <a:ext cx="2382447" cy="830997"/>
          </a:xfrm>
          <a:prstGeom prst="rect">
            <a:avLst/>
          </a:prstGeom>
          <a:noFill/>
        </p:spPr>
        <p:txBody>
          <a:bodyPr wrap="none" rtlCol="0">
            <a:spAutoFit/>
          </a:bodyPr>
          <a:lstStyle/>
          <a:p>
            <a:r>
              <a:rPr lang="en-GB" sz="1200" dirty="0" smtClean="0"/>
              <a:t>Alice studied medicine at Cardiff </a:t>
            </a:r>
          </a:p>
          <a:p>
            <a:r>
              <a:rPr lang="en-GB" sz="1200" dirty="0" smtClean="0"/>
              <a:t>University.  She studied diseases in </a:t>
            </a:r>
          </a:p>
          <a:p>
            <a:r>
              <a:rPr lang="en-GB" sz="1200" dirty="0" smtClean="0"/>
              <a:t>ancient human remains. She is a </a:t>
            </a:r>
          </a:p>
          <a:p>
            <a:r>
              <a:rPr lang="en-GB" sz="1200" dirty="0" smtClean="0"/>
              <a:t>human bone specialist.  </a:t>
            </a:r>
            <a:endParaRPr lang="en-GB" sz="1200" dirty="0"/>
          </a:p>
        </p:txBody>
      </p:sp>
      <p:pic>
        <p:nvPicPr>
          <p:cNvPr id="24" name="Picture 23"/>
          <p:cNvPicPr>
            <a:picLocks noChangeAspect="1"/>
          </p:cNvPicPr>
          <p:nvPr/>
        </p:nvPicPr>
        <p:blipFill>
          <a:blip r:embed="rId7"/>
          <a:stretch>
            <a:fillRect/>
          </a:stretch>
        </p:blipFill>
        <p:spPr>
          <a:xfrm>
            <a:off x="214908" y="4862720"/>
            <a:ext cx="2020684" cy="914302"/>
          </a:xfrm>
          <a:prstGeom prst="rect">
            <a:avLst/>
          </a:prstGeom>
        </p:spPr>
      </p:pic>
      <p:sp>
        <p:nvSpPr>
          <p:cNvPr id="25" name="TextBox 24"/>
          <p:cNvSpPr txBox="1"/>
          <p:nvPr/>
        </p:nvSpPr>
        <p:spPr>
          <a:xfrm>
            <a:off x="108515" y="5714179"/>
            <a:ext cx="1948803" cy="461665"/>
          </a:xfrm>
          <a:prstGeom prst="rect">
            <a:avLst/>
          </a:prstGeom>
          <a:noFill/>
        </p:spPr>
        <p:txBody>
          <a:bodyPr wrap="none" rtlCol="0">
            <a:spAutoFit/>
          </a:bodyPr>
          <a:lstStyle/>
          <a:p>
            <a:r>
              <a:rPr lang="en-GB" sz="1200" dirty="0" smtClean="0"/>
              <a:t>Humanists believe in the Big</a:t>
            </a:r>
          </a:p>
          <a:p>
            <a:r>
              <a:rPr lang="en-GB" sz="1200" dirty="0" smtClean="0"/>
              <a:t> Bang theory.</a:t>
            </a:r>
            <a:endParaRPr lang="en-GB" sz="1200" dirty="0"/>
          </a:p>
        </p:txBody>
      </p:sp>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6080</TotalTime>
  <Words>505</Words>
  <Application>Microsoft Office PowerPoint</Application>
  <PresentationFormat>A4 Paper (210x297 mm)</PresentationFormat>
  <Paragraphs>67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din-2014</vt:lpstr>
      <vt:lpstr>Office Theme</vt:lpstr>
      <vt:lpstr>How do inspirational people impact on how Humanists live today?  |  Year 6 Summer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Leanne Taylor</cp:lastModifiedBy>
  <cp:revision>177</cp:revision>
  <cp:lastPrinted>2017-10-30T10:21:12Z</cp:lastPrinted>
  <dcterms:created xsi:type="dcterms:W3CDTF">2017-10-15T20:56:30Z</dcterms:created>
  <dcterms:modified xsi:type="dcterms:W3CDTF">2024-03-14T17:17:42Z</dcterms:modified>
</cp:coreProperties>
</file>