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varScale="1">
        <p:scale>
          <a:sx n="83" d="100"/>
          <a:sy n="83" d="100"/>
        </p:scale>
        <p:origin x="653"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12/7/2023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12/7/2023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12/7/2023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Easter (Christianity) |  Year </a:t>
            </a:r>
            <a:r>
              <a:rPr lang="en-US" sz="1800" b="1" dirty="0"/>
              <a:t>5</a:t>
            </a:r>
            <a:r>
              <a:rPr lang="en-US" sz="1800" b="1" dirty="0" smtClean="0"/>
              <a:t>|Spring </a:t>
            </a:r>
            <a:r>
              <a:rPr lang="en-US" sz="1800" b="1" dirty="0"/>
              <a:t>2</a:t>
            </a:r>
          </a:p>
        </p:txBody>
      </p:sp>
      <p:graphicFrame>
        <p:nvGraphicFramePr>
          <p:cNvPr id="4" name="Table 3"/>
          <p:cNvGraphicFramePr>
            <a:graphicFrameLocks noGrp="1"/>
          </p:cNvGraphicFramePr>
          <p:nvPr>
            <p:extLst>
              <p:ext uri="{D42A27DB-BD31-4B8C-83A1-F6EECF244321}">
                <p14:modId xmlns:p14="http://schemas.microsoft.com/office/powerpoint/2010/main" val="3851047162"/>
              </p:ext>
            </p:extLst>
          </p:nvPr>
        </p:nvGraphicFramePr>
        <p:xfrm>
          <a:off x="274409" y="973178"/>
          <a:ext cx="521970" cy="1743080"/>
        </p:xfrm>
        <a:graphic>
          <a:graphicData uri="http://schemas.openxmlformats.org/drawingml/2006/table">
            <a:tbl>
              <a:tblPr firstRow="1" bandRow="1">
                <a:tableStyleId>{5C22544A-7EE6-4342-B048-85BDC9FD1C3A}</a:tableStyleId>
              </a:tblPr>
              <a:tblGrid>
                <a:gridCol w="173990">
                  <a:extLst>
                    <a:ext uri="{9D8B030D-6E8A-4147-A177-3AD203B41FA5}">
                      <a16:colId xmlns:a16="http://schemas.microsoft.com/office/drawing/2014/main" val="20002"/>
                    </a:ext>
                  </a:extLst>
                </a:gridCol>
                <a:gridCol w="173990">
                  <a:extLst>
                    <a:ext uri="{9D8B030D-6E8A-4147-A177-3AD203B41FA5}">
                      <a16:colId xmlns:a16="http://schemas.microsoft.com/office/drawing/2014/main" val="20000"/>
                    </a:ext>
                  </a:extLst>
                </a:gridCol>
                <a:gridCol w="173990">
                  <a:extLst>
                    <a:ext uri="{9D8B030D-6E8A-4147-A177-3AD203B41FA5}">
                      <a16:colId xmlns:a16="http://schemas.microsoft.com/office/drawing/2014/main" val="20001"/>
                    </a:ext>
                  </a:extLst>
                </a:gridCol>
              </a:tblGrid>
              <a:tr h="0">
                <a:tc gridSpan="3">
                  <a:txBody>
                    <a:bodyPr/>
                    <a:lstStyle/>
                    <a:p>
                      <a:endParaRPr lang="en-GB"/>
                    </a:p>
                  </a:txBody>
                  <a:tcPr marL="74295" marR="74295" marT="37148" marB="37148">
                    <a:noFill/>
                  </a:tcPr>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1"/>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2"/>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3"/>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892162209"/>
              </p:ext>
            </p:extLst>
          </p:nvPr>
        </p:nvGraphicFramePr>
        <p:xfrm>
          <a:off x="2890788" y="986693"/>
          <a:ext cx="3606104" cy="5467322"/>
        </p:xfrm>
        <a:graphic>
          <a:graphicData uri="http://schemas.openxmlformats.org/drawingml/2006/table">
            <a:tbl>
              <a:tblPr firstRow="1" bandRow="1">
                <a:tableStyleId>{93296810-A885-4BE3-A3E7-6D5BEEA58F35}</a:tableStyleId>
              </a:tblPr>
              <a:tblGrid>
                <a:gridCol w="3606104">
                  <a:extLst>
                    <a:ext uri="{9D8B030D-6E8A-4147-A177-3AD203B41FA5}">
                      <a16:colId xmlns:a16="http://schemas.microsoft.com/office/drawing/2014/main" val="20001"/>
                    </a:ext>
                  </a:extLst>
                </a:gridCol>
              </a:tblGrid>
              <a:tr h="463810">
                <a:tc>
                  <a:txBody>
                    <a:bodyPr/>
                    <a:lstStyle/>
                    <a:p>
                      <a:pPr algn="ctr"/>
                      <a:r>
                        <a:rPr lang="en-GB" altLang="en-GB" dirty="0" smtClean="0"/>
                        <a:t>Knowledge</a:t>
                      </a:r>
                      <a:endParaRPr lang="en-GB" altLang="en-GB" dirty="0"/>
                    </a:p>
                  </a:txBody>
                  <a:tcPr marL="74295" marR="74295" marT="37148" marB="37148"/>
                </a:tc>
                <a:extLst>
                  <a:ext uri="{0D108BD9-81ED-4DB2-BD59-A6C34878D82A}">
                    <a16:rowId xmlns:a16="http://schemas.microsoft.com/office/drawing/2014/main" val="10000"/>
                  </a:ext>
                </a:extLst>
              </a:tr>
              <a:tr h="5003512">
                <a:tc>
                  <a:txBody>
                    <a:bodyPr/>
                    <a:lstStyle/>
                    <a:p>
                      <a:r>
                        <a:rPr lang="en-GB" sz="1300" dirty="0" smtClean="0"/>
                        <a:t>Easter is celebrated in March or April.</a:t>
                      </a:r>
                      <a:r>
                        <a:rPr lang="en-GB" sz="1300" baseline="0" dirty="0" smtClean="0"/>
                        <a:t> Christians remember when Jesus was crucified and was resurrected.  </a:t>
                      </a:r>
                      <a:r>
                        <a:rPr lang="en-GB" sz="1300" kern="1200" dirty="0" smtClean="0">
                          <a:solidFill>
                            <a:schemeClr val="dk1"/>
                          </a:solidFill>
                          <a:effectLst/>
                          <a:latin typeface="+mn-lt"/>
                          <a:ea typeface="+mn-ea"/>
                          <a:cs typeface="+mn-cs"/>
                        </a:rPr>
                        <a:t>Christians believe that Jesus is the son of God, who came to Earth in order to save humans from their sins. His death and resurrection opened up the way back to God and restored humanity’s relationship with him. This is the Christian concept of salvation </a:t>
                      </a:r>
                    </a:p>
                    <a:p>
                      <a:endParaRPr lang="en-US" sz="1300" b="0" i="0" u="none" strike="noStrike" kern="1200" baseline="0" dirty="0" smtClean="0">
                        <a:solidFill>
                          <a:schemeClr val="dk1"/>
                        </a:solidFill>
                        <a:latin typeface="+mn-lt"/>
                        <a:ea typeface="+mn-ea"/>
                        <a:cs typeface="+mn-cs"/>
                      </a:endParaRPr>
                    </a:p>
                    <a:p>
                      <a:r>
                        <a:rPr lang="en-US" sz="1300" b="1" i="0" u="none" strike="noStrike" kern="1200" baseline="0" dirty="0" smtClean="0">
                          <a:solidFill>
                            <a:schemeClr val="dk1"/>
                          </a:solidFill>
                          <a:latin typeface="+mn-lt"/>
                          <a:ea typeface="+mn-ea"/>
                          <a:cs typeface="+mn-cs"/>
                        </a:rPr>
                        <a:t>Holy Week</a:t>
                      </a:r>
                    </a:p>
                    <a:p>
                      <a:r>
                        <a:rPr lang="en-US" sz="1300" b="1" i="0" u="none" strike="noStrike" kern="1200" baseline="0" dirty="0" smtClean="0">
                          <a:solidFill>
                            <a:schemeClr val="dk1"/>
                          </a:solidFill>
                          <a:latin typeface="+mn-lt"/>
                          <a:ea typeface="+mn-ea"/>
                          <a:cs typeface="+mn-cs"/>
                        </a:rPr>
                        <a:t>Palm Sunday </a:t>
                      </a:r>
                      <a:r>
                        <a:rPr lang="en-US" sz="1300" b="0" i="0" u="none" strike="noStrike" kern="1200" baseline="0" dirty="0" smtClean="0">
                          <a:solidFill>
                            <a:schemeClr val="dk1"/>
                          </a:solidFill>
                          <a:latin typeface="+mn-lt"/>
                          <a:ea typeface="+mn-ea"/>
                          <a:cs typeface="+mn-cs"/>
                        </a:rPr>
                        <a:t>– The Sunday before Easter.  It is when Jesus arrived in Jerusalem on a donkey and the crowd waved palm leaves.</a:t>
                      </a:r>
                    </a:p>
                    <a:p>
                      <a:pPr marL="0" marR="0" indent="0" algn="l" defTabSz="914400" rtl="0" eaLnBrk="1" fontAlgn="auto" latinLnBrk="0" hangingPunct="1">
                        <a:lnSpc>
                          <a:spcPct val="100000"/>
                        </a:lnSpc>
                        <a:spcBef>
                          <a:spcPts val="0"/>
                        </a:spcBef>
                        <a:spcAft>
                          <a:spcPts val="0"/>
                        </a:spcAft>
                        <a:buClrTx/>
                        <a:buSzTx/>
                        <a:buFontTx/>
                        <a:buNone/>
                        <a:tabLst/>
                        <a:defRPr/>
                      </a:pPr>
                      <a:r>
                        <a:rPr lang="en-US" sz="1300" b="1" i="0" u="none" strike="noStrike" kern="1200" baseline="0" dirty="0" smtClean="0">
                          <a:solidFill>
                            <a:schemeClr val="dk1"/>
                          </a:solidFill>
                          <a:latin typeface="+mn-lt"/>
                          <a:ea typeface="+mn-ea"/>
                          <a:cs typeface="+mn-cs"/>
                        </a:rPr>
                        <a:t>Monday </a:t>
                      </a:r>
                      <a:r>
                        <a:rPr lang="en-US" sz="1300" b="0" i="0" u="none" strike="noStrike" kern="1200" baseline="0" dirty="0" smtClean="0">
                          <a:solidFill>
                            <a:schemeClr val="dk1"/>
                          </a:solidFill>
                          <a:latin typeface="+mn-lt"/>
                          <a:ea typeface="+mn-ea"/>
                          <a:cs typeface="+mn-cs"/>
                        </a:rPr>
                        <a:t> - </a:t>
                      </a:r>
                      <a:r>
                        <a:rPr lang="en-GB" sz="1300" dirty="0" smtClean="0"/>
                        <a:t>Jesus cleared the temple of all the people selling because he said that the temple should just be for praying.</a:t>
                      </a:r>
                      <a:endParaRPr lang="en-US" sz="1300" b="0" i="0" u="none" strike="noStrike" kern="1200" baseline="0" dirty="0" smtClean="0">
                        <a:solidFill>
                          <a:schemeClr val="dk1"/>
                        </a:solidFill>
                        <a:latin typeface="+mn-lt"/>
                        <a:ea typeface="+mn-ea"/>
                        <a:cs typeface="+mn-cs"/>
                      </a:endParaRPr>
                    </a:p>
                    <a:p>
                      <a:r>
                        <a:rPr lang="en-US" sz="1300" b="1" i="0" u="none" strike="noStrike" kern="1200" baseline="0" dirty="0" smtClean="0">
                          <a:solidFill>
                            <a:schemeClr val="dk1"/>
                          </a:solidFill>
                          <a:latin typeface="+mn-lt"/>
                          <a:ea typeface="+mn-ea"/>
                          <a:cs typeface="+mn-cs"/>
                        </a:rPr>
                        <a:t>Maundy Thursday </a:t>
                      </a:r>
                      <a:r>
                        <a:rPr lang="en-US" sz="1300" b="0" i="0" u="none" strike="noStrike" kern="1200" baseline="0" dirty="0" smtClean="0">
                          <a:solidFill>
                            <a:schemeClr val="dk1"/>
                          </a:solidFill>
                          <a:latin typeface="+mn-lt"/>
                          <a:ea typeface="+mn-ea"/>
                          <a:cs typeface="+mn-cs"/>
                        </a:rPr>
                        <a:t>– The Thursday before Easter.  It is when Jesus ate </a:t>
                      </a:r>
                      <a:r>
                        <a:rPr lang="en-US" sz="1300" b="1" i="0" u="none" strike="noStrike" kern="1200" baseline="0" dirty="0" smtClean="0">
                          <a:solidFill>
                            <a:schemeClr val="dk1"/>
                          </a:solidFill>
                          <a:latin typeface="+mn-lt"/>
                          <a:ea typeface="+mn-ea"/>
                          <a:cs typeface="+mn-cs"/>
                        </a:rPr>
                        <a:t>the last supper </a:t>
                      </a:r>
                      <a:r>
                        <a:rPr lang="en-US" sz="1300" b="0" i="0" u="none" strike="noStrike" kern="1200" baseline="0" dirty="0" smtClean="0">
                          <a:solidFill>
                            <a:schemeClr val="dk1"/>
                          </a:solidFill>
                          <a:latin typeface="+mn-lt"/>
                          <a:ea typeface="+mn-ea"/>
                          <a:cs typeface="+mn-cs"/>
                        </a:rPr>
                        <a:t>with his disciples and he washed their feet.</a:t>
                      </a:r>
                    </a:p>
                    <a:p>
                      <a:r>
                        <a:rPr lang="en-US" sz="1300" b="1" i="0" u="none" strike="noStrike" kern="1200" baseline="0" dirty="0" smtClean="0">
                          <a:solidFill>
                            <a:schemeClr val="dk1"/>
                          </a:solidFill>
                          <a:latin typeface="+mn-lt"/>
                          <a:ea typeface="+mn-ea"/>
                          <a:cs typeface="+mn-cs"/>
                        </a:rPr>
                        <a:t>Good Friday –</a:t>
                      </a:r>
                      <a:r>
                        <a:rPr lang="en-US" sz="1300" b="0" i="0" u="none" strike="noStrike" kern="1200" baseline="0" dirty="0" smtClean="0">
                          <a:solidFill>
                            <a:schemeClr val="dk1"/>
                          </a:solidFill>
                          <a:latin typeface="+mn-lt"/>
                          <a:ea typeface="+mn-ea"/>
                          <a:cs typeface="+mn-cs"/>
                        </a:rPr>
                        <a:t>  Jesus was crucified and died on the cross.</a:t>
                      </a:r>
                    </a:p>
                    <a:p>
                      <a:r>
                        <a:rPr lang="en-US" sz="1300" b="1" i="0" u="none" strike="noStrike" kern="1200" baseline="0" dirty="0" smtClean="0">
                          <a:solidFill>
                            <a:schemeClr val="dk1"/>
                          </a:solidFill>
                          <a:latin typeface="+mn-lt"/>
                          <a:ea typeface="+mn-ea"/>
                          <a:cs typeface="+mn-cs"/>
                        </a:rPr>
                        <a:t>Easter Sunday </a:t>
                      </a:r>
                      <a:r>
                        <a:rPr lang="en-US" sz="1300" b="0" i="0" u="none" strike="noStrike" kern="1200" baseline="0" dirty="0" smtClean="0">
                          <a:solidFill>
                            <a:schemeClr val="dk1"/>
                          </a:solidFill>
                          <a:latin typeface="+mn-lt"/>
                          <a:ea typeface="+mn-ea"/>
                          <a:cs typeface="+mn-cs"/>
                        </a:rPr>
                        <a:t>– The tomb was empty – Jesus had risen from the dead.  </a:t>
                      </a:r>
                      <a:endParaRPr lang="en-GB" sz="1300" baseline="0" dirty="0" smtClean="0"/>
                    </a:p>
                  </a:txBody>
                  <a:tcPr marL="68580" marR="68580" marT="0" marB="0"/>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576750286"/>
              </p:ext>
            </p:extLst>
          </p:nvPr>
        </p:nvGraphicFramePr>
        <p:xfrm>
          <a:off x="6537673" y="977210"/>
          <a:ext cx="3273045" cy="5757202"/>
        </p:xfrm>
        <a:graphic>
          <a:graphicData uri="http://schemas.openxmlformats.org/drawingml/2006/table">
            <a:tbl>
              <a:tblPr firstRow="1" bandRow="1">
                <a:tableStyleId>{21E4AEA4-8DFA-4A89-87EB-49C32662AFE0}</a:tableStyleId>
              </a:tblPr>
              <a:tblGrid>
                <a:gridCol w="1359083">
                  <a:extLst>
                    <a:ext uri="{9D8B030D-6E8A-4147-A177-3AD203B41FA5}">
                      <a16:colId xmlns:a16="http://schemas.microsoft.com/office/drawing/2014/main" val="771789285"/>
                    </a:ext>
                  </a:extLst>
                </a:gridCol>
                <a:gridCol w="1913962">
                  <a:extLst>
                    <a:ext uri="{9D8B030D-6E8A-4147-A177-3AD203B41FA5}">
                      <a16:colId xmlns:a16="http://schemas.microsoft.com/office/drawing/2014/main" val="1444632793"/>
                    </a:ext>
                  </a:extLst>
                </a:gridCol>
              </a:tblGrid>
              <a:tr h="545101">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04296">
                <a:tc>
                  <a:txBody>
                    <a:bodyPr/>
                    <a:lstStyle/>
                    <a:p>
                      <a:r>
                        <a:rPr lang="en-GB" sz="1100" dirty="0" smtClean="0"/>
                        <a:t>Resurrection</a:t>
                      </a:r>
                    </a:p>
                  </a:txBody>
                  <a:tcPr marL="68580" marR="68580" marT="0" marB="0"/>
                </a:tc>
                <a:tc>
                  <a:txBody>
                    <a:bodyPr/>
                    <a:lstStyle/>
                    <a:p>
                      <a:r>
                        <a:rPr lang="en-GB" sz="1100" dirty="0" smtClean="0"/>
                        <a:t>This is when a dead person comes back to life.</a:t>
                      </a:r>
                      <a:endParaRPr lang="en-GB" sz="1100" dirty="0"/>
                    </a:p>
                  </a:txBody>
                  <a:tcPr marL="68580" marR="68580" marT="0" marB="0"/>
                </a:tc>
                <a:extLst>
                  <a:ext uri="{0D108BD9-81ED-4DB2-BD59-A6C34878D82A}">
                    <a16:rowId xmlns:a16="http://schemas.microsoft.com/office/drawing/2014/main" val="2075142700"/>
                  </a:ext>
                </a:extLst>
              </a:tr>
              <a:tr h="699018">
                <a:tc>
                  <a:txBody>
                    <a:bodyPr/>
                    <a:lstStyle/>
                    <a:p>
                      <a:r>
                        <a:rPr lang="en-GB" sz="1100" dirty="0" smtClean="0"/>
                        <a:t>Crucifixion</a:t>
                      </a:r>
                      <a:endParaRPr lang="en-GB" sz="1100" dirty="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t>This</a:t>
                      </a:r>
                      <a:r>
                        <a:rPr lang="en-GB" sz="1100" baseline="0" dirty="0" smtClean="0"/>
                        <a:t> is where a person is nailed to a cross and left to die.</a:t>
                      </a:r>
                      <a:endParaRPr lang="en-GB" sz="1100" dirty="0" smtClean="0"/>
                    </a:p>
                    <a:p>
                      <a:endParaRPr lang="en-GB" sz="1100" dirty="0"/>
                    </a:p>
                  </a:txBody>
                  <a:tcPr marL="68580" marR="68580" marT="0" marB="0"/>
                </a:tc>
                <a:extLst>
                  <a:ext uri="{0D108BD9-81ED-4DB2-BD59-A6C34878D82A}">
                    <a16:rowId xmlns:a16="http://schemas.microsoft.com/office/drawing/2014/main" val="3734594781"/>
                  </a:ext>
                </a:extLst>
              </a:tr>
              <a:tr h="725866">
                <a:tc>
                  <a:txBody>
                    <a:bodyPr/>
                    <a:lstStyle/>
                    <a:p>
                      <a:r>
                        <a:rPr lang="en-GB" sz="1100" dirty="0" smtClean="0"/>
                        <a:t>B</a:t>
                      </a:r>
                      <a:r>
                        <a:rPr lang="en-GB" sz="1100" smtClean="0"/>
                        <a:t>etrayal</a:t>
                      </a:r>
                      <a:endParaRPr lang="en-GB" sz="1100" dirty="0"/>
                    </a:p>
                  </a:txBody>
                  <a:tcPr marL="68580" marR="68580" marT="0" marB="0"/>
                </a:tc>
                <a:tc>
                  <a:txBody>
                    <a:bodyPr/>
                    <a:lstStyle/>
                    <a:p>
                      <a:r>
                        <a:rPr lang="en-GB" sz="1100" dirty="0" smtClean="0"/>
                        <a:t>Is when a person’s actions hurt or disappoint someone who they love.</a:t>
                      </a:r>
                      <a:r>
                        <a:rPr lang="en-GB" sz="1100" baseline="0" dirty="0" smtClean="0"/>
                        <a:t>  </a:t>
                      </a:r>
                      <a:r>
                        <a:rPr lang="en-GB" sz="1100" dirty="0" smtClean="0"/>
                        <a:t>They are disloyal. Judas betrayed</a:t>
                      </a:r>
                      <a:r>
                        <a:rPr lang="en-GB" sz="1100" baseline="0" dirty="0" smtClean="0"/>
                        <a:t> Jesus.</a:t>
                      </a:r>
                      <a:endParaRPr lang="en-GB" sz="1100" dirty="0"/>
                    </a:p>
                  </a:txBody>
                  <a:tcPr marL="68580" marR="68580" marT="0" marB="0"/>
                </a:tc>
                <a:extLst>
                  <a:ext uri="{0D108BD9-81ED-4DB2-BD59-A6C34878D82A}">
                    <a16:rowId xmlns:a16="http://schemas.microsoft.com/office/drawing/2014/main" val="1398772385"/>
                  </a:ext>
                </a:extLst>
              </a:tr>
              <a:tr h="902361">
                <a:tc>
                  <a:txBody>
                    <a:bodyPr/>
                    <a:lstStyle/>
                    <a:p>
                      <a:r>
                        <a:rPr lang="en-GB" sz="1100" dirty="0" smtClean="0"/>
                        <a:t>Judas</a:t>
                      </a:r>
                      <a:endParaRPr lang="en-GB" sz="1100" dirty="0"/>
                    </a:p>
                  </a:txBody>
                  <a:tcPr marL="68580" marR="68580" marT="0" marB="0"/>
                </a:tc>
                <a:tc>
                  <a:txBody>
                    <a:bodyPr/>
                    <a:lstStyle/>
                    <a:p>
                      <a:r>
                        <a:rPr lang="en-GB" sz="1100" dirty="0" smtClean="0"/>
                        <a:t>Judas</a:t>
                      </a:r>
                      <a:r>
                        <a:rPr lang="en-GB" sz="1100" baseline="0" dirty="0" smtClean="0"/>
                        <a:t> was one of Jesus’ disciples he made the soldiers aware of who Jesus was by kissing him.  This lead to Jesus being arrested.</a:t>
                      </a:r>
                      <a:endParaRPr lang="en-GB" sz="1100" dirty="0"/>
                    </a:p>
                  </a:txBody>
                  <a:tcPr marL="68580" marR="68580" marT="0" marB="0"/>
                </a:tc>
                <a:extLst>
                  <a:ext uri="{0D108BD9-81ED-4DB2-BD59-A6C34878D82A}">
                    <a16:rowId xmlns:a16="http://schemas.microsoft.com/office/drawing/2014/main" val="432408064"/>
                  </a:ext>
                </a:extLst>
              </a:tr>
              <a:tr h="360945">
                <a:tc>
                  <a:txBody>
                    <a:bodyPr/>
                    <a:lstStyle/>
                    <a:p>
                      <a:r>
                        <a:rPr lang="en-GB" sz="1100" dirty="0" smtClean="0"/>
                        <a:t>Incarnation</a:t>
                      </a:r>
                      <a:endParaRPr lang="en-GB" sz="1100" dirty="0"/>
                    </a:p>
                  </a:txBody>
                  <a:tcPr marL="68580" marR="68580" marT="0" marB="0"/>
                </a:tc>
                <a:tc>
                  <a:txBody>
                    <a:bodyPr/>
                    <a:lstStyle/>
                    <a:p>
                      <a:r>
                        <a:rPr lang="en-GB" sz="1100" dirty="0" smtClean="0"/>
                        <a:t>The belief</a:t>
                      </a:r>
                      <a:r>
                        <a:rPr lang="en-GB" sz="1100" baseline="0" dirty="0" smtClean="0"/>
                        <a:t> that Jesus Christ is God in human form. </a:t>
                      </a:r>
                      <a:endParaRPr lang="en-GB" sz="1100" dirty="0"/>
                    </a:p>
                  </a:txBody>
                  <a:tcPr marL="68580" marR="68580" marT="0" marB="0"/>
                </a:tc>
                <a:extLst>
                  <a:ext uri="{0D108BD9-81ED-4DB2-BD59-A6C34878D82A}">
                    <a16:rowId xmlns:a16="http://schemas.microsoft.com/office/drawing/2014/main" val="2253600408"/>
                  </a:ext>
                </a:extLst>
              </a:tr>
              <a:tr h="554685">
                <a:tc>
                  <a:txBody>
                    <a:bodyPr/>
                    <a:lstStyle/>
                    <a:p>
                      <a:r>
                        <a:rPr lang="en-GB" sz="1100" dirty="0" smtClean="0"/>
                        <a:t>Purpose</a:t>
                      </a:r>
                      <a:endParaRPr lang="en-GB" sz="1100" dirty="0"/>
                    </a:p>
                  </a:txBody>
                  <a:tcPr marL="68580" marR="68580" marT="0" marB="0"/>
                </a:tc>
                <a:tc>
                  <a:txBody>
                    <a:bodyPr/>
                    <a:lstStyle/>
                    <a:p>
                      <a:r>
                        <a:rPr lang="en-GB" sz="1100" dirty="0" smtClean="0"/>
                        <a:t>The</a:t>
                      </a:r>
                      <a:r>
                        <a:rPr lang="en-GB" sz="1100" baseline="0" dirty="0" smtClean="0"/>
                        <a:t> reason for which something is done or why something exists.</a:t>
                      </a:r>
                      <a:endParaRPr lang="en-GB" sz="1100" dirty="0"/>
                    </a:p>
                  </a:txBody>
                  <a:tcPr marL="68580" marR="68580" marT="0" marB="0"/>
                </a:tc>
                <a:extLst>
                  <a:ext uri="{0D108BD9-81ED-4DB2-BD59-A6C34878D82A}">
                    <a16:rowId xmlns:a16="http://schemas.microsoft.com/office/drawing/2014/main" val="3431194389"/>
                  </a:ext>
                </a:extLst>
              </a:tr>
              <a:tr h="732465">
                <a:tc>
                  <a:txBody>
                    <a:bodyPr/>
                    <a:lstStyle/>
                    <a:p>
                      <a:r>
                        <a:rPr lang="en-GB" sz="1100" dirty="0" smtClean="0"/>
                        <a:t>Destiny/goal</a:t>
                      </a:r>
                      <a:endParaRPr lang="en-GB" sz="1100" dirty="0"/>
                    </a:p>
                  </a:txBody>
                  <a:tcPr marL="68580" marR="68580" marT="0" marB="0"/>
                </a:tc>
                <a:tc>
                  <a:txBody>
                    <a:bodyPr/>
                    <a:lstStyle/>
                    <a:p>
                      <a:r>
                        <a:rPr lang="en-GB" sz="1100" dirty="0" smtClean="0"/>
                        <a:t>A plan for someone’s life which they have little or no control over.</a:t>
                      </a:r>
                      <a:endParaRPr lang="en-GB" sz="1100" dirty="0"/>
                    </a:p>
                  </a:txBody>
                  <a:tcPr marL="68580" marR="68580" marT="0" marB="0"/>
                </a:tc>
                <a:extLst>
                  <a:ext uri="{0D108BD9-81ED-4DB2-BD59-A6C34878D82A}">
                    <a16:rowId xmlns:a16="http://schemas.microsoft.com/office/drawing/2014/main" val="3075794675"/>
                  </a:ext>
                </a:extLst>
              </a:tr>
              <a:tr h="732465">
                <a:tc>
                  <a:txBody>
                    <a:bodyPr/>
                    <a:lstStyle/>
                    <a:p>
                      <a:r>
                        <a:rPr lang="en-GB" sz="1100" dirty="0" smtClean="0"/>
                        <a:t>Sacrifice</a:t>
                      </a:r>
                      <a:endParaRPr lang="en-GB" sz="1100" dirty="0"/>
                    </a:p>
                  </a:txBody>
                  <a:tcPr marL="68580" marR="68580" marT="0" marB="0"/>
                </a:tc>
                <a:tc>
                  <a:txBody>
                    <a:bodyPr/>
                    <a:lstStyle/>
                    <a:p>
                      <a:pPr algn="just"/>
                      <a:r>
                        <a:rPr lang="en-US" sz="1200" b="0" i="0" kern="1200" dirty="0" smtClean="0">
                          <a:solidFill>
                            <a:schemeClr val="dk1"/>
                          </a:solidFill>
                          <a:effectLst/>
                          <a:latin typeface="+mn-lt"/>
                          <a:ea typeface="+mn-ea"/>
                          <a:cs typeface="+mn-cs"/>
                        </a:rPr>
                        <a:t>This</a:t>
                      </a:r>
                      <a:r>
                        <a:rPr lang="en-US" sz="1200" b="0" i="0" kern="1200" baseline="0" dirty="0" smtClean="0">
                          <a:solidFill>
                            <a:schemeClr val="dk1"/>
                          </a:solidFill>
                          <a:effectLst/>
                          <a:latin typeface="+mn-lt"/>
                          <a:ea typeface="+mn-ea"/>
                          <a:cs typeface="+mn-cs"/>
                        </a:rPr>
                        <a:t> is</a:t>
                      </a:r>
                      <a:r>
                        <a:rPr lang="en-US" sz="1200" b="0" i="0" kern="1200" dirty="0" smtClean="0">
                          <a:solidFill>
                            <a:schemeClr val="dk1"/>
                          </a:solidFill>
                          <a:effectLst/>
                          <a:latin typeface="+mn-lt"/>
                          <a:ea typeface="+mn-ea"/>
                          <a:cs typeface="+mn-cs"/>
                        </a:rPr>
                        <a:t> a loss or something you give up, usually for the sake of a</a:t>
                      </a:r>
                      <a:r>
                        <a:rPr lang="en-US" sz="1200" b="0" i="0" kern="1200" baseline="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better cause</a:t>
                      </a:r>
                      <a:r>
                        <a:rPr lang="en-US" sz="1800" b="0" i="0" kern="1200" dirty="0" smtClean="0">
                          <a:solidFill>
                            <a:schemeClr val="dk1"/>
                          </a:solidFill>
                          <a:effectLst/>
                          <a:latin typeface="+mn-lt"/>
                          <a:ea typeface="+mn-ea"/>
                          <a:cs typeface="+mn-cs"/>
                        </a:rPr>
                        <a:t>.</a:t>
                      </a:r>
                      <a:endParaRPr lang="en-GB" sz="1100" dirty="0"/>
                    </a:p>
                  </a:txBody>
                  <a:tcPr marL="68580" marR="68580" marT="0" marB="0"/>
                </a:tc>
                <a:extLst>
                  <a:ext uri="{0D108BD9-81ED-4DB2-BD59-A6C34878D82A}">
                    <a16:rowId xmlns:a16="http://schemas.microsoft.com/office/drawing/2014/main" val="3854841408"/>
                  </a:ext>
                </a:extLst>
              </a:tr>
            </a:tbl>
          </a:graphicData>
        </a:graphic>
      </p:graphicFrame>
      <p:sp>
        <p:nvSpPr>
          <p:cNvPr id="12" name="TextBox 11"/>
          <p:cNvSpPr txBox="1"/>
          <p:nvPr/>
        </p:nvSpPr>
        <p:spPr>
          <a:xfrm>
            <a:off x="796379" y="6545647"/>
            <a:ext cx="184731" cy="369332"/>
          </a:xfrm>
          <a:prstGeom prst="rect">
            <a:avLst/>
          </a:prstGeom>
          <a:noFill/>
        </p:spPr>
        <p:txBody>
          <a:bodyPr wrap="none" rtlCol="0">
            <a:spAutoFit/>
          </a:bodyPr>
          <a:lstStyle/>
          <a:p>
            <a:endParaRPr lang="en-GB" dirty="0"/>
          </a:p>
        </p:txBody>
      </p:sp>
      <p:pic>
        <p:nvPicPr>
          <p:cNvPr id="9" name="Picture 8"/>
          <p:cNvPicPr>
            <a:picLocks noChangeAspect="1"/>
          </p:cNvPicPr>
          <p:nvPr/>
        </p:nvPicPr>
        <p:blipFill>
          <a:blip r:embed="rId3"/>
          <a:stretch>
            <a:fillRect/>
          </a:stretch>
        </p:blipFill>
        <p:spPr>
          <a:xfrm>
            <a:off x="81380" y="3132767"/>
            <a:ext cx="2457589" cy="1189156"/>
          </a:xfrm>
          <a:prstGeom prst="rect">
            <a:avLst/>
          </a:prstGeom>
        </p:spPr>
      </p:pic>
      <p:pic>
        <p:nvPicPr>
          <p:cNvPr id="16" name="Picture 15"/>
          <p:cNvPicPr>
            <a:picLocks noChangeAspect="1"/>
          </p:cNvPicPr>
          <p:nvPr/>
        </p:nvPicPr>
        <p:blipFill>
          <a:blip r:embed="rId4"/>
          <a:stretch>
            <a:fillRect/>
          </a:stretch>
        </p:blipFill>
        <p:spPr>
          <a:xfrm>
            <a:off x="33522" y="4958171"/>
            <a:ext cx="1068958" cy="1495046"/>
          </a:xfrm>
          <a:prstGeom prst="rect">
            <a:avLst/>
          </a:prstGeom>
        </p:spPr>
      </p:pic>
      <p:sp>
        <p:nvSpPr>
          <p:cNvPr id="18" name="TextBox 17"/>
          <p:cNvSpPr txBox="1"/>
          <p:nvPr/>
        </p:nvSpPr>
        <p:spPr>
          <a:xfrm>
            <a:off x="646916" y="4418658"/>
            <a:ext cx="1268039" cy="292388"/>
          </a:xfrm>
          <a:prstGeom prst="rect">
            <a:avLst/>
          </a:prstGeom>
          <a:noFill/>
        </p:spPr>
        <p:txBody>
          <a:bodyPr wrap="none" rtlCol="0">
            <a:spAutoFit/>
          </a:bodyPr>
          <a:lstStyle/>
          <a:p>
            <a:r>
              <a:rPr lang="en-GB" sz="1300" dirty="0" smtClean="0"/>
              <a:t>The Last Supper</a:t>
            </a:r>
            <a:endParaRPr lang="en-GB" sz="1300" dirty="0"/>
          </a:p>
        </p:txBody>
      </p:sp>
      <p:sp>
        <p:nvSpPr>
          <p:cNvPr id="19" name="TextBox 18"/>
          <p:cNvSpPr txBox="1"/>
          <p:nvPr/>
        </p:nvSpPr>
        <p:spPr>
          <a:xfrm>
            <a:off x="33522" y="6454015"/>
            <a:ext cx="1178528" cy="292388"/>
          </a:xfrm>
          <a:prstGeom prst="rect">
            <a:avLst/>
          </a:prstGeom>
          <a:noFill/>
        </p:spPr>
        <p:txBody>
          <a:bodyPr wrap="none" rtlCol="0">
            <a:spAutoFit/>
          </a:bodyPr>
          <a:lstStyle/>
          <a:p>
            <a:r>
              <a:rPr lang="en-GB" sz="1300" dirty="0" smtClean="0"/>
              <a:t>The crucifixion</a:t>
            </a:r>
            <a:endParaRPr lang="en-GB" sz="1300" dirty="0"/>
          </a:p>
        </p:txBody>
      </p:sp>
      <p:sp>
        <p:nvSpPr>
          <p:cNvPr id="24" name="TextBox 23"/>
          <p:cNvSpPr txBox="1"/>
          <p:nvPr/>
        </p:nvSpPr>
        <p:spPr>
          <a:xfrm>
            <a:off x="81189" y="221668"/>
            <a:ext cx="1263103" cy="954107"/>
          </a:xfrm>
          <a:prstGeom prst="rect">
            <a:avLst/>
          </a:prstGeom>
          <a:noFill/>
        </p:spPr>
        <p:txBody>
          <a:bodyPr wrap="none" rtlCol="0">
            <a:spAutoFit/>
          </a:bodyPr>
          <a:lstStyle/>
          <a:p>
            <a:endParaRPr lang="en-GB" sz="1400" dirty="0" smtClean="0"/>
          </a:p>
          <a:p>
            <a:r>
              <a:rPr lang="en-GB" sz="1400" dirty="0" smtClean="0"/>
              <a:t>Jesus entering </a:t>
            </a:r>
          </a:p>
          <a:p>
            <a:r>
              <a:rPr lang="en-GB" sz="1400" dirty="0" smtClean="0"/>
              <a:t>Jerusalem on </a:t>
            </a:r>
          </a:p>
          <a:p>
            <a:r>
              <a:rPr lang="en-GB" sz="1400" dirty="0" smtClean="0"/>
              <a:t>a donkey</a:t>
            </a:r>
            <a:endParaRPr lang="en-GB" sz="1400" dirty="0"/>
          </a:p>
        </p:txBody>
      </p:sp>
      <p:sp>
        <p:nvSpPr>
          <p:cNvPr id="26" name="TextBox 25"/>
          <p:cNvSpPr txBox="1"/>
          <p:nvPr/>
        </p:nvSpPr>
        <p:spPr>
          <a:xfrm>
            <a:off x="1887619" y="4835943"/>
            <a:ext cx="184731" cy="369332"/>
          </a:xfrm>
          <a:prstGeom prst="rect">
            <a:avLst/>
          </a:prstGeom>
          <a:noFill/>
        </p:spPr>
        <p:txBody>
          <a:bodyPr wrap="none" rtlCol="0">
            <a:spAutoFit/>
          </a:bodyPr>
          <a:lstStyle/>
          <a:p>
            <a:endParaRPr lang="en-GB" dirty="0"/>
          </a:p>
        </p:txBody>
      </p:sp>
      <p:sp>
        <p:nvSpPr>
          <p:cNvPr id="27" name="Rectangle 26"/>
          <p:cNvSpPr/>
          <p:nvPr/>
        </p:nvSpPr>
        <p:spPr>
          <a:xfrm>
            <a:off x="2887682" y="314280"/>
            <a:ext cx="6844580" cy="584775"/>
          </a:xfrm>
          <a:prstGeom prst="rect">
            <a:avLst/>
          </a:prstGeom>
        </p:spPr>
        <p:txBody>
          <a:bodyPr wrap="square">
            <a:spAutoFit/>
          </a:bodyPr>
          <a:lstStyle/>
          <a:p>
            <a:r>
              <a:rPr lang="en-US" sz="1400" b="1" dirty="0"/>
              <a:t>We are learning to question whether God intended Jesus to be crucified </a:t>
            </a:r>
            <a:r>
              <a:rPr lang="en-US" sz="1400" b="1" dirty="0" smtClean="0"/>
              <a:t>or whether </a:t>
            </a:r>
            <a:r>
              <a:rPr lang="en-US" sz="1400" b="1" dirty="0"/>
              <a:t>Jesus’ crucifixion was the consequence of events during Holy Week</a:t>
            </a:r>
            <a:r>
              <a:rPr lang="en-US" dirty="0"/>
              <a:t>.</a:t>
            </a:r>
            <a:endParaRPr lang="en-GB" sz="1200" b="1"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5"/>
          <a:stretch>
            <a:fillRect/>
          </a:stretch>
        </p:blipFill>
        <p:spPr>
          <a:xfrm>
            <a:off x="1468773" y="481381"/>
            <a:ext cx="1269381" cy="1220198"/>
          </a:xfrm>
          <a:prstGeom prst="rect">
            <a:avLst/>
          </a:prstGeom>
        </p:spPr>
      </p:pic>
      <p:pic>
        <p:nvPicPr>
          <p:cNvPr id="11" name="Picture 10"/>
          <p:cNvPicPr>
            <a:picLocks noChangeAspect="1"/>
          </p:cNvPicPr>
          <p:nvPr/>
        </p:nvPicPr>
        <p:blipFill>
          <a:blip r:embed="rId6"/>
          <a:stretch>
            <a:fillRect/>
          </a:stretch>
        </p:blipFill>
        <p:spPr>
          <a:xfrm>
            <a:off x="58473" y="1830853"/>
            <a:ext cx="1475812" cy="1063836"/>
          </a:xfrm>
          <a:prstGeom prst="rect">
            <a:avLst/>
          </a:prstGeom>
        </p:spPr>
      </p:pic>
      <p:sp>
        <p:nvSpPr>
          <p:cNvPr id="13" name="TextBox 12"/>
          <p:cNvSpPr txBox="1"/>
          <p:nvPr/>
        </p:nvSpPr>
        <p:spPr>
          <a:xfrm>
            <a:off x="1545986" y="1913192"/>
            <a:ext cx="1517490" cy="492443"/>
          </a:xfrm>
          <a:prstGeom prst="rect">
            <a:avLst/>
          </a:prstGeom>
          <a:noFill/>
        </p:spPr>
        <p:txBody>
          <a:bodyPr wrap="square" rtlCol="0">
            <a:spAutoFit/>
          </a:bodyPr>
          <a:lstStyle/>
          <a:p>
            <a:r>
              <a:rPr lang="en-GB" sz="1300" dirty="0" smtClean="0"/>
              <a:t>Traders in the temple.</a:t>
            </a:r>
            <a:endParaRPr lang="en-GB" sz="1300" dirty="0"/>
          </a:p>
        </p:txBody>
      </p:sp>
      <p:pic>
        <p:nvPicPr>
          <p:cNvPr id="14" name="Picture 13"/>
          <p:cNvPicPr>
            <a:picLocks noChangeAspect="1"/>
          </p:cNvPicPr>
          <p:nvPr/>
        </p:nvPicPr>
        <p:blipFill>
          <a:blip r:embed="rId7"/>
          <a:stretch>
            <a:fillRect/>
          </a:stretch>
        </p:blipFill>
        <p:spPr>
          <a:xfrm>
            <a:off x="1120974" y="5049056"/>
            <a:ext cx="1729033" cy="1141562"/>
          </a:xfrm>
          <a:prstGeom prst="rect">
            <a:avLst/>
          </a:prstGeom>
        </p:spPr>
      </p:pic>
      <p:sp>
        <p:nvSpPr>
          <p:cNvPr id="15" name="TextBox 14"/>
          <p:cNvSpPr txBox="1"/>
          <p:nvPr/>
        </p:nvSpPr>
        <p:spPr>
          <a:xfrm>
            <a:off x="1532927" y="6315515"/>
            <a:ext cx="1352550" cy="292388"/>
          </a:xfrm>
          <a:prstGeom prst="rect">
            <a:avLst/>
          </a:prstGeom>
          <a:noFill/>
        </p:spPr>
        <p:txBody>
          <a:bodyPr wrap="none" rtlCol="0">
            <a:spAutoFit/>
          </a:bodyPr>
          <a:lstStyle/>
          <a:p>
            <a:r>
              <a:rPr lang="en-GB" sz="1300" dirty="0" smtClean="0"/>
              <a:t>The empty tomb </a:t>
            </a: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5473</TotalTime>
  <Words>367</Words>
  <Application>Microsoft Office PowerPoint</Application>
  <PresentationFormat>A4 Paper (210x297 mm)</PresentationFormat>
  <Paragraphs>37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Easter (Christianity) |  Year 5|Spring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125</cp:revision>
  <cp:lastPrinted>2022-02-03T12:16:07Z</cp:lastPrinted>
  <dcterms:created xsi:type="dcterms:W3CDTF">2017-10-15T20:56:30Z</dcterms:created>
  <dcterms:modified xsi:type="dcterms:W3CDTF">2023-12-07T13:48:58Z</dcterms:modified>
</cp:coreProperties>
</file>