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37" autoAdjust="0"/>
    <p:restoredTop sz="94627"/>
  </p:normalViewPr>
  <p:slideViewPr>
    <p:cSldViewPr snapToGrid="0" snapToObjects="1">
      <p:cViewPr>
        <p:scale>
          <a:sx n="88" d="100"/>
          <a:sy n="88" d="100"/>
        </p:scale>
        <p:origin x="1454" y="6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3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6/12/2024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40287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21" tIns="45661" rIns="91321" bIns="45661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3"/>
            <a:ext cx="5439410" cy="3909863"/>
          </a:xfrm>
          <a:prstGeom prst="rect">
            <a:avLst/>
          </a:prstGeom>
        </p:spPr>
        <p:txBody>
          <a:bodyPr vert="horz" lIns="91321" tIns="45661" rIns="91321" bIns="45661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3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6/12/2024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452" y="0"/>
            <a:ext cx="8619593" cy="320283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>
                <a:latin typeface="Twinkl Cursive Looped" panose="02000000000000000000" pitchFamily="2" charset="0"/>
              </a:rPr>
              <a:t>Shir</a:t>
            </a:r>
            <a:r>
              <a:rPr lang="en-US" sz="1600" b="1" dirty="0" smtClean="0"/>
              <a:t>l</a:t>
            </a:r>
            <a:r>
              <a:rPr lang="en-US" sz="1600" b="1" dirty="0" smtClean="0">
                <a:latin typeface="Twinkl Cursive Looped" panose="02000000000000000000" pitchFamily="2" charset="0"/>
              </a:rPr>
              <a:t>ey Heath </a:t>
            </a:r>
            <a:r>
              <a:rPr lang="en-US" sz="1800" b="1" dirty="0" smtClean="0">
                <a:latin typeface="Twinkl Cursive Looped" panose="02000000000000000000" pitchFamily="2" charset="0"/>
              </a:rPr>
              <a:t>		Why is the Arctic Changing?  |  Year 5  | Autumn 2</a:t>
            </a:r>
            <a:endParaRPr lang="en-US" sz="1800" b="1" dirty="0">
              <a:latin typeface="Twinkl Cursive Looped" panose="02000000000000000000" pitchFamily="2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705520"/>
              </p:ext>
            </p:extLst>
          </p:nvPr>
        </p:nvGraphicFramePr>
        <p:xfrm>
          <a:off x="6509883" y="370794"/>
          <a:ext cx="3304244" cy="6426641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926693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377551">
                  <a:extLst>
                    <a:ext uri="{9D8B030D-6E8A-4147-A177-3AD203B41FA5}">
                      <a16:colId xmlns:a16="http://schemas.microsoft.com/office/drawing/2014/main" val="1322828468"/>
                    </a:ext>
                  </a:extLst>
                </a:gridCol>
              </a:tblGrid>
              <a:tr h="344176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Twinkl" panose="02000000000000000000" pitchFamily="2" charset="0"/>
                        </a:rPr>
                        <a:t>VOCABULARY</a:t>
                      </a:r>
                      <a:endParaRPr lang="en-US" sz="1100" dirty="0">
                        <a:latin typeface="Twinkl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17125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latin typeface="Twinkl Cursive Looped" panose="02000000000000000000" pitchFamily="2" charset="0"/>
                        </a:rPr>
                        <a:t>Hemisphere</a:t>
                      </a:r>
                      <a:endParaRPr lang="en-US" sz="11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one of the halves of the earth as divided by the equator</a:t>
                      </a:r>
                      <a:endParaRPr lang="en-US" sz="11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3748708565"/>
                  </a:ext>
                </a:extLst>
              </a:tr>
              <a:tr h="587854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latin typeface="Twinkl Cursive Looped" panose="02000000000000000000" pitchFamily="2" charset="0"/>
                        </a:rPr>
                        <a:t>Biome</a:t>
                      </a:r>
                      <a:endParaRPr lang="en-US" sz="11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A biome is a distinct geographical region with specific climate, vegetation, and animal life.</a:t>
                      </a:r>
                      <a:endParaRPr lang="en-US" sz="11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2998958572"/>
                  </a:ext>
                </a:extLst>
              </a:tr>
              <a:tr h="4171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Vegetation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Plants found in a particular area or habitat.</a:t>
                      </a:r>
                      <a:endParaRPr lang="en-US" sz="11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2881534331"/>
                  </a:ext>
                </a:extLst>
              </a:tr>
              <a:tr h="25390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Glacier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Ice and snow that flows over land</a:t>
                      </a:r>
                      <a:endParaRPr lang="en-US" sz="11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3413817615"/>
                  </a:ext>
                </a:extLst>
              </a:tr>
              <a:tr h="58785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Ecosystem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An ecosystem is a community of living organisms (plants, animals and microbes) in a particular area.</a:t>
                      </a:r>
                      <a:endParaRPr lang="en-US" sz="11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523307707"/>
                  </a:ext>
                </a:extLst>
              </a:tr>
              <a:tr h="4171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 Indigenous </a:t>
                      </a:r>
                      <a:endParaRPr lang="en-GB" sz="1100" kern="1200" dirty="0" smtClean="0">
                        <a:solidFill>
                          <a:schemeClr val="dk1"/>
                        </a:solidFill>
                        <a:effectLst/>
                        <a:latin typeface="Twinkl Cursive Looped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 Member of any of the original peoples living in an area</a:t>
                      </a:r>
                      <a:endParaRPr lang="en-US" sz="11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2073818963"/>
                  </a:ext>
                </a:extLst>
              </a:tr>
              <a:tr h="40419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Fossil fuels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A natural fuel such as coal or gas</a:t>
                      </a:r>
                      <a:endParaRPr lang="en-US" sz="11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3068230416"/>
                  </a:ext>
                </a:extLst>
              </a:tr>
              <a:tr h="61500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Climate change</a:t>
                      </a:r>
                      <a:endParaRPr lang="en-GB" sz="1100" kern="1200" dirty="0" smtClean="0">
                        <a:solidFill>
                          <a:schemeClr val="dk1"/>
                        </a:solidFill>
                        <a:effectLst/>
                        <a:latin typeface="Twinkl Cursive Looped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The shift in the Earth’s usual weather conditions over many years </a:t>
                      </a:r>
                      <a:endParaRPr lang="en-US" sz="11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671507635"/>
                  </a:ext>
                </a:extLst>
              </a:tr>
              <a:tr h="4737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Global warming </a:t>
                      </a:r>
                      <a:endParaRPr lang="en-GB" sz="1100" kern="1200" dirty="0" smtClean="0">
                        <a:solidFill>
                          <a:schemeClr val="dk1"/>
                        </a:solidFill>
                        <a:effectLst/>
                        <a:latin typeface="Twinkl Cursive Looped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Earth has been getting hotter</a:t>
                      </a:r>
                      <a:endParaRPr lang="en-GB" sz="1100" kern="1200" dirty="0" smtClean="0">
                        <a:solidFill>
                          <a:schemeClr val="dk1"/>
                        </a:solidFill>
                        <a:effectLst/>
                        <a:latin typeface="Twinkl Cursive Looped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981883452"/>
                  </a:ext>
                </a:extLst>
              </a:tr>
              <a:tr h="75189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Renewable energy</a:t>
                      </a:r>
                      <a:endParaRPr lang="en-GB" sz="1100" kern="1200" dirty="0" smtClean="0">
                        <a:solidFill>
                          <a:schemeClr val="dk1"/>
                        </a:solidFill>
                        <a:effectLst/>
                        <a:latin typeface="Twinkl Cursive Looped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An energy source such as wind or solar power that isn’t depleted when used</a:t>
                      </a:r>
                      <a:endParaRPr lang="en-GB" sz="1100" kern="1200" dirty="0" smtClean="0">
                        <a:solidFill>
                          <a:schemeClr val="dk1"/>
                        </a:solidFill>
                        <a:effectLst/>
                        <a:latin typeface="Twinkl Cursive Looped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137014052"/>
                  </a:ext>
                </a:extLst>
              </a:tr>
              <a:tr h="115665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Greenhouse effect</a:t>
                      </a:r>
                      <a:endParaRPr lang="en-GB" sz="1100" kern="1200" dirty="0" smtClean="0">
                        <a:solidFill>
                          <a:schemeClr val="dk1"/>
                        </a:solidFill>
                        <a:effectLst/>
                        <a:latin typeface="Twinkl Cursive Looped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Twinkl Cursive Looped" panose="02000000000000000000" pitchFamily="2" charset="0"/>
                        </a:rPr>
                        <a:t>The small amounts of greenhouse gases in the Earth's atmosphere have increased. Like a greenhouse, they trap heat in our atmosphere. </a:t>
                      </a:r>
                      <a:endParaRPr lang="en-US" sz="11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416252915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27EED2C-40DA-6F4E-8561-BCF7EE4F12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1991445"/>
              </p:ext>
            </p:extLst>
          </p:nvPr>
        </p:nvGraphicFramePr>
        <p:xfrm>
          <a:off x="54284" y="2300370"/>
          <a:ext cx="1647730" cy="143959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647730">
                  <a:extLst>
                    <a:ext uri="{9D8B030D-6E8A-4147-A177-3AD203B41FA5}">
                      <a16:colId xmlns:a16="http://schemas.microsoft.com/office/drawing/2014/main" val="2379496559"/>
                    </a:ext>
                  </a:extLst>
                </a:gridCol>
              </a:tblGrid>
              <a:tr h="502032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200" dirty="0" smtClean="0">
                          <a:latin typeface="Twinkl Cursive Looped" panose="02000000000000000000" pitchFamily="2" charset="0"/>
                        </a:rPr>
                        <a:t>IMPACT OF</a:t>
                      </a:r>
                      <a:r>
                        <a:rPr lang="en-GB" altLang="en-GB" sz="1200" baseline="0" dirty="0" smtClean="0">
                          <a:latin typeface="Twinkl Cursive Looped" panose="02000000000000000000" pitchFamily="2" charset="0"/>
                        </a:rPr>
                        <a:t> GLOBAL </a:t>
                      </a:r>
                      <a:r>
                        <a:rPr lang="en-GB" altLang="en-GB" sz="1200" baseline="0" dirty="0" smtClean="0">
                          <a:latin typeface="Twinkl Cursive Looped" panose="02000000000000000000" pitchFamily="2" charset="0"/>
                        </a:rPr>
                        <a:t>WARMING</a:t>
                      </a:r>
                      <a:endParaRPr lang="en-GB" alt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50516657"/>
                  </a:ext>
                </a:extLst>
              </a:tr>
              <a:tr h="190602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Rising sea levels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3941051"/>
                  </a:ext>
                </a:extLst>
              </a:tr>
              <a:tr h="190602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Severe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</a:rPr>
                        <a:t> weather events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27594675"/>
                  </a:ext>
                </a:extLst>
              </a:tr>
              <a:tr h="190602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Loss of animal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</a:rPr>
                        <a:t> habitats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30945595"/>
                  </a:ext>
                </a:extLst>
              </a:tr>
              <a:tr h="190602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Loss of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</a:rPr>
                        <a:t> fish/birds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5600744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751766"/>
              </p:ext>
            </p:extLst>
          </p:nvPr>
        </p:nvGraphicFramePr>
        <p:xfrm>
          <a:off x="43210" y="356398"/>
          <a:ext cx="6427155" cy="19166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97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573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8311">
                <a:tc gridSpan="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latin typeface="Twinkl Cursive Looped" panose="02000000000000000000" pitchFamily="2" charset="0"/>
                        </a:rPr>
                        <a:t>THE ARCTIC CIRCLE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8311"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 smtClean="0">
                          <a:latin typeface="Twinkl Cursive Looped" panose="02000000000000000000" pitchFamily="2" charset="0"/>
                        </a:rPr>
                        <a:t>LOCATION</a:t>
                      </a:r>
                      <a:r>
                        <a:rPr lang="en-GB" sz="1200" b="0" baseline="0" dirty="0" smtClean="0">
                          <a:latin typeface="Twinkl Cursive Looped" panose="02000000000000000000" pitchFamily="2" charset="0"/>
                        </a:rPr>
                        <a:t> 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The Arctic is in the Northern Hemisphere at the North Pole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2768695309"/>
                  </a:ext>
                </a:extLst>
              </a:tr>
              <a:tr h="218311"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 smtClean="0">
                          <a:latin typeface="Twinkl Cursive Looped" panose="02000000000000000000" pitchFamily="2" charset="0"/>
                        </a:rPr>
                        <a:t>COUNTRIES 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Canada, Greenland, Iceland, Norway, Sweden, Finland, Russia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8311"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 smtClean="0">
                          <a:latin typeface="Twinkl Cursive Looped" panose="02000000000000000000" pitchFamily="2" charset="0"/>
                        </a:rPr>
                        <a:t>SUMMER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The sun never sets, the ice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</a:rPr>
                        <a:t> and </a:t>
                      </a:r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snow melt, showing the land underneath.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</a:rPr>
                        <a:t> 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8311"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 smtClean="0">
                          <a:latin typeface="Twinkl Cursive Looped" panose="02000000000000000000" pitchFamily="2" charset="0"/>
                        </a:rPr>
                        <a:t>WINTER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Long, dark nights that last for months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</a:rPr>
                        <a:t> t</a:t>
                      </a:r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he land is covered in snow and ice.</a:t>
                      </a:r>
                      <a:endParaRPr lang="en-GB" sz="1200" dirty="0" smtClean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2096531519"/>
                  </a:ext>
                </a:extLst>
              </a:tr>
              <a:tr h="218311"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 smtClean="0">
                          <a:latin typeface="Twinkl Cursive Looped" panose="02000000000000000000" pitchFamily="2" charset="0"/>
                        </a:rPr>
                        <a:t>BIOMES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The Arctic is a tundra biome.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51699025"/>
                  </a:ext>
                </a:extLst>
              </a:tr>
              <a:tr h="373553"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 smtClean="0">
                          <a:latin typeface="Twinkl Cursive Looped" panose="02000000000000000000" pitchFamily="2" charset="0"/>
                        </a:rPr>
                        <a:t>CLIMATE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Summer average: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</a:rPr>
                        <a:t> 10 °C Winter average: -34° C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2726749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3811477"/>
              </p:ext>
            </p:extLst>
          </p:nvPr>
        </p:nvGraphicFramePr>
        <p:xfrm>
          <a:off x="3791880" y="3800610"/>
          <a:ext cx="2670463" cy="299682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56887">
                  <a:extLst>
                    <a:ext uri="{9D8B030D-6E8A-4147-A177-3AD203B41FA5}">
                      <a16:colId xmlns:a16="http://schemas.microsoft.com/office/drawing/2014/main" val="1346457717"/>
                    </a:ext>
                  </a:extLst>
                </a:gridCol>
                <a:gridCol w="2013576">
                  <a:extLst>
                    <a:ext uri="{9D8B030D-6E8A-4147-A177-3AD203B41FA5}">
                      <a16:colId xmlns:a16="http://schemas.microsoft.com/office/drawing/2014/main" val="1035871131"/>
                    </a:ext>
                  </a:extLst>
                </a:gridCol>
              </a:tblGrid>
              <a:tr h="322478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Twinkl Cursive Looped" panose="02000000000000000000" pitchFamily="2" charset="0"/>
                        </a:rPr>
                        <a:t>INUIIT</a:t>
                      </a:r>
                      <a:r>
                        <a:rPr lang="en-GB" sz="1400" baseline="0" dirty="0" smtClean="0">
                          <a:latin typeface="Twinkl Cursive Looped" panose="02000000000000000000" pitchFamily="2" charset="0"/>
                        </a:rPr>
                        <a:t> LIFE</a:t>
                      </a:r>
                      <a:endParaRPr lang="en-GB" sz="1400" dirty="0">
                        <a:latin typeface="Twinkl Cursive Looped" panose="02000000000000000000" pitchFamily="2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6723159"/>
                  </a:ext>
                </a:extLst>
              </a:tr>
              <a:tr h="55660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Indigenous people of the Arctic and subarctic regions of North America.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7341691"/>
                  </a:ext>
                </a:extLst>
              </a:tr>
              <a:tr h="715639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Jobs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Hunting, fishing, and gathering,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</a:rPr>
                        <a:t> </a:t>
                      </a:r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relying on the land and sea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53702682"/>
                  </a:ext>
                </a:extLst>
              </a:tr>
              <a:tr h="701051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Food 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Traditional Inuit foods include arctic char, seal, polar bear and caribou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89978403"/>
                  </a:ext>
                </a:extLst>
              </a:tr>
              <a:tr h="701051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Values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Traditional values such as sharing of food, respect for others and cooperation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24685197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8399662"/>
              </p:ext>
            </p:extLst>
          </p:nvPr>
        </p:nvGraphicFramePr>
        <p:xfrm>
          <a:off x="3791881" y="2305288"/>
          <a:ext cx="2670464" cy="14630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670464">
                  <a:extLst>
                    <a:ext uri="{9D8B030D-6E8A-4147-A177-3AD203B41FA5}">
                      <a16:colId xmlns:a16="http://schemas.microsoft.com/office/drawing/2014/main" val="310787267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1200" kern="1200" dirty="0" smtClean="0">
                          <a:effectLst/>
                          <a:latin typeface="Twinkl Cursive Looped" panose="02000000000000000000" pitchFamily="2" charset="0"/>
                        </a:rPr>
                        <a:t>SVALBARD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780986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Svalbard is a between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</a:rPr>
                        <a:t> the </a:t>
                      </a:r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mainland of Norway and the North Pole.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41135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People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</a:rPr>
                        <a:t> travel here to see the Northern Lights 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299546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Svalbard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</a:rPr>
                        <a:t> follow sustainable tourism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492558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131770"/>
              </p:ext>
            </p:extLst>
          </p:nvPr>
        </p:nvGraphicFramePr>
        <p:xfrm>
          <a:off x="63076" y="3779917"/>
          <a:ext cx="3659554" cy="304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9777">
                  <a:extLst>
                    <a:ext uri="{9D8B030D-6E8A-4147-A177-3AD203B41FA5}">
                      <a16:colId xmlns:a16="http://schemas.microsoft.com/office/drawing/2014/main" val="754186304"/>
                    </a:ext>
                  </a:extLst>
                </a:gridCol>
                <a:gridCol w="1829777">
                  <a:extLst>
                    <a:ext uri="{9D8B030D-6E8A-4147-A177-3AD203B41FA5}">
                      <a16:colId xmlns:a16="http://schemas.microsoft.com/office/drawing/2014/main" val="1657818412"/>
                    </a:ext>
                  </a:extLst>
                </a:gridCol>
              </a:tblGrid>
              <a:tr h="125647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Twinkl Cursive Looped" panose="02000000000000000000" pitchFamily="2" charset="0"/>
                        </a:rPr>
                        <a:t>ARCTIC </a:t>
                      </a:r>
                      <a:endParaRPr lang="en-GB" sz="14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Twinkl Cursive Looped" panose="02000000000000000000" pitchFamily="2" charset="0"/>
                        </a:rPr>
                        <a:t>ANTARCTICA</a:t>
                      </a:r>
                      <a:endParaRPr lang="en-GB" sz="14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5324906"/>
                  </a:ext>
                </a:extLst>
              </a:tr>
              <a:tr h="12564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Northern Hemisphere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Twinkl Cursive Looped" panose="02000000000000000000" pitchFamily="2" charset="0"/>
                        </a:rPr>
                        <a:t>Southern Hemisphere 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18329424"/>
                  </a:ext>
                </a:extLst>
              </a:tr>
              <a:tr h="376941">
                <a:tc>
                  <a:txBody>
                    <a:bodyPr/>
                    <a:lstStyle/>
                    <a:p>
                      <a:pPr algn="ctr"/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An ocean, covered by a thin layer of perennial sea ice and surrounded by land.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 continent, covered by a very thick ice cap and surrounded by a rim of sea ice and the Southern Ocean.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7907971"/>
                  </a:ext>
                </a:extLst>
              </a:tr>
              <a:tr h="293176">
                <a:tc>
                  <a:txBody>
                    <a:bodyPr/>
                    <a:lstStyle/>
                    <a:p>
                      <a:pPr algn="ctr"/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Animals include polar bears, lemmings and narwhals.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Animals include penguins, elephant seals and the wandering albatross.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25993305"/>
                  </a:ext>
                </a:extLst>
              </a:tr>
              <a:tr h="209412">
                <a:tc>
                  <a:txBody>
                    <a:bodyPr/>
                    <a:lstStyle/>
                    <a:p>
                      <a:pPr algn="ctr"/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Home to a range of native people, such as Inuit,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No people permanently live here.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86563497"/>
                  </a:ext>
                </a:extLst>
              </a:tr>
            </a:tbl>
          </a:graphicData>
        </a:graphic>
      </p:graphicFrame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675638" y="3771369"/>
            <a:ext cx="393444" cy="33520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8236" y="2309122"/>
            <a:ext cx="1974394" cy="1430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18029</TotalTime>
  <Words>443</Words>
  <Application>Microsoft Office PowerPoint</Application>
  <PresentationFormat>A4 Paper (210x297 mm)</PresentationFormat>
  <Paragraphs>65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Twinkl</vt:lpstr>
      <vt:lpstr>Twinkl Cursive Looped</vt:lpstr>
      <vt:lpstr>Office Theme</vt:lpstr>
      <vt:lpstr>Shirley Heath   Why is the Arctic Changing?  |  Year 5  | Autumn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Kathryn  Box</cp:lastModifiedBy>
  <cp:revision>95</cp:revision>
  <cp:lastPrinted>2019-04-01T13:10:12Z</cp:lastPrinted>
  <dcterms:created xsi:type="dcterms:W3CDTF">2017-10-15T20:56:30Z</dcterms:created>
  <dcterms:modified xsi:type="dcterms:W3CDTF">2024-06-18T12:33:24Z</dcterms:modified>
</cp:coreProperties>
</file>