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030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4559" autoAdjust="0"/>
    <p:restoredTop sz="94627"/>
  </p:normalViewPr>
  <p:slideViewPr>
    <p:cSldViewPr snapToGrid="0" snapToObjects="1">
      <p:cViewPr>
        <p:scale>
          <a:sx n="100" d="100"/>
          <a:sy n="100" d="100"/>
        </p:scale>
        <p:origin x="714" y="-11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321" tIns="45661" rIns="91321" bIns="45661" numCol="1" rtlCol="0"/>
          <a:lstStyle>
            <a:lvl1pPr algn="l">
              <a:defRPr sz="1200"/>
            </a:lvl1pPr>
          </a:lstStyle>
          <a:p>
            <a:endParaRPr lang="en-US"/>
          </a:p>
        </p:txBody>
      </p:sp>
      <p:sp>
        <p:nvSpPr>
          <p:cNvPr id="3" name="Date Placeholder 2"/>
          <p:cNvSpPr>
            <a:spLocks noGrp="1"/>
          </p:cNvSpPr>
          <p:nvPr>
            <p:ph type="dt" idx="1"/>
          </p:nvPr>
        </p:nvSpPr>
        <p:spPr>
          <a:xfrm>
            <a:off x="3851343" y="0"/>
            <a:ext cx="2946347" cy="498215"/>
          </a:xfrm>
          <a:prstGeom prst="rect">
            <a:avLst/>
          </a:prstGeom>
        </p:spPr>
        <p:txBody>
          <a:bodyPr vert="horz" lIns="91321" tIns="45661" rIns="91321" bIns="45661" numCol="1" rtlCol="0"/>
          <a:lstStyle>
            <a:lvl1pPr algn="r">
              <a:defRPr sz="1200"/>
            </a:lvl1pPr>
          </a:lstStyle>
          <a:p>
            <a:fld id="{74DA69C8-F84C-2947-85D9-F4E475966ECC}" type="datetimeFigureOut">
              <a:rPr lang="en-US" smtClean="0"/>
              <a:t>4/20/2020</a:t>
            </a:fld>
            <a:endParaRPr lang="en-US"/>
          </a:p>
        </p:txBody>
      </p:sp>
      <p:sp>
        <p:nvSpPr>
          <p:cNvPr id="4" name="Slide Image Placeholder 3"/>
          <p:cNvSpPr>
            <a:spLocks noGrp="1" noRot="1" noChangeAspect="1"/>
          </p:cNvSpPr>
          <p:nvPr>
            <p:ph type="sldImg" idx="2"/>
          </p:nvPr>
        </p:nvSpPr>
        <p:spPr>
          <a:xfrm>
            <a:off x="979488" y="1241425"/>
            <a:ext cx="4840287" cy="3351213"/>
          </a:xfrm>
          <a:prstGeom prst="rect">
            <a:avLst/>
          </a:prstGeom>
          <a:noFill/>
          <a:ln w="12700">
            <a:solidFill>
              <a:prstClr val="black"/>
            </a:solidFill>
          </a:ln>
        </p:spPr>
        <p:txBody>
          <a:bodyPr vert="horz" lIns="91321" tIns="45661" rIns="91321" bIns="45661" numCol="1" rtlCol="0" anchor="ctr"/>
          <a:lstStyle/>
          <a:p>
            <a:endParaRPr lang="en-US"/>
          </a:p>
        </p:txBody>
      </p:sp>
      <p:sp>
        <p:nvSpPr>
          <p:cNvPr id="5" name="Notes Placeholder 4"/>
          <p:cNvSpPr>
            <a:spLocks noGrp="1"/>
          </p:cNvSpPr>
          <p:nvPr>
            <p:ph type="body" sz="quarter" idx="3"/>
          </p:nvPr>
        </p:nvSpPr>
        <p:spPr>
          <a:xfrm>
            <a:off x="679927" y="4778723"/>
            <a:ext cx="5439410" cy="3909863"/>
          </a:xfrm>
          <a:prstGeom prst="rect">
            <a:avLst/>
          </a:prstGeom>
        </p:spPr>
        <p:txBody>
          <a:bodyPr vert="horz" lIns="91321" tIns="45661" rIns="91321" bIns="45661"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31600"/>
            <a:ext cx="2946347" cy="498214"/>
          </a:xfrm>
          <a:prstGeom prst="rect">
            <a:avLst/>
          </a:prstGeom>
        </p:spPr>
        <p:txBody>
          <a:bodyPr vert="horz" lIns="91321" tIns="45661" rIns="91321" bIns="45661"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321" tIns="45661" rIns="91321" bIns="45661"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4/20/2020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4/20/2020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4/20/2020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4/20/2020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4/20/2020</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4/20/2020</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4/20/2020</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4/20/2020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4/20/2020</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4/20/2020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4/20/2020</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4/20/2020</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a:srcRect t="3461" b="2489"/>
          <a:stretch/>
        </p:blipFill>
        <p:spPr>
          <a:xfrm>
            <a:off x="4953000" y="4422464"/>
            <a:ext cx="2752232" cy="2403566"/>
          </a:xfrm>
          <a:prstGeom prst="rect">
            <a:avLst/>
          </a:prstGeom>
        </p:spPr>
      </p:pic>
      <p:sp>
        <p:nvSpPr>
          <p:cNvPr id="2" name="Title 1"/>
          <p:cNvSpPr>
            <a:spLocks noGrp="1"/>
          </p:cNvSpPr>
          <p:nvPr>
            <p:ph type="ctrTitle"/>
          </p:nvPr>
        </p:nvSpPr>
        <p:spPr>
          <a:xfrm>
            <a:off x="206477" y="47193"/>
            <a:ext cx="8502568" cy="273090"/>
          </a:xfrm>
        </p:spPr>
        <p:txBody>
          <a:bodyPr numCol="1">
            <a:noAutofit/>
          </a:bodyPr>
          <a:lstStyle/>
          <a:p>
            <a:pPr algn="l"/>
            <a:r>
              <a:rPr lang="en-US" sz="1800" b="1" dirty="0" smtClean="0"/>
              <a:t>Shirley Heath 		Drawing:                       |  Year 6  | Term:  Autumn</a:t>
            </a:r>
            <a:endParaRPr lang="en-US" sz="1800" b="1" dirty="0"/>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089447502"/>
              </p:ext>
            </p:extLst>
          </p:nvPr>
        </p:nvGraphicFramePr>
        <p:xfrm>
          <a:off x="6206336" y="375836"/>
          <a:ext cx="3679497" cy="4053811"/>
        </p:xfrm>
        <a:graphic>
          <a:graphicData uri="http://schemas.openxmlformats.org/drawingml/2006/table">
            <a:tbl>
              <a:tblPr firstRow="1" bandRow="1">
                <a:tableStyleId>{21E4AEA4-8DFA-4A89-87EB-49C32662AFE0}</a:tableStyleId>
              </a:tblPr>
              <a:tblGrid>
                <a:gridCol w="266727">
                  <a:extLst>
                    <a:ext uri="{9D8B030D-6E8A-4147-A177-3AD203B41FA5}">
                      <a16:colId xmlns:a16="http://schemas.microsoft.com/office/drawing/2014/main" val="3034729171"/>
                    </a:ext>
                  </a:extLst>
                </a:gridCol>
                <a:gridCol w="877398">
                  <a:extLst>
                    <a:ext uri="{9D8B030D-6E8A-4147-A177-3AD203B41FA5}">
                      <a16:colId xmlns:a16="http://schemas.microsoft.com/office/drawing/2014/main" val="771789285"/>
                    </a:ext>
                  </a:extLst>
                </a:gridCol>
                <a:gridCol w="2535372">
                  <a:extLst>
                    <a:ext uri="{9D8B030D-6E8A-4147-A177-3AD203B41FA5}">
                      <a16:colId xmlns:a16="http://schemas.microsoft.com/office/drawing/2014/main" val="1444632793"/>
                    </a:ext>
                  </a:extLst>
                </a:gridCol>
              </a:tblGrid>
              <a:tr h="396211">
                <a:tc gridSpan="3">
                  <a:txBody>
                    <a:bodyPr/>
                    <a:lstStyle/>
                    <a:p>
                      <a:pPr algn="ctr"/>
                      <a:r>
                        <a:rPr lang="en-US" sz="1800" dirty="0" smtClean="0">
                          <a:latin typeface="+mn-lt"/>
                        </a:rPr>
                        <a:t>Vocabulary</a:t>
                      </a:r>
                      <a:endParaRPr lang="en-US" sz="1800" dirty="0">
                        <a:latin typeface="+mn-lt"/>
                      </a:endParaRPr>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278831">
                <a:tc>
                  <a:txBody>
                    <a:bodyPr/>
                    <a:lstStyle/>
                    <a:p>
                      <a:r>
                        <a:rPr lang="en-US" sz="1200" b="0" dirty="0">
                          <a:latin typeface="+mj-lt"/>
                          <a:cs typeface="Arial" panose="020B0604020202020204" pitchFamily="34" charset="0"/>
                        </a:rPr>
                        <a:t>1</a:t>
                      </a:r>
                    </a:p>
                  </a:txBody>
                  <a:tcPr marL="74295" marR="74295" marT="37148" marB="37148"/>
                </a:tc>
                <a:tc>
                  <a:txBody>
                    <a:bodyPr/>
                    <a:lstStyle/>
                    <a:p>
                      <a:r>
                        <a:rPr lang="en-GB" sz="1200" b="0" i="0" dirty="0" smtClean="0">
                          <a:latin typeface="+mj-lt"/>
                          <a:cs typeface="Arial" panose="020B0604020202020204" pitchFamily="34" charset="0"/>
                        </a:rPr>
                        <a:t>Balance</a:t>
                      </a:r>
                      <a:endParaRPr lang="en-GB" sz="1200" b="0" i="0" dirty="0">
                        <a:latin typeface="+mj-lt"/>
                        <a:cs typeface="Arial" panose="020B0604020202020204" pitchFamily="34" charset="0"/>
                      </a:endParaRPr>
                    </a:p>
                  </a:txBody>
                  <a:tcPr marL="68580" marR="68580" marT="0" marB="0"/>
                </a:tc>
                <a:tc>
                  <a:txBody>
                    <a:bodyPr/>
                    <a:lstStyle/>
                    <a:p>
                      <a:pPr algn="l"/>
                      <a:r>
                        <a:rPr lang="en-GB" sz="1200" b="0" i="0" kern="1200" dirty="0" smtClean="0">
                          <a:solidFill>
                            <a:schemeClr val="dk1"/>
                          </a:solidFill>
                          <a:effectLst/>
                          <a:latin typeface="+mn-lt"/>
                          <a:ea typeface="+mn-ea"/>
                          <a:cs typeface="+mn-cs"/>
                        </a:rPr>
                        <a:t>This refers to how the elements of art (line, shape</a:t>
                      </a:r>
                      <a:r>
                        <a:rPr lang="en-GB" sz="1200" b="0" i="0" kern="1200" smtClean="0">
                          <a:solidFill>
                            <a:schemeClr val="dk1"/>
                          </a:solidFill>
                          <a:effectLst/>
                          <a:latin typeface="+mn-lt"/>
                          <a:ea typeface="+mn-ea"/>
                          <a:cs typeface="+mn-cs"/>
                        </a:rPr>
                        <a:t>, </a:t>
                      </a:r>
                      <a:r>
                        <a:rPr lang="en-GB" sz="1200" b="0" i="0" kern="1200" smtClean="0">
                          <a:solidFill>
                            <a:schemeClr val="dk1"/>
                          </a:solidFill>
                          <a:effectLst/>
                          <a:latin typeface="+mn-lt"/>
                          <a:ea typeface="+mn-ea"/>
                          <a:cs typeface="+mn-cs"/>
                        </a:rPr>
                        <a:t>colour</a:t>
                      </a:r>
                      <a:r>
                        <a:rPr lang="en-GB" sz="1200" b="0" i="0" kern="1200" dirty="0" smtClean="0">
                          <a:solidFill>
                            <a:schemeClr val="dk1"/>
                          </a:solidFill>
                          <a:effectLst/>
                          <a:latin typeface="+mn-lt"/>
                          <a:ea typeface="+mn-ea"/>
                          <a:cs typeface="+mn-cs"/>
                        </a:rPr>
                        <a:t>, value, space, form, texture) relate to each other within the composition. That is, one sides visual weight does not seem heavier than another.</a:t>
                      </a:r>
                      <a:endParaRPr lang="en-GB" sz="10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3401584818"/>
                  </a:ext>
                </a:extLst>
              </a:tr>
              <a:tr h="259307">
                <a:tc>
                  <a:txBody>
                    <a:bodyPr/>
                    <a:lstStyle/>
                    <a:p>
                      <a:r>
                        <a:rPr lang="en-US" sz="1200" b="0" dirty="0">
                          <a:latin typeface="+mj-lt"/>
                          <a:cs typeface="Arial" panose="020B0604020202020204" pitchFamily="34" charset="0"/>
                        </a:rPr>
                        <a:t>2</a:t>
                      </a:r>
                    </a:p>
                  </a:txBody>
                  <a:tcPr marL="74295" marR="74295" marT="37148" marB="37148"/>
                </a:tc>
                <a:tc>
                  <a:txBody>
                    <a:bodyPr/>
                    <a:lstStyle/>
                    <a:p>
                      <a:r>
                        <a:rPr lang="en-GB" sz="1200" b="0" i="0" dirty="0" smtClean="0">
                          <a:latin typeface="+mj-lt"/>
                          <a:cs typeface="Arial" panose="020B0604020202020204" pitchFamily="34" charset="0"/>
                        </a:rPr>
                        <a:t>Visual movement</a:t>
                      </a:r>
                      <a:endParaRPr lang="en-GB" sz="1200" b="0" i="0" dirty="0">
                        <a:latin typeface="+mj-lt"/>
                        <a:cs typeface="Arial" panose="020B0604020202020204" pitchFamily="34" charset="0"/>
                      </a:endParaRPr>
                    </a:p>
                  </a:txBody>
                  <a:tcPr marL="68580" marR="68580" marT="0" marB="0"/>
                </a:tc>
                <a:tc>
                  <a:txBody>
                    <a:bodyPr/>
                    <a:lstStyle/>
                    <a:p>
                      <a:pPr algn="l"/>
                      <a:r>
                        <a:rPr lang="en-US" sz="1200" b="0" i="0" kern="1200" dirty="0" smtClean="0">
                          <a:solidFill>
                            <a:schemeClr val="dk1"/>
                          </a:solidFill>
                          <a:effectLst/>
                          <a:latin typeface="+mn-lt"/>
                          <a:ea typeface="+mn-ea"/>
                          <a:cs typeface="+mn-cs"/>
                        </a:rPr>
                        <a:t>The impression of action/movement in a work of art. </a:t>
                      </a:r>
                      <a:endParaRPr lang="en-GB" sz="10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2075142700"/>
                  </a:ext>
                </a:extLst>
              </a:tr>
              <a:tr h="286603">
                <a:tc>
                  <a:txBody>
                    <a:bodyPr/>
                    <a:lstStyle/>
                    <a:p>
                      <a:r>
                        <a:rPr lang="en-US" sz="1200" b="0" dirty="0">
                          <a:latin typeface="+mj-lt"/>
                          <a:cs typeface="Arial" panose="020B0604020202020204" pitchFamily="34" charset="0"/>
                        </a:rPr>
                        <a:t>3</a:t>
                      </a:r>
                    </a:p>
                  </a:txBody>
                  <a:tcPr marL="74295" marR="74295" marT="37148" marB="37148"/>
                </a:tc>
                <a:tc>
                  <a:txBody>
                    <a:bodyPr/>
                    <a:lstStyle/>
                    <a:p>
                      <a:r>
                        <a:rPr lang="en-GB" sz="1200" b="0" i="0" dirty="0" smtClean="0">
                          <a:latin typeface="+mj-lt"/>
                          <a:cs typeface="Arial" panose="020B0604020202020204" pitchFamily="34" charset="0"/>
                        </a:rPr>
                        <a:t>Viewpoint</a:t>
                      </a:r>
                      <a:endParaRPr lang="en-GB" sz="1200" b="0" i="0" dirty="0">
                        <a:latin typeface="+mj-lt"/>
                        <a:cs typeface="Arial" panose="020B0604020202020204" pitchFamily="34" charset="0"/>
                      </a:endParaRPr>
                    </a:p>
                  </a:txBody>
                  <a:tcPr marL="68580" marR="68580" marT="0" marB="0"/>
                </a:tc>
                <a:tc>
                  <a:txBody>
                    <a:bodyPr/>
                    <a:lstStyle/>
                    <a:p>
                      <a:pPr algn="l"/>
                      <a:r>
                        <a:rPr lang="en-GB" sz="1200" b="0" i="0" kern="1200" dirty="0" smtClean="0">
                          <a:solidFill>
                            <a:schemeClr val="dk1"/>
                          </a:solidFill>
                          <a:effectLst/>
                          <a:latin typeface="+mn-lt"/>
                          <a:ea typeface="+mn-ea"/>
                          <a:cs typeface="+mn-cs"/>
                        </a:rPr>
                        <a:t>Describes the position of the subject to the viewer. </a:t>
                      </a:r>
                      <a:endParaRPr lang="en-GB" sz="10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3734594781"/>
                  </a:ext>
                </a:extLst>
              </a:tr>
              <a:tr h="286603">
                <a:tc>
                  <a:txBody>
                    <a:bodyPr/>
                    <a:lstStyle/>
                    <a:p>
                      <a:r>
                        <a:rPr lang="en-US" sz="1200" b="0" dirty="0">
                          <a:latin typeface="+mj-lt"/>
                          <a:cs typeface="Arial" panose="020B0604020202020204" pitchFamily="34" charset="0"/>
                        </a:rPr>
                        <a:t>4</a:t>
                      </a:r>
                    </a:p>
                  </a:txBody>
                  <a:tcPr marL="74295" marR="74295" marT="37148" marB="37148"/>
                </a:tc>
                <a:tc>
                  <a:txBody>
                    <a:bodyPr/>
                    <a:lstStyle/>
                    <a:p>
                      <a:r>
                        <a:rPr lang="en-GB" sz="1200" b="0" i="0" dirty="0" smtClean="0">
                          <a:latin typeface="+mj-lt"/>
                          <a:cs typeface="Arial" panose="020B0604020202020204" pitchFamily="34" charset="0"/>
                        </a:rPr>
                        <a:t>Perspective</a:t>
                      </a:r>
                      <a:endParaRPr lang="en-GB" sz="1200" b="0" i="0" dirty="0">
                        <a:latin typeface="+mj-lt"/>
                        <a:cs typeface="Arial" panose="020B0604020202020204" pitchFamily="34"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smtClean="0">
                          <a:solidFill>
                            <a:schemeClr val="dk1"/>
                          </a:solidFill>
                          <a:effectLst/>
                          <a:latin typeface="+mn-lt"/>
                          <a:ea typeface="+mn-ea"/>
                          <a:cs typeface="+mn-cs"/>
                        </a:rPr>
                        <a:t>This refers to the perceived depth in art.</a:t>
                      </a:r>
                      <a:endParaRPr lang="en-GB" sz="12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1398772385"/>
                  </a:ext>
                </a:extLst>
              </a:tr>
              <a:tr h="286603">
                <a:tc>
                  <a:txBody>
                    <a:bodyPr/>
                    <a:lstStyle/>
                    <a:p>
                      <a:r>
                        <a:rPr lang="en-US" sz="1200" b="0" dirty="0">
                          <a:latin typeface="+mj-lt"/>
                          <a:cs typeface="Arial" panose="020B0604020202020204" pitchFamily="34" charset="0"/>
                        </a:rPr>
                        <a:t>5</a:t>
                      </a:r>
                    </a:p>
                  </a:txBody>
                  <a:tcPr marL="74295" marR="74295" marT="37148" marB="37148"/>
                </a:tc>
                <a:tc>
                  <a:txBody>
                    <a:bodyPr/>
                    <a:lstStyle/>
                    <a:p>
                      <a:r>
                        <a:rPr lang="en-GB" sz="1200" b="0" i="0" dirty="0" smtClean="0">
                          <a:latin typeface="+mj-lt"/>
                          <a:cs typeface="Arial" panose="020B0604020202020204" pitchFamily="34" charset="0"/>
                        </a:rPr>
                        <a:t>Value</a:t>
                      </a:r>
                      <a:endParaRPr lang="en-GB" sz="1200" b="0" i="0" dirty="0">
                        <a:latin typeface="+mj-lt"/>
                        <a:cs typeface="Arial" panose="020B0604020202020204" pitchFamily="34" charset="0"/>
                      </a:endParaRPr>
                    </a:p>
                  </a:txBody>
                  <a:tcPr marL="68580" marR="68580" marT="0" marB="0"/>
                </a:tc>
                <a:tc>
                  <a:txBody>
                    <a:bodyPr/>
                    <a:lstStyle/>
                    <a:p>
                      <a:pPr algn="l"/>
                      <a:r>
                        <a:rPr lang="en-GB" sz="1200" b="0" dirty="0" smtClean="0">
                          <a:solidFill>
                            <a:srgbClr val="000000"/>
                          </a:solidFill>
                          <a:effectLst/>
                        </a:rPr>
                        <a:t>Describes the relative lightness and darkness of colours in a composition. White is the highest value and pure black the lowest.</a:t>
                      </a:r>
                      <a:endParaRPr lang="en-GB" sz="12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432408064"/>
                  </a:ext>
                </a:extLst>
              </a:tr>
              <a:tr h="259307">
                <a:tc>
                  <a:txBody>
                    <a:bodyPr/>
                    <a:lstStyle/>
                    <a:p>
                      <a:r>
                        <a:rPr lang="en-US" sz="1200" dirty="0">
                          <a:latin typeface="+mj-lt"/>
                        </a:rPr>
                        <a:t>6</a:t>
                      </a:r>
                      <a:endParaRPr lang="en-US" sz="1200" b="0" dirty="0">
                        <a:latin typeface="+mj-lt"/>
                      </a:endParaRPr>
                    </a:p>
                  </a:txBody>
                  <a:tcPr marL="74295" marR="74295" marT="37148" marB="37148"/>
                </a:tc>
                <a:tc>
                  <a:txBody>
                    <a:bodyPr/>
                    <a:lstStyle/>
                    <a:p>
                      <a:r>
                        <a:rPr lang="en-GB" sz="1200" i="0" dirty="0" smtClean="0">
                          <a:latin typeface="+mj-lt"/>
                        </a:rPr>
                        <a:t>Tone</a:t>
                      </a:r>
                      <a:endParaRPr lang="en-GB" sz="1200" i="0" dirty="0">
                        <a:latin typeface="+mj-lt"/>
                      </a:endParaRPr>
                    </a:p>
                  </a:txBody>
                  <a:tcPr marL="68580" marR="68580" marT="0" marB="0"/>
                </a:tc>
                <a:tc>
                  <a:txBody>
                    <a:bodyPr/>
                    <a:lstStyle/>
                    <a:p>
                      <a:pPr algn="l"/>
                      <a:r>
                        <a:rPr lang="en-GB" sz="1200" b="0" dirty="0" smtClean="0">
                          <a:solidFill>
                            <a:srgbClr val="000000"/>
                          </a:solidFill>
                          <a:effectLst/>
                        </a:rPr>
                        <a:t>Tone is the degree of intensity or strength of a colour. A pure lemon yellow has a high tone, while browns have low tones.</a:t>
                      </a:r>
                      <a:endParaRPr lang="en-GB" sz="1200" b="0" i="0" dirty="0">
                        <a:latin typeface="+mj-lt"/>
                        <a:cs typeface="Arial" panose="020B0604020202020204" pitchFamily="34" charset="0"/>
                      </a:endParaRPr>
                    </a:p>
                  </a:txBody>
                  <a:tcPr marL="68580" marR="68580" marT="0" marB="0"/>
                </a:tc>
                <a:extLst>
                  <a:ext uri="{0D108BD9-81ED-4DB2-BD59-A6C34878D82A}">
                    <a16:rowId xmlns:a16="http://schemas.microsoft.com/office/drawing/2014/main" val="2253600408"/>
                  </a:ext>
                </a:extLst>
              </a:tr>
            </a:tbl>
          </a:graphicData>
        </a:graphic>
      </p:graphicFrame>
      <p:sp>
        <p:nvSpPr>
          <p:cNvPr id="25" name="TextBox 24"/>
          <p:cNvSpPr txBox="1"/>
          <p:nvPr/>
        </p:nvSpPr>
        <p:spPr>
          <a:xfrm>
            <a:off x="3237618" y="375836"/>
            <a:ext cx="2901621" cy="369332"/>
          </a:xfrm>
          <a:prstGeom prst="rect">
            <a:avLst/>
          </a:prstGeom>
          <a:solidFill>
            <a:srgbClr val="FFC000"/>
          </a:solidFill>
        </p:spPr>
        <p:txBody>
          <a:bodyPr wrap="square" rtlCol="0">
            <a:spAutoFit/>
          </a:bodyPr>
          <a:lstStyle/>
          <a:p>
            <a:r>
              <a:rPr lang="en-GB" b="1" dirty="0" smtClean="0">
                <a:solidFill>
                  <a:schemeClr val="bg1"/>
                </a:solidFill>
              </a:rPr>
              <a:t>Elements of Art: tonal shade  </a:t>
            </a:r>
            <a:endParaRPr lang="en-GB" b="1" dirty="0">
              <a:solidFill>
                <a:schemeClr val="bg1"/>
              </a:solidFill>
            </a:endParaRPr>
          </a:p>
        </p:txBody>
      </p:sp>
      <p:sp>
        <p:nvSpPr>
          <p:cNvPr id="26" name="TextBox 25"/>
          <p:cNvSpPr txBox="1"/>
          <p:nvPr/>
        </p:nvSpPr>
        <p:spPr>
          <a:xfrm>
            <a:off x="147555" y="367283"/>
            <a:ext cx="3022966" cy="369332"/>
          </a:xfrm>
          <a:prstGeom prst="rect">
            <a:avLst/>
          </a:prstGeom>
          <a:solidFill>
            <a:srgbClr val="7030A0"/>
          </a:solidFill>
        </p:spPr>
        <p:txBody>
          <a:bodyPr wrap="square" rtlCol="0">
            <a:spAutoFit/>
          </a:bodyPr>
          <a:lstStyle/>
          <a:p>
            <a:pPr algn="ctr"/>
            <a:r>
              <a:rPr lang="en-GB" b="1" dirty="0" smtClean="0">
                <a:solidFill>
                  <a:schemeClr val="bg1"/>
                </a:solidFill>
              </a:rPr>
              <a:t>Henry Moore</a:t>
            </a:r>
            <a:endParaRPr lang="en-GB" b="1" dirty="0">
              <a:solidFill>
                <a:schemeClr val="bg1"/>
              </a:solidFill>
            </a:endParaRPr>
          </a:p>
        </p:txBody>
      </p:sp>
      <p:sp>
        <p:nvSpPr>
          <p:cNvPr id="39" name="TextBox 38"/>
          <p:cNvSpPr txBox="1"/>
          <p:nvPr/>
        </p:nvSpPr>
        <p:spPr>
          <a:xfrm>
            <a:off x="3292188" y="3932062"/>
            <a:ext cx="2847051" cy="369332"/>
          </a:xfrm>
          <a:prstGeom prst="rect">
            <a:avLst/>
          </a:prstGeom>
          <a:solidFill>
            <a:srgbClr val="0070C0"/>
          </a:solidFill>
        </p:spPr>
        <p:txBody>
          <a:bodyPr wrap="square" rtlCol="0">
            <a:spAutoFit/>
          </a:bodyPr>
          <a:lstStyle/>
          <a:p>
            <a:pPr algn="ctr"/>
            <a:r>
              <a:rPr lang="en-GB" b="1" dirty="0" smtClean="0">
                <a:solidFill>
                  <a:schemeClr val="bg1"/>
                </a:solidFill>
              </a:rPr>
              <a:t>Body proportions</a:t>
            </a:r>
            <a:endParaRPr lang="en-GB" b="1" dirty="0">
              <a:solidFill>
                <a:schemeClr val="bg1"/>
              </a:solidFill>
            </a:endParaRPr>
          </a:p>
        </p:txBody>
      </p:sp>
      <p:sp>
        <p:nvSpPr>
          <p:cNvPr id="40" name="TextBox 39"/>
          <p:cNvSpPr txBox="1"/>
          <p:nvPr/>
        </p:nvSpPr>
        <p:spPr>
          <a:xfrm>
            <a:off x="7635586" y="4474053"/>
            <a:ext cx="2250247" cy="369332"/>
          </a:xfrm>
          <a:prstGeom prst="rect">
            <a:avLst/>
          </a:prstGeom>
          <a:solidFill>
            <a:srgbClr val="D0309B"/>
          </a:solidFill>
        </p:spPr>
        <p:txBody>
          <a:bodyPr wrap="square" rtlCol="0">
            <a:spAutoFit/>
          </a:bodyPr>
          <a:lstStyle/>
          <a:p>
            <a:pPr algn="ctr"/>
            <a:r>
              <a:rPr lang="en-GB" b="1" dirty="0" smtClean="0">
                <a:solidFill>
                  <a:schemeClr val="bg1"/>
                </a:solidFill>
              </a:rPr>
              <a:t> Pencil tonal values</a:t>
            </a:r>
            <a:endParaRPr lang="en-GB" b="1" dirty="0">
              <a:solidFill>
                <a:schemeClr val="bg1"/>
              </a:solidFill>
            </a:endParaRPr>
          </a:p>
        </p:txBody>
      </p:sp>
      <p:pic>
        <p:nvPicPr>
          <p:cNvPr id="6" name="Picture 5"/>
          <p:cNvPicPr>
            <a:picLocks noChangeAspect="1"/>
          </p:cNvPicPr>
          <p:nvPr/>
        </p:nvPicPr>
        <p:blipFill>
          <a:blip r:embed="rId4"/>
          <a:stretch>
            <a:fillRect/>
          </a:stretch>
        </p:blipFill>
        <p:spPr>
          <a:xfrm>
            <a:off x="1149523" y="766248"/>
            <a:ext cx="1017975" cy="1291094"/>
          </a:xfrm>
          <a:prstGeom prst="rect">
            <a:avLst/>
          </a:prstGeom>
        </p:spPr>
      </p:pic>
      <p:pic>
        <p:nvPicPr>
          <p:cNvPr id="9" name="Picture 8"/>
          <p:cNvPicPr>
            <a:picLocks noChangeAspect="1"/>
          </p:cNvPicPr>
          <p:nvPr/>
        </p:nvPicPr>
        <p:blipFill>
          <a:blip r:embed="rId5"/>
          <a:stretch>
            <a:fillRect/>
          </a:stretch>
        </p:blipFill>
        <p:spPr>
          <a:xfrm>
            <a:off x="2195615" y="759984"/>
            <a:ext cx="974906" cy="1303621"/>
          </a:xfrm>
          <a:prstGeom prst="rect">
            <a:avLst/>
          </a:prstGeom>
        </p:spPr>
      </p:pic>
      <p:pic>
        <p:nvPicPr>
          <p:cNvPr id="10" name="Picture 9"/>
          <p:cNvPicPr>
            <a:picLocks noChangeAspect="1"/>
          </p:cNvPicPr>
          <p:nvPr/>
        </p:nvPicPr>
        <p:blipFill>
          <a:blip r:embed="rId6"/>
          <a:stretch>
            <a:fillRect/>
          </a:stretch>
        </p:blipFill>
        <p:spPr>
          <a:xfrm>
            <a:off x="147555" y="766248"/>
            <a:ext cx="956571" cy="1291094"/>
          </a:xfrm>
          <a:prstGeom prst="rect">
            <a:avLst/>
          </a:prstGeom>
        </p:spPr>
      </p:pic>
      <p:sp>
        <p:nvSpPr>
          <p:cNvPr id="12" name="Rectangle 11"/>
          <p:cNvSpPr/>
          <p:nvPr/>
        </p:nvSpPr>
        <p:spPr>
          <a:xfrm>
            <a:off x="0" y="2086974"/>
            <a:ext cx="3170521" cy="4524315"/>
          </a:xfrm>
          <a:prstGeom prst="rect">
            <a:avLst/>
          </a:prstGeom>
        </p:spPr>
        <p:txBody>
          <a:bodyPr wrap="square">
            <a:spAutoFit/>
          </a:bodyPr>
          <a:lstStyle/>
          <a:p>
            <a:pPr lvl="0"/>
            <a:r>
              <a:rPr lang="en-GB" altLang="en-US" sz="1200" u="sng" dirty="0">
                <a:solidFill>
                  <a:srgbClr val="4472C4">
                    <a:lumMod val="75000"/>
                  </a:srgbClr>
                </a:solidFill>
                <a:cs typeface="Arial" panose="020B0604020202020204" pitchFamily="34" charset="0"/>
              </a:rPr>
              <a:t>Who is he and what is he famous for?</a:t>
            </a:r>
          </a:p>
          <a:p>
            <a:pPr lvl="0"/>
            <a:r>
              <a:rPr lang="en-GB" altLang="en-US" sz="1200" dirty="0">
                <a:solidFill>
                  <a:prstClr val="black"/>
                </a:solidFill>
                <a:cs typeface="Arial" panose="020B0604020202020204" pitchFamily="34" charset="0"/>
              </a:rPr>
              <a:t>He </a:t>
            </a:r>
            <a:r>
              <a:rPr lang="en-GB" altLang="en-US" sz="1200" dirty="0" smtClean="0">
                <a:solidFill>
                  <a:prstClr val="black"/>
                </a:solidFill>
                <a:cs typeface="Arial" panose="020B0604020202020204" pitchFamily="34" charset="0"/>
              </a:rPr>
              <a:t>was an English artist and sculpture, </a:t>
            </a:r>
            <a:r>
              <a:rPr lang="en-GB" altLang="en-US" sz="1200" dirty="0">
                <a:solidFill>
                  <a:prstClr val="black"/>
                </a:solidFill>
                <a:cs typeface="Arial" panose="020B0604020202020204" pitchFamily="34" charset="0"/>
              </a:rPr>
              <a:t>born </a:t>
            </a:r>
            <a:r>
              <a:rPr lang="en-GB" altLang="en-US" sz="1200" dirty="0" smtClean="0">
                <a:solidFill>
                  <a:prstClr val="black"/>
                </a:solidFill>
                <a:cs typeface="Arial" panose="020B0604020202020204" pitchFamily="34" charset="0"/>
              </a:rPr>
              <a:t>1897 </a:t>
            </a:r>
            <a:r>
              <a:rPr lang="en-GB" altLang="en-US" sz="1200" dirty="0">
                <a:solidFill>
                  <a:prstClr val="black"/>
                </a:solidFill>
                <a:cs typeface="Arial" panose="020B0604020202020204" pitchFamily="34" charset="0"/>
              </a:rPr>
              <a:t>- died </a:t>
            </a:r>
            <a:r>
              <a:rPr lang="en-GB" altLang="en-US" sz="1200" dirty="0" smtClean="0">
                <a:solidFill>
                  <a:prstClr val="black"/>
                </a:solidFill>
                <a:cs typeface="Arial" panose="020B0604020202020204" pitchFamily="34" charset="0"/>
              </a:rPr>
              <a:t>1986. Moore is</a:t>
            </a:r>
            <a:r>
              <a:rPr lang="en-US" sz="1200" dirty="0" smtClean="0"/>
              <a:t> </a:t>
            </a:r>
            <a:r>
              <a:rPr lang="en-US" sz="1200" dirty="0"/>
              <a:t>famous for his sculptures of people with bumpy forms and hollow spaces in their </a:t>
            </a:r>
            <a:r>
              <a:rPr lang="en-US" sz="1200" dirty="0" smtClean="0"/>
              <a:t>bodies as well as flowing abstract shapes</a:t>
            </a:r>
            <a:r>
              <a:rPr lang="en-US" sz="1200" dirty="0" smtClean="0">
                <a:solidFill>
                  <a:srgbClr val="000000"/>
                </a:solidFill>
              </a:rPr>
              <a:t>. </a:t>
            </a:r>
            <a:r>
              <a:rPr lang="en-US" sz="1200" dirty="0"/>
              <a:t>During World War II, he was commissioned by the War Artists Advisory Committee to make drawings of people in London using underground stations as bomb shelters. The scratchy dark drawings powerfully capture the feelings of anxiety that people must have </a:t>
            </a:r>
            <a:r>
              <a:rPr lang="en-US" sz="1200" dirty="0" smtClean="0"/>
              <a:t>felt.</a:t>
            </a:r>
            <a:r>
              <a:rPr lang="en-US" sz="1200" dirty="0" smtClean="0">
                <a:solidFill>
                  <a:srgbClr val="000000"/>
                </a:solidFill>
              </a:rPr>
              <a:t> </a:t>
            </a:r>
          </a:p>
          <a:p>
            <a:pPr lvl="0"/>
            <a:endParaRPr lang="en-US" sz="1200" dirty="0">
              <a:solidFill>
                <a:srgbClr val="000000"/>
              </a:solidFill>
            </a:endParaRPr>
          </a:p>
          <a:p>
            <a:pPr lvl="0"/>
            <a:r>
              <a:rPr lang="en-GB" altLang="en-US" sz="1200" u="sng" dirty="0">
                <a:solidFill>
                  <a:srgbClr val="4472C4">
                    <a:lumMod val="75000"/>
                  </a:srgbClr>
                </a:solidFill>
                <a:cs typeface="Arial" panose="020B0604020202020204" pitchFamily="34" charset="0"/>
              </a:rPr>
              <a:t>What inspired him?</a:t>
            </a:r>
          </a:p>
          <a:p>
            <a:r>
              <a:rPr lang="en-US" sz="1200" dirty="0"/>
              <a:t>Henry </a:t>
            </a:r>
            <a:r>
              <a:rPr lang="en-US" sz="1200" dirty="0" smtClean="0"/>
              <a:t>Moore was </a:t>
            </a:r>
            <a:r>
              <a:rPr lang="en-US" sz="1200" dirty="0"/>
              <a:t>a teacher and was in the army before going to Leeds School of Art to learn to become a </a:t>
            </a:r>
            <a:r>
              <a:rPr lang="en-US" sz="1200" dirty="0" smtClean="0"/>
              <a:t>sculptor. He </a:t>
            </a:r>
            <a:r>
              <a:rPr lang="en-US" sz="1200" dirty="0"/>
              <a:t>was inspired by nature. He sketched the hills near where he grew up and collected interesting stones, animal bones and tree roots on his regular walks in the countryside. He used these bumpy, twisted natural forms to inspire his sculptures. Can you see the inspiration of nature in his sculptures?</a:t>
            </a:r>
          </a:p>
        </p:txBody>
      </p:sp>
      <p:pic>
        <p:nvPicPr>
          <p:cNvPr id="14" name="Picture 13"/>
          <p:cNvPicPr>
            <a:picLocks noChangeAspect="1"/>
          </p:cNvPicPr>
          <p:nvPr/>
        </p:nvPicPr>
        <p:blipFill>
          <a:blip r:embed="rId7"/>
          <a:stretch>
            <a:fillRect/>
          </a:stretch>
        </p:blipFill>
        <p:spPr>
          <a:xfrm>
            <a:off x="3193852" y="4422464"/>
            <a:ext cx="1663167" cy="2441346"/>
          </a:xfrm>
          <a:prstGeom prst="rect">
            <a:avLst/>
          </a:prstGeom>
        </p:spPr>
      </p:pic>
      <p:pic>
        <p:nvPicPr>
          <p:cNvPr id="16" name="Picture 15"/>
          <p:cNvPicPr>
            <a:picLocks noChangeAspect="1"/>
          </p:cNvPicPr>
          <p:nvPr/>
        </p:nvPicPr>
        <p:blipFill rotWithShape="1">
          <a:blip r:embed="rId8"/>
          <a:srcRect t="6258" b="28114"/>
          <a:stretch/>
        </p:blipFill>
        <p:spPr>
          <a:xfrm>
            <a:off x="3237618" y="790015"/>
            <a:ext cx="2997134" cy="487786"/>
          </a:xfrm>
          <a:prstGeom prst="rect">
            <a:avLst/>
          </a:prstGeom>
        </p:spPr>
      </p:pic>
      <p:sp>
        <p:nvSpPr>
          <p:cNvPr id="17" name="TextBox 16"/>
          <p:cNvSpPr txBox="1"/>
          <p:nvPr/>
        </p:nvSpPr>
        <p:spPr>
          <a:xfrm>
            <a:off x="3193852" y="1244149"/>
            <a:ext cx="2919233" cy="646331"/>
          </a:xfrm>
          <a:prstGeom prst="rect">
            <a:avLst/>
          </a:prstGeom>
          <a:noFill/>
        </p:spPr>
        <p:txBody>
          <a:bodyPr wrap="square" rtlCol="0">
            <a:spAutoFit/>
          </a:bodyPr>
          <a:lstStyle/>
          <a:p>
            <a:r>
              <a:rPr lang="en-GB" sz="1200" dirty="0" smtClean="0"/>
              <a:t>Produce a range of tones by varying the pressure and layering – consider using softer pencils for darker shades</a:t>
            </a:r>
            <a:endParaRPr lang="en-GB" sz="1200" dirty="0"/>
          </a:p>
        </p:txBody>
      </p:sp>
      <p:pic>
        <p:nvPicPr>
          <p:cNvPr id="18" name="Picture 17"/>
          <p:cNvPicPr>
            <a:picLocks noChangeAspect="1"/>
          </p:cNvPicPr>
          <p:nvPr/>
        </p:nvPicPr>
        <p:blipFill>
          <a:blip r:embed="rId9"/>
          <a:stretch>
            <a:fillRect/>
          </a:stretch>
        </p:blipFill>
        <p:spPr>
          <a:xfrm>
            <a:off x="3263773" y="2143835"/>
            <a:ext cx="2820897" cy="1738059"/>
          </a:xfrm>
          <a:prstGeom prst="rect">
            <a:avLst/>
          </a:prstGeom>
        </p:spPr>
      </p:pic>
      <p:sp>
        <p:nvSpPr>
          <p:cNvPr id="19" name="TextBox 18"/>
          <p:cNvSpPr txBox="1"/>
          <p:nvPr/>
        </p:nvSpPr>
        <p:spPr>
          <a:xfrm>
            <a:off x="3570543" y="1866836"/>
            <a:ext cx="2165849" cy="276999"/>
          </a:xfrm>
          <a:prstGeom prst="rect">
            <a:avLst/>
          </a:prstGeom>
          <a:noFill/>
        </p:spPr>
        <p:txBody>
          <a:bodyPr wrap="none" rtlCol="0">
            <a:spAutoFit/>
          </a:bodyPr>
          <a:lstStyle/>
          <a:p>
            <a:pPr algn="ctr"/>
            <a:r>
              <a:rPr lang="en-GB" sz="1200" u="sng" dirty="0" smtClean="0"/>
              <a:t>Alternative shading techniques</a:t>
            </a:r>
            <a:endParaRPr lang="en-GB" sz="1200" u="sng" dirty="0"/>
          </a:p>
        </p:txBody>
      </p:sp>
      <p:pic>
        <p:nvPicPr>
          <p:cNvPr id="27" name="Picture 26"/>
          <p:cNvPicPr>
            <a:picLocks noChangeAspect="1"/>
          </p:cNvPicPr>
          <p:nvPr/>
        </p:nvPicPr>
        <p:blipFill>
          <a:blip r:embed="rId10"/>
          <a:stretch>
            <a:fillRect/>
          </a:stretch>
        </p:blipFill>
        <p:spPr>
          <a:xfrm>
            <a:off x="7873662" y="4915688"/>
            <a:ext cx="1850131" cy="1838039"/>
          </a:xfrm>
          <a:prstGeom prst="rect">
            <a:avLst/>
          </a:prstGeom>
        </p:spPr>
      </p:pic>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17302</TotalTime>
  <Words>365</Words>
  <Application>Microsoft Office PowerPoint</Application>
  <PresentationFormat>A4 Paper (210x297 mm)</PresentationFormat>
  <Paragraphs>32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Shirley Heath   Drawing:                       |  Year 6  | Term:  Autumn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Gillian Boake</cp:lastModifiedBy>
  <cp:revision>154</cp:revision>
  <cp:lastPrinted>2019-07-15T13:59:47Z</cp:lastPrinted>
  <dcterms:created xsi:type="dcterms:W3CDTF">2017-10-15T20:56:30Z</dcterms:created>
  <dcterms:modified xsi:type="dcterms:W3CDTF">2020-04-20T10:05:33Z</dcterms:modified>
</cp:coreProperties>
</file>