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03" autoAdjust="0"/>
    <p:restoredTop sz="94627"/>
  </p:normalViewPr>
  <p:slideViewPr>
    <p:cSldViewPr snapToGrid="0" snapToObjects="1">
      <p:cViewPr>
        <p:scale>
          <a:sx n="125" d="100"/>
          <a:sy n="125" d="100"/>
        </p:scale>
        <p:origin x="134" y="125"/>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7/19/2022</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7/19/2022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7/19/2022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65177" y="2475061"/>
            <a:ext cx="2870098" cy="36933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  Dreams and Goals  Year Four| Spring 1    P.S.H.E. </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3823519089"/>
              </p:ext>
            </p:extLst>
          </p:nvPr>
        </p:nvGraphicFramePr>
        <p:xfrm>
          <a:off x="210580" y="386151"/>
          <a:ext cx="2870098" cy="2062801"/>
        </p:xfrm>
        <a:graphic>
          <a:graphicData uri="http://schemas.openxmlformats.org/drawingml/2006/table">
            <a:tbl>
              <a:tblPr firstRow="1" bandRow="1">
                <a:tableStyleId>{5C22544A-7EE6-4342-B048-85BDC9FD1C3A}</a:tableStyleId>
              </a:tblPr>
              <a:tblGrid>
                <a:gridCol w="2870098">
                  <a:extLst>
                    <a:ext uri="{9D8B030D-6E8A-4147-A177-3AD203B41FA5}">
                      <a16:colId xmlns:a16="http://schemas.microsoft.com/office/drawing/2014/main" val="20000"/>
                    </a:ext>
                  </a:extLst>
                </a:gridCol>
              </a:tblGrid>
              <a:tr h="212308">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500" dirty="0" smtClean="0"/>
                        <a:t>The Jigsaw Charter</a:t>
                      </a:r>
                      <a:endParaRPr lang="en-US" sz="1500" dirty="0"/>
                    </a:p>
                  </a:txBody>
                  <a:tcPr marL="74295" marR="74295" marT="37148" marB="37148"/>
                </a:tc>
                <a:extLst>
                  <a:ext uri="{0D108BD9-81ED-4DB2-BD59-A6C34878D82A}">
                    <a16:rowId xmlns:a16="http://schemas.microsoft.com/office/drawing/2014/main" val="10000"/>
                  </a:ext>
                </a:extLst>
              </a:tr>
              <a:tr h="2914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We take turns to speak</a:t>
                      </a:r>
                      <a:endParaRPr lang="en-GB" sz="1100" dirty="0"/>
                    </a:p>
                  </a:txBody>
                  <a:tcPr marL="74295" marR="74295" marT="37148" marB="37148"/>
                </a:tc>
                <a:extLst>
                  <a:ext uri="{0D108BD9-81ED-4DB2-BD59-A6C34878D82A}">
                    <a16:rowId xmlns:a16="http://schemas.microsoft.com/office/drawing/2014/main" val="10001"/>
                  </a:ext>
                </a:extLst>
              </a:tr>
              <a:tr h="229297">
                <a:tc>
                  <a:txBody>
                    <a:bodyPr/>
                    <a:lstStyle/>
                    <a:p>
                      <a:r>
                        <a:rPr lang="en-GB" sz="1100" dirty="0" smtClean="0"/>
                        <a:t>We use kind and positive words</a:t>
                      </a:r>
                      <a:endParaRPr lang="en-GB" sz="1100" dirty="0"/>
                    </a:p>
                  </a:txBody>
                  <a:tcPr marL="74295" marR="74295" marT="37148" marB="37148"/>
                </a:tc>
                <a:extLst>
                  <a:ext uri="{0D108BD9-81ED-4DB2-BD59-A6C34878D82A}">
                    <a16:rowId xmlns:a16="http://schemas.microsoft.com/office/drawing/2014/main" val="10002"/>
                  </a:ext>
                </a:extLst>
              </a:tr>
              <a:tr h="201626">
                <a:tc>
                  <a:txBody>
                    <a:bodyPr/>
                    <a:lstStyle/>
                    <a:p>
                      <a:r>
                        <a:rPr lang="en-GB" sz="1100" dirty="0" smtClean="0"/>
                        <a:t>We listen to each other</a:t>
                      </a:r>
                      <a:endParaRPr lang="en-GB" sz="1100" dirty="0"/>
                    </a:p>
                  </a:txBody>
                  <a:tcPr marL="74295" marR="74295" marT="37148" marB="37148"/>
                </a:tc>
                <a:extLst>
                  <a:ext uri="{0D108BD9-81ED-4DB2-BD59-A6C34878D82A}">
                    <a16:rowId xmlns:a16="http://schemas.microsoft.com/office/drawing/2014/main" val="10003"/>
                  </a:ext>
                </a:extLst>
              </a:tr>
              <a:tr h="201626">
                <a:tc>
                  <a:txBody>
                    <a:bodyPr/>
                    <a:lstStyle/>
                    <a:p>
                      <a:r>
                        <a:rPr lang="en-GB" sz="1100" dirty="0" smtClean="0"/>
                        <a:t>We have the right to pass</a:t>
                      </a:r>
                      <a:endParaRPr lang="en-GB" sz="1100" dirty="0"/>
                    </a:p>
                  </a:txBody>
                  <a:tcPr marL="74295" marR="74295" marT="37148" marB="37148"/>
                </a:tc>
                <a:extLst>
                  <a:ext uri="{0D108BD9-81ED-4DB2-BD59-A6C34878D82A}">
                    <a16:rowId xmlns:a16="http://schemas.microsoft.com/office/drawing/2014/main" val="10004"/>
                  </a:ext>
                </a:extLst>
              </a:tr>
              <a:tr h="500726">
                <a:tc>
                  <a:txBody>
                    <a:bodyPr/>
                    <a:lstStyle/>
                    <a:p>
                      <a:r>
                        <a:rPr lang="en-GB" sz="1100" dirty="0" smtClean="0"/>
                        <a:t>We only use names when giving compliments or making a positive comment</a:t>
                      </a:r>
                      <a:endParaRPr lang="en-GB" sz="1100" dirty="0"/>
                    </a:p>
                  </a:txBody>
                  <a:tcPr marL="74295" marR="74295" marT="37148" marB="37148"/>
                </a:tc>
                <a:extLst>
                  <a:ext uri="{0D108BD9-81ED-4DB2-BD59-A6C34878D82A}">
                    <a16:rowId xmlns:a16="http://schemas.microsoft.com/office/drawing/2014/main" val="10005"/>
                  </a:ext>
                </a:extLst>
              </a:tr>
              <a:tr h="229297">
                <a:tc>
                  <a:txBody>
                    <a:bodyPr/>
                    <a:lstStyle/>
                    <a:p>
                      <a:r>
                        <a:rPr lang="en-GB" sz="1100" dirty="0" smtClean="0"/>
                        <a:t>We respect each other’s privacy</a:t>
                      </a:r>
                      <a:endParaRPr lang="en-GB" sz="1100" dirty="0"/>
                    </a:p>
                  </a:txBody>
                  <a:tcPr marL="74295" marR="74295" marT="37148" marB="37148"/>
                </a:tc>
                <a:extLst>
                  <a:ext uri="{0D108BD9-81ED-4DB2-BD59-A6C34878D82A}">
                    <a16:rowId xmlns:a16="http://schemas.microsoft.com/office/drawing/2014/main" val="2332263478"/>
                  </a:ext>
                </a:extLst>
              </a:tr>
            </a:tbl>
          </a:graphicData>
        </a:graphic>
      </p:graphicFrame>
      <p:cxnSp>
        <p:nvCxnSpPr>
          <p:cNvPr id="5" name="Straight Connector 4"/>
          <p:cNvCxnSpPr/>
          <p:nvPr/>
        </p:nvCxnSpPr>
        <p:spPr>
          <a:xfrm>
            <a:off x="0" y="320283"/>
            <a:ext cx="616267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059579354"/>
              </p:ext>
            </p:extLst>
          </p:nvPr>
        </p:nvGraphicFramePr>
        <p:xfrm>
          <a:off x="3206496" y="393236"/>
          <a:ext cx="3218409" cy="6390478"/>
        </p:xfrm>
        <a:graphic>
          <a:graphicData uri="http://schemas.openxmlformats.org/drawingml/2006/table">
            <a:tbl>
              <a:tblPr firstRow="1" bandRow="1">
                <a:tableStyleId>{93296810-A885-4BE3-A3E7-6D5BEEA58F35}</a:tableStyleId>
              </a:tblPr>
              <a:tblGrid>
                <a:gridCol w="3218409">
                  <a:extLst>
                    <a:ext uri="{9D8B030D-6E8A-4147-A177-3AD203B41FA5}">
                      <a16:colId xmlns:a16="http://schemas.microsoft.com/office/drawing/2014/main" val="3827066675"/>
                    </a:ext>
                  </a:extLst>
                </a:gridCol>
              </a:tblGrid>
              <a:tr h="340240">
                <a:tc>
                  <a:txBody>
                    <a:bodyPr/>
                    <a:lstStyle/>
                    <a:p>
                      <a:pPr algn="ctr"/>
                      <a:r>
                        <a:rPr lang="en-GB" altLang="en-GB" dirty="0" smtClean="0"/>
                        <a:t>Knowledge and skills</a:t>
                      </a:r>
                      <a:endParaRPr lang="en-GB" altLang="en-GB" dirty="0"/>
                    </a:p>
                  </a:txBody>
                  <a:tcPr marL="74295" marR="74295" marT="37148" marB="37148"/>
                </a:tc>
                <a:extLst>
                  <a:ext uri="{0D108BD9-81ED-4DB2-BD59-A6C34878D82A}">
                    <a16:rowId xmlns:a16="http://schemas.microsoft.com/office/drawing/2014/main" val="10000"/>
                  </a:ext>
                </a:extLst>
              </a:tr>
              <a:tr h="1292980">
                <a:tc>
                  <a:txBody>
                    <a:bodyPr/>
                    <a:lstStyle/>
                    <a:p>
                      <a:pPr algn="just"/>
                      <a:r>
                        <a:rPr lang="en-GB" sz="1050" b="1" u="sng" dirty="0" smtClean="0"/>
                        <a:t>Piece 3 Overcoming disappointment.</a:t>
                      </a:r>
                    </a:p>
                    <a:p>
                      <a:pPr marL="171450" indent="-171450" algn="just">
                        <a:buFont typeface="Arial" panose="020B0604020202020204" pitchFamily="34" charset="0"/>
                        <a:buChar char="•"/>
                      </a:pPr>
                      <a:r>
                        <a:rPr lang="en-GB" sz="1050" b="0" u="none" dirty="0" smtClean="0"/>
                        <a:t>If we stay positive we are more likely to find a positive outcome to our disappointment. We can treat disappointment as an emotion that will pass and as a stepping stone to achieving our dreams and goals</a:t>
                      </a:r>
                      <a:r>
                        <a:rPr lang="en-GB" sz="1050" b="0" u="none" dirty="0" smtClean="0"/>
                        <a:t>.</a:t>
                      </a:r>
                    </a:p>
                    <a:p>
                      <a:pPr marL="171450" indent="-171450" algn="just">
                        <a:buFont typeface="Arial" panose="020B0604020202020204" pitchFamily="34" charset="0"/>
                        <a:buChar char="•"/>
                      </a:pPr>
                      <a:r>
                        <a:rPr lang="en-GB" sz="1050" b="0" u="none" dirty="0" smtClean="0"/>
                        <a:t>Instead </a:t>
                      </a:r>
                      <a:r>
                        <a:rPr lang="en-GB" sz="1050" b="0" u="none" dirty="0" smtClean="0"/>
                        <a:t>of giving up, we should set a new target/goal that we can work towards.</a:t>
                      </a:r>
                      <a:r>
                        <a:rPr lang="en-GB" sz="1050" b="0" u="none" baseline="0" dirty="0" smtClean="0"/>
                        <a:t> </a:t>
                      </a:r>
                      <a:endParaRPr lang="en-GB" sz="1050" b="0" u="none" dirty="0" smtClean="0"/>
                    </a:p>
                  </a:txBody>
                  <a:tcPr marL="68580" marR="68580" marT="0" marB="0"/>
                </a:tc>
                <a:extLst>
                  <a:ext uri="{0D108BD9-81ED-4DB2-BD59-A6C34878D82A}">
                    <a16:rowId xmlns:a16="http://schemas.microsoft.com/office/drawing/2014/main" val="10001"/>
                  </a:ext>
                </a:extLst>
              </a:tr>
              <a:tr h="1700882">
                <a:tc>
                  <a:txBody>
                    <a:bodyPr/>
                    <a:lstStyle/>
                    <a:p>
                      <a:pPr algn="just"/>
                      <a:r>
                        <a:rPr lang="en-GB" sz="1000" b="1" u="sng" dirty="0" smtClean="0"/>
                        <a:t>Piece 4  Creating new dreams.</a:t>
                      </a:r>
                    </a:p>
                    <a:p>
                      <a:pPr marL="171450" indent="-171450" algn="just">
                        <a:buFont typeface="Arial" panose="020B0604020202020204" pitchFamily="34" charset="0"/>
                        <a:buChar char="•"/>
                      </a:pPr>
                      <a:r>
                        <a:rPr lang="en-GB" sz="1000" b="0" u="none" dirty="0" smtClean="0"/>
                        <a:t>We all face disappointment sometimes. Staying positive, having determination, resilience and self belief can really help us manage being disappointed</a:t>
                      </a:r>
                      <a:r>
                        <a:rPr lang="en-GB" sz="1000" b="0" u="none" dirty="0" smtClean="0"/>
                        <a:t>.</a:t>
                      </a:r>
                    </a:p>
                    <a:p>
                      <a:pPr marL="171450" indent="-171450" algn="just">
                        <a:buFont typeface="Arial" panose="020B0604020202020204" pitchFamily="34" charset="0"/>
                        <a:buChar char="•"/>
                      </a:pPr>
                      <a:r>
                        <a:rPr lang="en-GB" sz="1000" b="0" u="none" dirty="0" smtClean="0"/>
                        <a:t> </a:t>
                      </a:r>
                      <a:r>
                        <a:rPr lang="en-GB" sz="1000" b="0" u="none" dirty="0" smtClean="0"/>
                        <a:t>Negative feelings are a natural part of being disappointed, but can be unhelpful to us if we hold on to them for too long. </a:t>
                      </a:r>
                      <a:endParaRPr lang="en-GB" sz="1000" b="0" u="none" dirty="0" smtClean="0"/>
                    </a:p>
                    <a:p>
                      <a:pPr marL="171450" indent="-171450" algn="just">
                        <a:buFont typeface="Arial" panose="020B0604020202020204" pitchFamily="34" charset="0"/>
                        <a:buChar char="•"/>
                      </a:pPr>
                      <a:r>
                        <a:rPr lang="en-GB" sz="1000" b="0" u="none" dirty="0" smtClean="0"/>
                        <a:t>We</a:t>
                      </a:r>
                      <a:r>
                        <a:rPr lang="en-GB" sz="1000" b="0" u="none" baseline="0" dirty="0" smtClean="0"/>
                        <a:t> </a:t>
                      </a:r>
                      <a:r>
                        <a:rPr lang="en-GB" sz="1000" b="0" u="none" baseline="0" dirty="0" smtClean="0"/>
                        <a:t>should set a new goal, considering-</a:t>
                      </a:r>
                      <a:r>
                        <a:rPr lang="en-GB" sz="1000" b="0" u="none" dirty="0" smtClean="0"/>
                        <a:t> How might I</a:t>
                      </a:r>
                      <a:r>
                        <a:rPr lang="en-GB" sz="1000" b="0" u="none" baseline="0" dirty="0" smtClean="0"/>
                        <a:t> </a:t>
                      </a:r>
                      <a:r>
                        <a:rPr lang="en-GB" sz="1000" b="0" u="none" dirty="0" smtClean="0"/>
                        <a:t>stay positive and resilient? Who might help me</a:t>
                      </a:r>
                      <a:r>
                        <a:rPr lang="en-GB" sz="1000" b="0" u="none" baseline="0" dirty="0" smtClean="0"/>
                        <a:t> </a:t>
                      </a:r>
                      <a:r>
                        <a:rPr lang="en-GB" sz="1000" b="0" u="none" dirty="0" smtClean="0"/>
                        <a:t>to reach my goal? What steps might I take? How will I know when I have achieved my goal?</a:t>
                      </a:r>
                      <a:endParaRPr lang="en-US" sz="1000" b="0" u="none" dirty="0" smtClean="0"/>
                    </a:p>
                  </a:txBody>
                  <a:tcPr marL="68580" marR="68580" marT="0" marB="0"/>
                </a:tc>
                <a:extLst>
                  <a:ext uri="{0D108BD9-81ED-4DB2-BD59-A6C34878D82A}">
                    <a16:rowId xmlns:a16="http://schemas.microsoft.com/office/drawing/2014/main" val="10002"/>
                  </a:ext>
                </a:extLst>
              </a:tr>
              <a:tr h="1487385">
                <a:tc>
                  <a:txBody>
                    <a:bodyPr/>
                    <a:lstStyle/>
                    <a:p>
                      <a:pPr algn="just"/>
                      <a:r>
                        <a:rPr lang="en-US" sz="1000" b="1" u="sng" dirty="0" smtClean="0">
                          <a:solidFill>
                            <a:schemeClr val="tx1"/>
                          </a:solidFill>
                        </a:rPr>
                        <a:t>Piece 5 Working in a group is</a:t>
                      </a:r>
                      <a:r>
                        <a:rPr lang="en-US" sz="1000" b="1" u="sng" baseline="0" dirty="0" smtClean="0">
                          <a:solidFill>
                            <a:schemeClr val="tx1"/>
                          </a:solidFill>
                        </a:rPr>
                        <a:t> a life skill.</a:t>
                      </a:r>
                      <a:endParaRPr lang="en-US" sz="1000" b="1" u="sng" dirty="0" smtClean="0">
                        <a:solidFill>
                          <a:schemeClr val="tx1"/>
                        </a:solidFill>
                      </a:endParaRPr>
                    </a:p>
                    <a:p>
                      <a:pPr marL="171450" indent="-171450" algn="just">
                        <a:buFont typeface="Arial" panose="020B0604020202020204" pitchFamily="34" charset="0"/>
                        <a:buChar char="•"/>
                      </a:pPr>
                      <a:r>
                        <a:rPr lang="en-GB" sz="1000" b="0" u="none" dirty="0" smtClean="0"/>
                        <a:t>There will be many times in our lives that we need to work as part of a team. We should consider these key questions-</a:t>
                      </a:r>
                    </a:p>
                    <a:p>
                      <a:pPr algn="just"/>
                      <a:r>
                        <a:rPr lang="en-GB" sz="1000" b="0" u="none" dirty="0" smtClean="0"/>
                        <a:t>How might you work best in your team?</a:t>
                      </a:r>
                    </a:p>
                    <a:p>
                      <a:pPr algn="just"/>
                      <a:r>
                        <a:rPr lang="en-GB" sz="1000" b="0" u="none" dirty="0" smtClean="0"/>
                        <a:t>What role might you do?</a:t>
                      </a:r>
                    </a:p>
                    <a:p>
                      <a:pPr algn="just"/>
                      <a:r>
                        <a:rPr lang="en-GB" sz="1000" b="0" u="none" dirty="0" smtClean="0"/>
                        <a:t>How can you ensure everyone in your team</a:t>
                      </a:r>
                    </a:p>
                    <a:p>
                      <a:pPr algn="just"/>
                      <a:r>
                        <a:rPr lang="en-GB" sz="1000" b="0" u="none" dirty="0" smtClean="0"/>
                        <a:t>is heard and uses their strengths?</a:t>
                      </a:r>
                    </a:p>
                    <a:p>
                      <a:pPr marL="171450" indent="-171450" algn="just">
                        <a:buFont typeface="Arial" panose="020B0604020202020204" pitchFamily="34" charset="0"/>
                        <a:buChar char="•"/>
                      </a:pPr>
                      <a:r>
                        <a:rPr lang="en-GB" sz="1000" b="0" u="none" dirty="0" smtClean="0"/>
                        <a:t>Giving up in a team shows a lack of resilience- keep going</a:t>
                      </a:r>
                      <a:r>
                        <a:rPr lang="en-GB" sz="1000" b="0" u="none" baseline="0" dirty="0" smtClean="0"/>
                        <a:t> even if it doesn’t go your way! </a:t>
                      </a:r>
                      <a:endParaRPr lang="en-GB" sz="1000" b="0" u="none" dirty="0"/>
                    </a:p>
                  </a:txBody>
                  <a:tcPr marL="68580" marR="68580" marT="0" marB="0"/>
                </a:tc>
                <a:extLst>
                  <a:ext uri="{0D108BD9-81ED-4DB2-BD59-A6C34878D82A}">
                    <a16:rowId xmlns:a16="http://schemas.microsoft.com/office/drawing/2014/main" val="2407509847"/>
                  </a:ext>
                </a:extLst>
              </a:tr>
              <a:tr h="1487385">
                <a:tc>
                  <a:txBody>
                    <a:bodyPr/>
                    <a:lstStyle/>
                    <a:p>
                      <a:pPr algn="just"/>
                      <a:r>
                        <a:rPr lang="en-US" sz="1000" b="1" i="0" u="sng" dirty="0" smtClean="0"/>
                        <a:t>Piece 6 Evaluating my performance is a skill for life.</a:t>
                      </a:r>
                    </a:p>
                    <a:p>
                      <a:pPr marL="171450" indent="-171450" algn="just">
                        <a:buFont typeface="Arial" panose="020B0604020202020204" pitchFamily="34" charset="0"/>
                        <a:buChar char="•"/>
                      </a:pPr>
                      <a:r>
                        <a:rPr lang="en-US" sz="1000" b="0" i="0" u="none" dirty="0" smtClean="0"/>
                        <a:t>After every task we complete,</a:t>
                      </a:r>
                      <a:r>
                        <a:rPr lang="en-US" sz="1000" b="0" i="0" u="none" baseline="0" dirty="0" smtClean="0"/>
                        <a:t> if we evaluate our performance we should be able to improve our skills next time</a:t>
                      </a:r>
                      <a:r>
                        <a:rPr lang="en-US" sz="1000" b="0" i="0" u="none" baseline="0" dirty="0" smtClean="0"/>
                        <a:t>.</a:t>
                      </a:r>
                    </a:p>
                    <a:p>
                      <a:pPr marL="171450" indent="-171450" algn="just">
                        <a:buFont typeface="Arial" panose="020B0604020202020204" pitchFamily="34" charset="0"/>
                        <a:buChar char="•"/>
                      </a:pPr>
                      <a:r>
                        <a:rPr lang="en-US" sz="1000" b="0" i="0" u="none" baseline="0" dirty="0" smtClean="0"/>
                        <a:t> </a:t>
                      </a:r>
                      <a:r>
                        <a:rPr lang="en-US" sz="1000" b="0" i="0" u="none" baseline="0" dirty="0" smtClean="0"/>
                        <a:t>Key thoughts are -</a:t>
                      </a:r>
                      <a:r>
                        <a:rPr lang="en-GB" sz="1000" b="0" i="0" u="none" baseline="0" dirty="0" smtClean="0"/>
                        <a:t>What did the team do well in this challenge? Were you disappointed about anything in the challenge? If you did the task again, what would you do differently?  What could you do as a team to be more resilient and have a positive attitude the next time you work as a group?</a:t>
                      </a:r>
                      <a:endParaRPr lang="en-GB" sz="1000" b="0" u="none" dirty="0"/>
                    </a:p>
                  </a:txBody>
                  <a:tcPr marL="68580" marR="68580" marT="0" marB="0"/>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4080515544"/>
              </p:ext>
            </p:extLst>
          </p:nvPr>
        </p:nvGraphicFramePr>
        <p:xfrm>
          <a:off x="265177" y="2998921"/>
          <a:ext cx="2811398" cy="3735438"/>
        </p:xfrm>
        <a:graphic>
          <a:graphicData uri="http://schemas.openxmlformats.org/drawingml/2006/table">
            <a:tbl>
              <a:tblPr firstRow="1" bandRow="1">
                <a:tableStyleId>{93296810-A885-4BE3-A3E7-6D5BEEA58F35}</a:tableStyleId>
              </a:tblPr>
              <a:tblGrid>
                <a:gridCol w="2811398">
                  <a:extLst>
                    <a:ext uri="{9D8B030D-6E8A-4147-A177-3AD203B41FA5}">
                      <a16:colId xmlns:a16="http://schemas.microsoft.com/office/drawing/2014/main" val="2592695231"/>
                    </a:ext>
                  </a:extLst>
                </a:gridCol>
              </a:tblGrid>
              <a:tr h="1769478">
                <a:tc>
                  <a:txBody>
                    <a:bodyPr/>
                    <a:lstStyle/>
                    <a:p>
                      <a:pPr algn="just"/>
                      <a:r>
                        <a:rPr lang="en-GB" sz="1100" b="1" u="sng" kern="1200" dirty="0" smtClean="0">
                          <a:solidFill>
                            <a:schemeClr val="dk1"/>
                          </a:solidFill>
                          <a:effectLst/>
                          <a:latin typeface="+mn-lt"/>
                          <a:ea typeface="+mn-ea"/>
                          <a:cs typeface="+mn-cs"/>
                        </a:rPr>
                        <a:t>Piece</a:t>
                      </a:r>
                      <a:r>
                        <a:rPr lang="en-GB" sz="1100" b="1" u="sng" kern="1200" baseline="0" dirty="0" smtClean="0">
                          <a:solidFill>
                            <a:schemeClr val="dk1"/>
                          </a:solidFill>
                          <a:effectLst/>
                          <a:latin typeface="+mn-lt"/>
                          <a:ea typeface="+mn-ea"/>
                          <a:cs typeface="+mn-cs"/>
                        </a:rPr>
                        <a:t> 1 Can I express my hopes and dreams? </a:t>
                      </a:r>
                    </a:p>
                    <a:p>
                      <a:pPr marL="171450" indent="-171450" algn="just">
                        <a:buFont typeface="Arial" panose="020B0604020202020204" pitchFamily="34" charset="0"/>
                        <a:buChar char="•"/>
                      </a:pPr>
                      <a:r>
                        <a:rPr lang="en-GB" sz="1100" b="0" u="none" kern="1200" baseline="0" dirty="0" smtClean="0">
                          <a:solidFill>
                            <a:schemeClr val="dk1"/>
                          </a:solidFill>
                          <a:effectLst/>
                          <a:latin typeface="+mn-lt"/>
                          <a:ea typeface="+mn-ea"/>
                          <a:cs typeface="+mn-cs"/>
                        </a:rPr>
                        <a:t>It is healthy to have started to </a:t>
                      </a:r>
                      <a:r>
                        <a:rPr lang="en-GB" sz="1100" b="0" u="none" kern="1200" baseline="0" dirty="0" smtClean="0">
                          <a:solidFill>
                            <a:schemeClr val="dk1"/>
                          </a:solidFill>
                          <a:effectLst/>
                          <a:latin typeface="+mn-lt"/>
                          <a:ea typeface="+mn-ea"/>
                          <a:cs typeface="+mn-cs"/>
                        </a:rPr>
                        <a:t>think about </a:t>
                      </a:r>
                      <a:r>
                        <a:rPr lang="en-GB" sz="1100" b="0" u="none" kern="1200" baseline="0" dirty="0" smtClean="0">
                          <a:solidFill>
                            <a:schemeClr val="dk1"/>
                          </a:solidFill>
                          <a:effectLst/>
                          <a:latin typeface="+mn-lt"/>
                          <a:ea typeface="+mn-ea"/>
                          <a:cs typeface="+mn-cs"/>
                        </a:rPr>
                        <a:t>my hopes and dreams for the future, even if these change along the way. </a:t>
                      </a:r>
                      <a:endParaRPr lang="en-GB" sz="1100" b="0" u="none" kern="1200" baseline="0" dirty="0" smtClean="0">
                        <a:solidFill>
                          <a:schemeClr val="dk1"/>
                        </a:solidFill>
                        <a:effectLst/>
                        <a:latin typeface="+mn-lt"/>
                        <a:ea typeface="+mn-ea"/>
                        <a:cs typeface="+mn-cs"/>
                      </a:endParaRPr>
                    </a:p>
                    <a:p>
                      <a:pPr marL="171450" indent="-171450" algn="just">
                        <a:buFont typeface="Arial" panose="020B0604020202020204" pitchFamily="34" charset="0"/>
                        <a:buChar char="•"/>
                      </a:pPr>
                      <a:r>
                        <a:rPr lang="en-GB" sz="1100" b="0" u="none" kern="1200" baseline="0" dirty="0" smtClean="0">
                          <a:solidFill>
                            <a:schemeClr val="dk1"/>
                          </a:solidFill>
                          <a:effectLst/>
                          <a:latin typeface="+mn-lt"/>
                          <a:ea typeface="+mn-ea"/>
                          <a:cs typeface="+mn-cs"/>
                        </a:rPr>
                        <a:t>They need to be realistic. Having </a:t>
                      </a:r>
                      <a:r>
                        <a:rPr lang="en-GB" sz="1100" b="0" u="none" kern="1200" baseline="0" dirty="0" smtClean="0">
                          <a:solidFill>
                            <a:schemeClr val="dk1"/>
                          </a:solidFill>
                          <a:effectLst/>
                          <a:latin typeface="+mn-lt"/>
                          <a:ea typeface="+mn-ea"/>
                          <a:cs typeface="+mn-cs"/>
                        </a:rPr>
                        <a:t>goals makes me more enthusiastic to self-improve. </a:t>
                      </a:r>
                      <a:endParaRPr lang="en-GB" sz="1100" b="0" u="none" kern="1200" baseline="0" dirty="0" smtClean="0">
                        <a:solidFill>
                          <a:schemeClr val="dk1"/>
                        </a:solidFill>
                        <a:effectLst/>
                        <a:latin typeface="+mn-lt"/>
                        <a:ea typeface="+mn-ea"/>
                        <a:cs typeface="+mn-cs"/>
                      </a:endParaRPr>
                    </a:p>
                    <a:p>
                      <a:pPr marL="171450" indent="-171450" algn="just">
                        <a:buFont typeface="Arial" panose="020B0604020202020204" pitchFamily="34" charset="0"/>
                        <a:buChar char="•"/>
                      </a:pPr>
                      <a:r>
                        <a:rPr lang="en-GB" sz="1100" b="0" u="none" kern="1200" baseline="0" dirty="0" smtClean="0">
                          <a:solidFill>
                            <a:schemeClr val="dk1"/>
                          </a:solidFill>
                          <a:effectLst/>
                          <a:latin typeface="+mn-lt"/>
                          <a:ea typeface="+mn-ea"/>
                          <a:cs typeface="+mn-cs"/>
                        </a:rPr>
                        <a:t>It </a:t>
                      </a:r>
                      <a:r>
                        <a:rPr lang="en-GB" sz="1100" b="0" u="none" kern="1200" baseline="0" dirty="0" smtClean="0">
                          <a:solidFill>
                            <a:schemeClr val="dk1"/>
                          </a:solidFill>
                          <a:effectLst/>
                          <a:latin typeface="+mn-lt"/>
                          <a:ea typeface="+mn-ea"/>
                          <a:cs typeface="+mn-cs"/>
                        </a:rPr>
                        <a:t>is often hard work and perseverance that allow us to achieve </a:t>
                      </a:r>
                      <a:r>
                        <a:rPr lang="en-GB" sz="1100" b="0" u="none" kern="1200" baseline="0" dirty="0" smtClean="0">
                          <a:solidFill>
                            <a:schemeClr val="dk1"/>
                          </a:solidFill>
                          <a:effectLst/>
                          <a:latin typeface="+mn-lt"/>
                          <a:ea typeface="+mn-ea"/>
                          <a:cs typeface="+mn-cs"/>
                        </a:rPr>
                        <a:t>our dreams </a:t>
                      </a:r>
                      <a:r>
                        <a:rPr lang="en-GB" sz="1100" b="0" u="none" kern="1200" baseline="0" dirty="0" smtClean="0">
                          <a:solidFill>
                            <a:schemeClr val="dk1"/>
                          </a:solidFill>
                          <a:effectLst/>
                          <a:latin typeface="+mn-lt"/>
                          <a:ea typeface="+mn-ea"/>
                          <a:cs typeface="+mn-cs"/>
                        </a:rPr>
                        <a:t>rather than ‘quick fixes’. </a:t>
                      </a:r>
                      <a:endParaRPr lang="en-GB" sz="1100" b="0" u="none" kern="1200" baseline="0" dirty="0" smtClean="0">
                        <a:solidFill>
                          <a:schemeClr val="dk1"/>
                        </a:solidFill>
                        <a:effectLst/>
                        <a:latin typeface="+mn-lt"/>
                        <a:ea typeface="+mn-ea"/>
                        <a:cs typeface="+mn-cs"/>
                      </a:endParaRPr>
                    </a:p>
                  </a:txBody>
                  <a:tcPr marL="68580" marR="68580" marT="0" marB="0">
                    <a:solidFill>
                      <a:schemeClr val="accent3">
                        <a:lumMod val="20000"/>
                        <a:lumOff val="80000"/>
                      </a:schemeClr>
                    </a:solidFill>
                  </a:tcPr>
                </a:tc>
                <a:extLst>
                  <a:ext uri="{0D108BD9-81ED-4DB2-BD59-A6C34878D82A}">
                    <a16:rowId xmlns:a16="http://schemas.microsoft.com/office/drawing/2014/main" val="1831584660"/>
                  </a:ext>
                </a:extLst>
              </a:tr>
              <a:tr h="1765753">
                <a:tc>
                  <a:txBody>
                    <a:bodyPr/>
                    <a:lstStyle/>
                    <a:p>
                      <a:pPr algn="just"/>
                      <a:r>
                        <a:rPr lang="en-GB" sz="1000" b="1" u="sng" dirty="0" smtClean="0"/>
                        <a:t>Piece 2 Coping with disappointment.</a:t>
                      </a:r>
                    </a:p>
                    <a:p>
                      <a:pPr marL="171450" indent="-171450" algn="just">
                        <a:buFont typeface="Arial" panose="020B0604020202020204" pitchFamily="34" charset="0"/>
                        <a:buChar char="•"/>
                      </a:pPr>
                      <a:r>
                        <a:rPr lang="en-GB" sz="1000" b="0" u="none" dirty="0" smtClean="0"/>
                        <a:t>There</a:t>
                      </a:r>
                      <a:r>
                        <a:rPr lang="en-GB" sz="1000" b="0" u="none" baseline="0" dirty="0" smtClean="0"/>
                        <a:t> will be obstacles in our lives. Sometimes we </a:t>
                      </a:r>
                      <a:r>
                        <a:rPr lang="en-GB" sz="1000" b="0" u="none" baseline="0" dirty="0" smtClean="0"/>
                        <a:t>will be disappointed. If we don’t learn to deal with this disappointment it will affect our mental health</a:t>
                      </a:r>
                      <a:r>
                        <a:rPr lang="en-GB" sz="1000" b="0" u="none" baseline="0" dirty="0" smtClean="0"/>
                        <a:t>.</a:t>
                      </a:r>
                    </a:p>
                    <a:p>
                      <a:pPr marL="171450" indent="-171450" algn="just">
                        <a:buFont typeface="Arial" panose="020B0604020202020204" pitchFamily="34" charset="0"/>
                        <a:buChar char="•"/>
                      </a:pPr>
                      <a:r>
                        <a:rPr lang="en-GB" sz="1000" b="0" u="none" baseline="0" dirty="0" smtClean="0"/>
                        <a:t>Looking on the positive side of disappointments is part of being resilient. </a:t>
                      </a:r>
                      <a:r>
                        <a:rPr lang="en-GB" sz="1000" b="0" u="none" baseline="0" dirty="0" err="1" smtClean="0"/>
                        <a:t>eg</a:t>
                      </a:r>
                      <a:r>
                        <a:rPr lang="en-GB" sz="1000" b="0" u="none" baseline="0" dirty="0" smtClean="0"/>
                        <a:t>. ‘I haven’t been picked for the netball team.’ This is a negative thought. ‘I will work harder and improve my skills so I may be picked another time. I will go along and support and learn from the players.’ This is a resilient thought. </a:t>
                      </a:r>
                      <a:endParaRPr lang="en-GB" sz="1050" b="0" u="none" dirty="0" smtClean="0"/>
                    </a:p>
                    <a:p>
                      <a:pPr marL="171450" indent="-171450" algn="just">
                        <a:buFont typeface="Arial" panose="020B0604020202020204" pitchFamily="34" charset="0"/>
                        <a:buChar char="•"/>
                      </a:pPr>
                      <a:endParaRPr lang="en-GB" sz="900" b="0" u="none" baseline="0" dirty="0" smtClean="0"/>
                    </a:p>
                  </a:txBody>
                  <a:tcPr marL="68580" marR="68580" marT="0" marB="0"/>
                </a:tc>
                <a:extLst>
                  <a:ext uri="{0D108BD9-81ED-4DB2-BD59-A6C34878D82A}">
                    <a16:rowId xmlns:a16="http://schemas.microsoft.com/office/drawing/2014/main" val="4284817924"/>
                  </a:ext>
                </a:extLst>
              </a:tr>
            </a:tbl>
          </a:graphicData>
        </a:graphic>
      </p:graphicFrame>
      <p:sp>
        <p:nvSpPr>
          <p:cNvPr id="15" name="Rectangle 14"/>
          <p:cNvSpPr/>
          <p:nvPr/>
        </p:nvSpPr>
        <p:spPr>
          <a:xfrm>
            <a:off x="520802" y="2499302"/>
            <a:ext cx="2171748" cy="369332"/>
          </a:xfrm>
          <a:prstGeom prst="rect">
            <a:avLst/>
          </a:prstGeom>
        </p:spPr>
        <p:txBody>
          <a:bodyPr wrap="none">
            <a:spAutoFit/>
          </a:bodyPr>
          <a:lstStyle/>
          <a:p>
            <a:r>
              <a:rPr lang="en-GB" b="1" dirty="0">
                <a:solidFill>
                  <a:schemeClr val="bg1"/>
                </a:solidFill>
              </a:rPr>
              <a:t>Knowledge and skills</a:t>
            </a:r>
          </a:p>
        </p:txBody>
      </p:sp>
      <p:graphicFrame>
        <p:nvGraphicFramePr>
          <p:cNvPr id="10" name="Table 9">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4161292489"/>
              </p:ext>
            </p:extLst>
          </p:nvPr>
        </p:nvGraphicFramePr>
        <p:xfrm>
          <a:off x="6483605" y="386153"/>
          <a:ext cx="3198367" cy="6315954"/>
        </p:xfrm>
        <a:graphic>
          <a:graphicData uri="http://schemas.openxmlformats.org/drawingml/2006/table">
            <a:tbl>
              <a:tblPr firstRow="1" bandRow="1">
                <a:tableStyleId>{21E4AEA4-8DFA-4A89-87EB-49C32662AFE0}</a:tableStyleId>
              </a:tblPr>
              <a:tblGrid>
                <a:gridCol w="1219522">
                  <a:extLst>
                    <a:ext uri="{9D8B030D-6E8A-4147-A177-3AD203B41FA5}">
                      <a16:colId xmlns:a16="http://schemas.microsoft.com/office/drawing/2014/main" val="771789285"/>
                    </a:ext>
                  </a:extLst>
                </a:gridCol>
                <a:gridCol w="1978845">
                  <a:extLst>
                    <a:ext uri="{9D8B030D-6E8A-4147-A177-3AD203B41FA5}">
                      <a16:colId xmlns:a16="http://schemas.microsoft.com/office/drawing/2014/main" val="1444632793"/>
                    </a:ext>
                  </a:extLst>
                </a:gridCol>
              </a:tblGrid>
              <a:tr h="682798">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3728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co-operation </a:t>
                      </a:r>
                    </a:p>
                    <a:p>
                      <a:r>
                        <a:rPr lang="en-GB" sz="1200" dirty="0" smtClean="0"/>
                        <a:t> </a:t>
                      </a:r>
                      <a:endParaRPr lang="en-GB" sz="1200" dirty="0"/>
                    </a:p>
                  </a:txBody>
                  <a:tcPr marL="68580" marR="68580" marT="0" marB="0"/>
                </a:tc>
                <a:tc>
                  <a:txBody>
                    <a:bodyPr/>
                    <a:lstStyle/>
                    <a:p>
                      <a:r>
                        <a:rPr lang="en-GB" sz="1200" dirty="0" smtClean="0"/>
                        <a:t>Working together towards the same result.</a:t>
                      </a:r>
                      <a:endParaRPr lang="en-GB" sz="1200" dirty="0"/>
                    </a:p>
                  </a:txBody>
                  <a:tcPr marL="68580" marR="68580" marT="0" marB="0"/>
                </a:tc>
                <a:extLst>
                  <a:ext uri="{0D108BD9-81ED-4DB2-BD59-A6C34878D82A}">
                    <a16:rowId xmlns:a16="http://schemas.microsoft.com/office/drawing/2014/main" val="3401584818"/>
                  </a:ext>
                </a:extLst>
              </a:tr>
              <a:tr h="5372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t>cope</a:t>
                      </a:r>
                    </a:p>
                  </a:txBody>
                  <a:tcPr marL="68580" marR="68580" marT="0" marB="0"/>
                </a:tc>
                <a:tc>
                  <a:txBody>
                    <a:bodyPr/>
                    <a:lstStyle/>
                    <a:p>
                      <a:r>
                        <a:rPr lang="en-GB" sz="1200" dirty="0" smtClean="0"/>
                        <a:t>Deal with something difficult, well. </a:t>
                      </a:r>
                      <a:endParaRPr lang="en-GB" sz="1200" dirty="0"/>
                    </a:p>
                  </a:txBody>
                  <a:tcPr marL="68580" marR="68580" marT="0" marB="0"/>
                </a:tc>
                <a:extLst>
                  <a:ext uri="{0D108BD9-81ED-4DB2-BD59-A6C34878D82A}">
                    <a16:rowId xmlns:a16="http://schemas.microsoft.com/office/drawing/2014/main" val="2075142700"/>
                  </a:ext>
                </a:extLst>
              </a:tr>
              <a:tr h="383282">
                <a:tc>
                  <a:txBody>
                    <a:bodyPr/>
                    <a:lstStyle/>
                    <a:p>
                      <a:r>
                        <a:rPr lang="en-GB" sz="1200" dirty="0" smtClean="0"/>
                        <a:t>disappointment</a:t>
                      </a:r>
                      <a:endParaRPr lang="en-GB" sz="1200" dirty="0"/>
                    </a:p>
                  </a:txBody>
                  <a:tcPr marL="68580" marR="68580" marT="0" marB="0"/>
                </a:tc>
                <a:tc>
                  <a:txBody>
                    <a:bodyPr/>
                    <a:lstStyle/>
                    <a:p>
                      <a:r>
                        <a:rPr lang="en-GB" sz="1200" dirty="0" smtClean="0"/>
                        <a:t>Sadness with yourself for not achieving something.</a:t>
                      </a:r>
                      <a:endParaRPr lang="en-GB" sz="1200" dirty="0"/>
                    </a:p>
                  </a:txBody>
                  <a:tcPr marL="68580" marR="68580" marT="0" marB="0"/>
                </a:tc>
                <a:extLst>
                  <a:ext uri="{0D108BD9-81ED-4DB2-BD59-A6C34878D82A}">
                    <a16:rowId xmlns:a16="http://schemas.microsoft.com/office/drawing/2014/main" val="3734594781"/>
                  </a:ext>
                </a:extLst>
              </a:tr>
              <a:tr h="5372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t>dream</a:t>
                      </a:r>
                    </a:p>
                    <a:p>
                      <a:endParaRPr lang="en-GB" sz="1400" dirty="0"/>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A loved aspiration or idea. </a:t>
                      </a:r>
                    </a:p>
                    <a:p>
                      <a:endParaRPr lang="en-GB" sz="1200" dirty="0"/>
                    </a:p>
                  </a:txBody>
                  <a:tcPr marL="68580" marR="68580" marT="0" marB="0"/>
                </a:tc>
                <a:extLst>
                  <a:ext uri="{0D108BD9-81ED-4DB2-BD59-A6C34878D82A}">
                    <a16:rowId xmlns:a16="http://schemas.microsoft.com/office/drawing/2014/main" val="1398772385"/>
                  </a:ext>
                </a:extLst>
              </a:tr>
              <a:tr h="5749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goals</a:t>
                      </a:r>
                    </a:p>
                    <a:p>
                      <a:endParaRPr lang="en-GB" sz="1400" dirty="0"/>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A target, something you want to work towards.</a:t>
                      </a:r>
                    </a:p>
                    <a:p>
                      <a:endParaRPr lang="en-GB" sz="1200" dirty="0"/>
                    </a:p>
                  </a:txBody>
                  <a:tcPr marL="68580" marR="68580" marT="0" marB="0"/>
                </a:tc>
                <a:extLst>
                  <a:ext uri="{0D108BD9-81ED-4DB2-BD59-A6C34878D82A}">
                    <a16:rowId xmlns:a16="http://schemas.microsoft.com/office/drawing/2014/main" val="432408064"/>
                  </a:ext>
                </a:extLst>
              </a:tr>
              <a:tr h="5749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t>hope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A feeling of wanting something positive to happen.</a:t>
                      </a:r>
                    </a:p>
                    <a:p>
                      <a:endParaRPr lang="en-GB" sz="1200" dirty="0"/>
                    </a:p>
                  </a:txBody>
                  <a:tcPr marL="68580" marR="68580" marT="0" marB="0"/>
                </a:tc>
                <a:extLst>
                  <a:ext uri="{0D108BD9-81ED-4DB2-BD59-A6C34878D82A}">
                    <a16:rowId xmlns:a16="http://schemas.microsoft.com/office/drawing/2014/main" val="2253600408"/>
                  </a:ext>
                </a:extLst>
              </a:tr>
              <a:tr h="537281">
                <a:tc>
                  <a:txBody>
                    <a:bodyPr/>
                    <a:lstStyle/>
                    <a:p>
                      <a:r>
                        <a:rPr lang="en-GB" sz="1400" dirty="0" smtClean="0"/>
                        <a:t>perseverance</a:t>
                      </a:r>
                      <a:endParaRPr lang="en-GB" sz="1400" dirty="0"/>
                    </a:p>
                  </a:txBody>
                  <a:tcPr marL="68580" marR="68580" marT="0" marB="0"/>
                </a:tc>
                <a:tc>
                  <a:txBody>
                    <a:bodyPr/>
                    <a:lstStyle/>
                    <a:p>
                      <a:r>
                        <a:rPr lang="en-GB" sz="1200" dirty="0" smtClean="0"/>
                        <a:t>Carrying on trying to do something even if it is difficult. </a:t>
                      </a:r>
                      <a:endParaRPr lang="en-GB" sz="1200" dirty="0"/>
                    </a:p>
                  </a:txBody>
                  <a:tcPr marL="68580" marR="68580" marT="0" marB="0"/>
                </a:tc>
                <a:extLst>
                  <a:ext uri="{0D108BD9-81ED-4DB2-BD59-A6C34878D82A}">
                    <a16:rowId xmlns:a16="http://schemas.microsoft.com/office/drawing/2014/main" val="3431194389"/>
                  </a:ext>
                </a:extLst>
              </a:tr>
              <a:tr h="670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t>p</a:t>
                      </a:r>
                      <a:r>
                        <a:rPr lang="en-GB" sz="1400" smtClean="0"/>
                        <a:t>ositive </a:t>
                      </a:r>
                      <a:r>
                        <a:rPr lang="en-GB" sz="1400" dirty="0" smtClean="0"/>
                        <a:t>experiences</a:t>
                      </a:r>
                    </a:p>
                    <a:p>
                      <a:endParaRPr lang="en-GB" sz="1400" dirty="0"/>
                    </a:p>
                  </a:txBody>
                  <a:tcPr marL="68580" marR="68580" marT="0" marB="0"/>
                </a:tc>
                <a:tc>
                  <a:txBody>
                    <a:bodyPr/>
                    <a:lstStyle/>
                    <a:p>
                      <a:r>
                        <a:rPr lang="en-GB" sz="1200" dirty="0" smtClean="0"/>
                        <a:t>Good/happy events in life.</a:t>
                      </a:r>
                      <a:endParaRPr lang="en-GB" sz="1200" dirty="0"/>
                    </a:p>
                  </a:txBody>
                  <a:tcPr marL="68580" marR="68580" marT="0" marB="0"/>
                </a:tc>
                <a:extLst>
                  <a:ext uri="{0D108BD9-81ED-4DB2-BD59-A6C34878D82A}">
                    <a16:rowId xmlns:a16="http://schemas.microsoft.com/office/drawing/2014/main" val="3075794675"/>
                  </a:ext>
                </a:extLst>
              </a:tr>
              <a:tr h="5749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resilience</a:t>
                      </a:r>
                    </a:p>
                    <a:p>
                      <a:endParaRPr lang="en-GB" sz="1400" dirty="0"/>
                    </a:p>
                  </a:txBody>
                  <a:tcPr marL="68580" marR="68580" marT="0" marB="0"/>
                </a:tc>
                <a:tc>
                  <a:txBody>
                    <a:bodyPr/>
                    <a:lstStyle/>
                    <a:p>
                      <a:r>
                        <a:rPr lang="en-GB" sz="1200" dirty="0" smtClean="0"/>
                        <a:t>The ability to recover quickly from difficulties and keep trying. </a:t>
                      </a:r>
                      <a:endParaRPr lang="en-GB" sz="1200" dirty="0"/>
                    </a:p>
                  </a:txBody>
                  <a:tcPr marL="68580" marR="68580" marT="0" marB="0"/>
                </a:tc>
                <a:extLst>
                  <a:ext uri="{0D108BD9-81ED-4DB2-BD59-A6C34878D82A}">
                    <a16:rowId xmlns:a16="http://schemas.microsoft.com/office/drawing/2014/main" val="3576520154"/>
                  </a:ext>
                </a:extLst>
              </a:tr>
              <a:tr h="53728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s</a:t>
                      </a:r>
                      <a:r>
                        <a:rPr lang="en-GB" sz="1400" smtClean="0"/>
                        <a:t>elf-belief </a:t>
                      </a:r>
                      <a:endParaRPr lang="en-GB" sz="1400" dirty="0" smtClean="0"/>
                    </a:p>
                    <a:p>
                      <a:endParaRPr lang="en-GB" sz="1400" dirty="0"/>
                    </a:p>
                  </a:txBody>
                  <a:tcPr marL="68580" marR="68580" marT="0" marB="0"/>
                </a:tc>
                <a:tc>
                  <a:txBody>
                    <a:bodyPr/>
                    <a:lstStyle/>
                    <a:p>
                      <a:r>
                        <a:rPr lang="en-GB" sz="1200" dirty="0" smtClean="0"/>
                        <a:t>To have the faith in yourself that you can do something. </a:t>
                      </a:r>
                      <a:endParaRPr lang="en-GB" sz="1200" dirty="0"/>
                    </a:p>
                  </a:txBody>
                  <a:tcPr marL="68580" marR="68580" marT="0" marB="0"/>
                </a:tc>
                <a:extLst>
                  <a:ext uri="{0D108BD9-81ED-4DB2-BD59-A6C34878D82A}">
                    <a16:rowId xmlns:a16="http://schemas.microsoft.com/office/drawing/2014/main" val="1470796219"/>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5539</TotalTime>
  <Words>664</Words>
  <Application>Microsoft Office PowerPoint</Application>
  <PresentationFormat>A4 Paper (210x297 mm)</PresentationFormat>
  <Paragraphs>57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  Dreams and Goals  Year Four| Spring 1    P.S.H.E.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Annabelle Clayton</cp:lastModifiedBy>
  <cp:revision>136</cp:revision>
  <cp:lastPrinted>2022-04-26T12:49:47Z</cp:lastPrinted>
  <dcterms:created xsi:type="dcterms:W3CDTF">2017-10-15T20:56:30Z</dcterms:created>
  <dcterms:modified xsi:type="dcterms:W3CDTF">2022-07-19T13:38:21Z</dcterms:modified>
</cp:coreProperties>
</file>