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4"/>
  </p:notesMasterIdLst>
  <p:sldIdLst>
    <p:sldId id="257" r:id="rId2"/>
    <p:sldId id="258" r:id="rId3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D31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3" autoAdjust="0"/>
    <p:restoredTop sz="95332" autoAdjust="0"/>
  </p:normalViewPr>
  <p:slideViewPr>
    <p:cSldViewPr snapToGrid="0" snapToObjects="1">
      <p:cViewPr>
        <p:scale>
          <a:sx n="88" d="100"/>
          <a:sy n="88" d="100"/>
        </p:scale>
        <p:origin x="1157" y="5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296" y="4708238"/>
            <a:ext cx="3680414" cy="2173914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4553808" y="4784438"/>
            <a:ext cx="1173018" cy="8980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816152"/>
              </p:ext>
            </p:extLst>
          </p:nvPr>
        </p:nvGraphicFramePr>
        <p:xfrm>
          <a:off x="5082169" y="4991555"/>
          <a:ext cx="4763794" cy="183051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51346">
                  <a:extLst>
                    <a:ext uri="{9D8B030D-6E8A-4147-A177-3AD203B41FA5}">
                      <a16:colId xmlns:a16="http://schemas.microsoft.com/office/drawing/2014/main" val="614177093"/>
                    </a:ext>
                  </a:extLst>
                </a:gridCol>
                <a:gridCol w="3812448">
                  <a:extLst>
                    <a:ext uri="{9D8B030D-6E8A-4147-A177-3AD203B41FA5}">
                      <a16:colId xmlns:a16="http://schemas.microsoft.com/office/drawing/2014/main" val="3071546822"/>
                    </a:ext>
                  </a:extLst>
                </a:gridCol>
              </a:tblGrid>
              <a:tr h="29081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HOW ARE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THEY FORMED? 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2472809"/>
                  </a:ext>
                </a:extLst>
              </a:tr>
              <a:tr h="728876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Fold Mountains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420424"/>
                  </a:ext>
                </a:extLst>
              </a:tr>
              <a:tr h="810823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Volcanoes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456313"/>
                  </a:ext>
                </a:extLst>
              </a:tr>
            </a:tbl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0" y="47193"/>
            <a:ext cx="9905999" cy="317934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b="1" dirty="0" smtClean="0">
                <a:latin typeface="Twinkl Cursive Looped" panose="02000000000000000000" pitchFamily="2" charset="0"/>
              </a:rPr>
              <a:t>Shirley </a:t>
            </a:r>
            <a:r>
              <a:rPr lang="en-US" sz="1400" b="1" dirty="0" smtClean="0">
                <a:latin typeface="Twinkl Cursive Looped" panose="02000000000000000000" pitchFamily="2" charset="0"/>
              </a:rPr>
              <a:t>Heath                   </a:t>
            </a:r>
            <a:r>
              <a:rPr lang="en-US" sz="1600" b="1" dirty="0" smtClean="0">
                <a:latin typeface="Twinkl Cursive Looped" panose="02000000000000000000" pitchFamily="2" charset="0"/>
              </a:rPr>
              <a:t>Magnificent </a:t>
            </a:r>
            <a:r>
              <a:rPr lang="en-US" sz="1600" b="1" dirty="0" smtClean="0">
                <a:latin typeface="Twinkl Cursive Looped" panose="02000000000000000000" pitchFamily="2" charset="0"/>
              </a:rPr>
              <a:t>Mountains </a:t>
            </a:r>
            <a:r>
              <a:rPr lang="en-US" sz="1600" b="1" dirty="0" smtClean="0">
                <a:latin typeface="Twinkl Cursive Looped" panose="02000000000000000000" pitchFamily="2" charset="0"/>
              </a:rPr>
              <a:t>and Violen</a:t>
            </a:r>
            <a:r>
              <a:rPr lang="en-US" sz="1600" b="1" dirty="0" smtClean="0">
                <a:latin typeface="Twinkl Cursive Looped" panose="02000000000000000000" pitchFamily="2" charset="0"/>
              </a:rPr>
              <a:t>t Volcanoes </a:t>
            </a:r>
            <a:r>
              <a:rPr lang="en-US" sz="1600" b="1" dirty="0" smtClean="0">
                <a:latin typeface="Twinkl Cursive Looped" panose="02000000000000000000" pitchFamily="2" charset="0"/>
              </a:rPr>
              <a:t>                        </a:t>
            </a:r>
            <a:r>
              <a:rPr lang="en-US" sz="1600" b="1" dirty="0" smtClean="0">
                <a:latin typeface="Twinkl Cursive Looped" panose="02000000000000000000" pitchFamily="2" charset="0"/>
              </a:rPr>
              <a:t>Year: 5  | Spring </a:t>
            </a:r>
            <a:endParaRPr lang="en-US" sz="1600" b="1" dirty="0">
              <a:latin typeface="Twinkl Cursive Looped" panose="02000000000000000000" pitchFamily="2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356379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16" y="491404"/>
            <a:ext cx="1234836" cy="8031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616" t="8205" r="3493" b="4833"/>
          <a:stretch/>
        </p:blipFill>
        <p:spPr>
          <a:xfrm>
            <a:off x="55416" y="1489094"/>
            <a:ext cx="1306101" cy="9116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1810" t="6572" r="3746" b="5283"/>
          <a:stretch/>
        </p:blipFill>
        <p:spPr>
          <a:xfrm>
            <a:off x="55416" y="3626788"/>
            <a:ext cx="1306101" cy="8138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416" y="2595299"/>
            <a:ext cx="1306101" cy="8369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/>
          <a:srcRect l="6652" t="10953" r="4896" b="4442"/>
          <a:stretch/>
        </p:blipFill>
        <p:spPr>
          <a:xfrm>
            <a:off x="55416" y="4635140"/>
            <a:ext cx="1278726" cy="9737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416" y="5803444"/>
            <a:ext cx="1321591" cy="82775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7128" y="1216290"/>
            <a:ext cx="14220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 smtClean="0">
                <a:latin typeface="Twinkl Cursive Looped" panose="02000000000000000000" pitchFamily="2" charset="0"/>
              </a:rPr>
              <a:t>Layers of the Earth</a:t>
            </a:r>
            <a:endParaRPr lang="en-GB" sz="1100" b="1" dirty="0">
              <a:latin typeface="Twinkl Cursive Looped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417" y="2359440"/>
            <a:ext cx="12787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 smtClean="0">
                <a:latin typeface="Twinkl Cursive Looped" panose="02000000000000000000" pitchFamily="2" charset="0"/>
              </a:rPr>
              <a:t>Tectonic Plates </a:t>
            </a:r>
            <a:endParaRPr lang="en-GB" sz="1100" b="1" dirty="0">
              <a:latin typeface="Twinkl Cursive Looped" panose="02000000000000000000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416" y="3390929"/>
            <a:ext cx="13061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 smtClean="0">
                <a:latin typeface="Twinkl Cursive Looped" panose="02000000000000000000" pitchFamily="2" charset="0"/>
              </a:rPr>
              <a:t>The Alps</a:t>
            </a:r>
            <a:endParaRPr lang="en-GB" sz="1100" b="1" dirty="0">
              <a:latin typeface="Twinkl Cursive Looped" panose="020000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416" y="4399280"/>
            <a:ext cx="13061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 smtClean="0">
                <a:latin typeface="Twinkl Cursive Looped" panose="02000000000000000000" pitchFamily="2" charset="0"/>
              </a:rPr>
              <a:t>Fold Mountains</a:t>
            </a:r>
            <a:endParaRPr lang="en-GB" sz="1100" b="1" dirty="0">
              <a:latin typeface="Twinkl Cursive Looped" panose="02000000000000000000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5416" y="5558353"/>
            <a:ext cx="13061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 smtClean="0">
                <a:latin typeface="Twinkl Cursive Looped" panose="02000000000000000000" pitchFamily="2" charset="0"/>
              </a:rPr>
              <a:t>Mont Blanc </a:t>
            </a:r>
            <a:endParaRPr lang="en-GB" sz="1100" b="1" dirty="0">
              <a:latin typeface="Twinkl Cursive Looped" panose="02000000000000000000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416" y="6589889"/>
            <a:ext cx="1321591" cy="259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 smtClean="0">
                <a:latin typeface="Twinkl Cursive Looped" panose="02000000000000000000" pitchFamily="2" charset="0"/>
              </a:rPr>
              <a:t>Chamonix </a:t>
            </a:r>
            <a:endParaRPr lang="en-GB" sz="1100" b="1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310066"/>
              </p:ext>
            </p:extLst>
          </p:nvPr>
        </p:nvGraphicFramePr>
        <p:xfrm>
          <a:off x="6858279" y="402640"/>
          <a:ext cx="3024569" cy="455140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5442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7014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9383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300" b="1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300" b="1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178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Volcanoes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A 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mountain) that erupts lava/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535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Earthquakes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Two large pieces of the Earth's crust (tectonic plates) hit,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causing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shock waves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77887950"/>
                  </a:ext>
                </a:extLst>
              </a:tr>
              <a:tr h="6535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Ring</a:t>
                      </a:r>
                      <a:r>
                        <a:rPr lang="en-GB" sz="1200" b="0" baseline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of fire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an </a:t>
                      </a:r>
                      <a:r>
                        <a:rPr lang="en-US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arc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 around the </a:t>
                      </a:r>
                      <a:r>
                        <a:rPr lang="en-US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Pacific Ocean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 where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many volcanoes and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earthquakes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 are found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76404033"/>
                  </a:ext>
                </a:extLst>
              </a:tr>
              <a:tr h="4356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Fault</a:t>
                      </a:r>
                      <a:r>
                        <a:rPr lang="en-GB" sz="1200" b="0" baseline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lines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is a long crack in the surface of the earth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84680954"/>
                  </a:ext>
                </a:extLst>
              </a:tr>
              <a:tr h="6535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Tectonic</a:t>
                      </a:r>
                      <a:r>
                        <a:rPr lang="en-GB" sz="1200" b="0" baseline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plates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The </a:t>
                      </a:r>
                      <a:r>
                        <a:rPr lang="en-US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Earth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’s crust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is made up of large, moving pieces called plates.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12126396"/>
                  </a:ext>
                </a:extLst>
              </a:tr>
              <a:tr h="4356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Boundaries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200" b="0" baseline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e</a:t>
                      </a:r>
                      <a:r>
                        <a:rPr lang="en-GB" sz="1200" b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dges of tectonic</a:t>
                      </a:r>
                      <a:r>
                        <a:rPr lang="en-GB" sz="1200" b="0" baseline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plates that meet each other. 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67376728"/>
                  </a:ext>
                </a:extLst>
              </a:tr>
              <a:tr h="2178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Summit 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Top</a:t>
                      </a:r>
                      <a:r>
                        <a:rPr lang="en-GB" sz="1200" b="0" baseline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of mountain 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52362442"/>
                  </a:ext>
                </a:extLst>
              </a:tr>
              <a:tr h="2178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Face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side of a mountain 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24544506"/>
                  </a:ext>
                </a:extLst>
              </a:tr>
              <a:tr h="4692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 smtClean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Valley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The area of low land between mountains</a:t>
                      </a:r>
                      <a:endParaRPr lang="en-GB" sz="1200" b="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44385669"/>
                  </a:ext>
                </a:extLst>
              </a:tr>
            </a:tbl>
          </a:graphicData>
        </a:graphic>
      </p:graphicFrame>
      <p:cxnSp>
        <p:nvCxnSpPr>
          <p:cNvPr id="21" name="Straight Connector 20"/>
          <p:cNvCxnSpPr/>
          <p:nvPr/>
        </p:nvCxnSpPr>
        <p:spPr>
          <a:xfrm flipV="1">
            <a:off x="1421199" y="352185"/>
            <a:ext cx="0" cy="650547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935588"/>
              </p:ext>
            </p:extLst>
          </p:nvPr>
        </p:nvGraphicFramePr>
        <p:xfrm>
          <a:off x="1477499" y="393406"/>
          <a:ext cx="3168392" cy="4391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33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49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2664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latin typeface="Twinkl Cursive Looped" panose="02000000000000000000" pitchFamily="2" charset="0"/>
                        </a:rPr>
                        <a:t>THE ALPS 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1832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LOCATION</a:t>
                      </a:r>
                      <a:r>
                        <a:rPr lang="en-GB" sz="1200" b="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It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is in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south-eastern France. 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It is at the base of Mont-Blanc, the highest peak in the Alps.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768695309"/>
                  </a:ext>
                </a:extLst>
              </a:tr>
              <a:tr h="612126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COUNTRIES 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Austria,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France, Germany,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Italy,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Liechtenstein,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Monaco, Slovenia,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Switzerland.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1832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MONT</a:t>
                      </a:r>
                      <a:r>
                        <a:rPr lang="en-GB" sz="1200" b="0" baseline="0" dirty="0" smtClean="0">
                          <a:latin typeface="Twinkl Cursive Looped" panose="02000000000000000000" pitchFamily="2" charset="0"/>
                        </a:rPr>
                        <a:t> BLANC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Mont Blanc is the tallest mountain in the Alps. Chamonix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is a town at the base of the mountain.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1832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TOURISM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Famous for its skiing. It has 5 skiing resorts. Around 5 million tourists visit each year. </a:t>
                      </a:r>
                      <a:endParaRPr lang="en-GB" sz="1200" dirty="0" smtClean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096531519"/>
                  </a:ext>
                </a:extLst>
              </a:tr>
              <a:tr h="252713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BIOMES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Alpine Biome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51699025"/>
                  </a:ext>
                </a:extLst>
              </a:tr>
              <a:tr h="791832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CLIMATE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-7 degrees in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winter and 17 degrees in the summer. It has an alpine (mountain)  climate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7267494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429817"/>
              </p:ext>
            </p:extLst>
          </p:nvPr>
        </p:nvGraphicFramePr>
        <p:xfrm>
          <a:off x="4696095" y="402643"/>
          <a:ext cx="2129577" cy="293186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18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77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0927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Twinkl Cursive Looped" panose="02000000000000000000" pitchFamily="2" charset="0"/>
                        </a:rPr>
                        <a:t>VOLCANOES</a:t>
                      </a:r>
                      <a:endParaRPr lang="en-US" sz="16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224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NEGATIVES 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vert="vert270"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Destruction of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forests,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farmland and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homes </a:t>
                      </a:r>
                      <a:endParaRPr lang="en-GB" sz="1200" dirty="0" smtClean="0">
                        <a:latin typeface="Twinkl Cursive Looped" panose="02000000000000000000" pitchFamily="2" charset="0"/>
                      </a:endParaRPr>
                    </a:p>
                    <a:p>
                      <a:pPr lvl="0"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Ash clouds polluting rivers, killing fish and impacting jobs/food sources.</a:t>
                      </a:r>
                    </a:p>
                    <a:p>
                      <a:pPr lvl="0"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Tsunamis and earthquakes occurring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96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POSITIVES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vert="vert270"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Rich, fertile soil created.</a:t>
                      </a:r>
                    </a:p>
                    <a:p>
                      <a:pPr lvl="0"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New land created over time from hardened lava.</a:t>
                      </a:r>
                    </a:p>
                    <a:p>
                      <a:pPr lvl="0"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Attracting tourists.</a:t>
                      </a:r>
                    </a:p>
                    <a:p>
                      <a:pPr lvl="0"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Jobs created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8" name="Picture 27"/>
          <p:cNvPicPr/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87249" y="5336636"/>
            <a:ext cx="973150" cy="657769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7061323" y="5143790"/>
            <a:ext cx="281110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latin typeface="Twinkl Cursive Looped" panose="02000000000000000000" pitchFamily="2" charset="0"/>
              </a:rPr>
              <a:t>Mountains are formed when </a:t>
            </a:r>
            <a:r>
              <a:rPr lang="en-GB" sz="1200" dirty="0" smtClean="0">
                <a:latin typeface="Twinkl Cursive Looped" panose="02000000000000000000" pitchFamily="2" charset="0"/>
              </a:rPr>
              <a:t>tectonics </a:t>
            </a:r>
            <a:r>
              <a:rPr lang="en-GB" sz="1200" dirty="0">
                <a:latin typeface="Twinkl Cursive Looped" panose="02000000000000000000" pitchFamily="2" charset="0"/>
              </a:rPr>
              <a:t>plates collide pushing up parts of the Earth’s crust. </a:t>
            </a:r>
          </a:p>
          <a:p>
            <a:pPr algn="ctr"/>
            <a:endParaRPr lang="en-GB" sz="1200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05721" y="6119878"/>
            <a:ext cx="1052460" cy="644421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094896" y="5842001"/>
            <a:ext cx="28111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/>
          </a:p>
          <a:p>
            <a:pPr algn="ctr"/>
            <a:r>
              <a:rPr lang="en-GB" sz="1200" dirty="0">
                <a:latin typeface="Twinkl Cursive Looped" panose="02000000000000000000" pitchFamily="2" charset="0"/>
              </a:rPr>
              <a:t>Volcanoes form over many years, when </a:t>
            </a:r>
            <a:r>
              <a:rPr lang="en-GB" sz="1200" dirty="0" smtClean="0">
                <a:latin typeface="Twinkl Cursive Looped" panose="02000000000000000000" pitchFamily="2" charset="0"/>
              </a:rPr>
              <a:t>magma </a:t>
            </a:r>
            <a:r>
              <a:rPr lang="en-GB" sz="1200" dirty="0">
                <a:latin typeface="Twinkl Cursive Looped" panose="02000000000000000000" pitchFamily="2" charset="0"/>
              </a:rPr>
              <a:t>is released through a vent to the Earth’s surface and hardens. </a:t>
            </a:r>
          </a:p>
        </p:txBody>
      </p:sp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1337932"/>
              </p:ext>
            </p:extLst>
          </p:nvPr>
        </p:nvGraphicFramePr>
        <p:xfrm>
          <a:off x="4678498" y="3447966"/>
          <a:ext cx="2147174" cy="15392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47174">
                  <a:extLst>
                    <a:ext uri="{9D8B030D-6E8A-4147-A177-3AD203B41FA5}">
                      <a16:colId xmlns:a16="http://schemas.microsoft.com/office/drawing/2014/main" val="573293425"/>
                    </a:ext>
                  </a:extLst>
                </a:gridCol>
              </a:tblGrid>
              <a:tr h="13912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EARTHQUAKES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5145529"/>
                  </a:ext>
                </a:extLst>
              </a:tr>
              <a:tr h="641368">
                <a:tc>
                  <a:txBody>
                    <a:bodyPr/>
                    <a:lstStyle/>
                    <a:p>
                      <a:pPr algn="ctr"/>
                      <a:endParaRPr lang="en-GB" sz="1100" dirty="0" smtClean="0"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1100" dirty="0" smtClean="0"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1100" dirty="0" smtClean="0"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1100" dirty="0" smtClean="0"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1100" dirty="0" smtClean="0"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1100" dirty="0" smtClean="0"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89968"/>
                  </a:ext>
                </a:extLst>
              </a:tr>
            </a:tbl>
          </a:graphicData>
        </a:graphic>
      </p:graphicFrame>
      <p:pic>
        <p:nvPicPr>
          <p:cNvPr id="34" name="Picture 3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01174" y="3709732"/>
            <a:ext cx="2100894" cy="1246230"/>
          </a:xfrm>
          <a:prstGeom prst="rect">
            <a:avLst/>
          </a:prstGeom>
          <a:ln w="19050">
            <a:solidFill>
              <a:srgbClr val="ED7D31"/>
            </a:solidFill>
          </a:ln>
        </p:spPr>
      </p:pic>
    </p:spTree>
    <p:extLst>
      <p:ext uri="{BB962C8B-B14F-4D97-AF65-F5344CB8AC3E}">
        <p14:creationId xmlns:p14="http://schemas.microsoft.com/office/powerpoint/2010/main" val="41553336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biome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Fieldwork</a:t>
            </a:r>
          </a:p>
          <a:p>
            <a:r>
              <a:rPr lang="en-GB" dirty="0" err="1" smtClean="0"/>
              <a:t>Longitutde</a:t>
            </a:r>
            <a:endParaRPr lang="en-GB" dirty="0" smtClean="0"/>
          </a:p>
          <a:p>
            <a:r>
              <a:rPr lang="en-GB" dirty="0" err="1" smtClean="0"/>
              <a:t>Latititue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Equator</a:t>
            </a:r>
          </a:p>
          <a:p>
            <a:r>
              <a:rPr lang="en-GB" dirty="0" smtClean="0"/>
              <a:t>Prime median </a:t>
            </a:r>
          </a:p>
          <a:p>
            <a:r>
              <a:rPr lang="en-GB" dirty="0" smtClean="0"/>
              <a:t>North and south hemp  </a:t>
            </a:r>
          </a:p>
          <a:p>
            <a:r>
              <a:rPr lang="en-GB" dirty="0" smtClean="0"/>
              <a:t>Atlas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07047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6311</TotalTime>
  <Words>343</Words>
  <Application>Microsoft Office PowerPoint</Application>
  <PresentationFormat>A4 Paper (210x297 mm)</PresentationFormat>
  <Paragraphs>71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biome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Kathryn  Box</cp:lastModifiedBy>
  <cp:revision>122</cp:revision>
  <cp:lastPrinted>2017-10-30T10:21:12Z</cp:lastPrinted>
  <dcterms:created xsi:type="dcterms:W3CDTF">2017-10-15T20:56:30Z</dcterms:created>
  <dcterms:modified xsi:type="dcterms:W3CDTF">2024-01-09T10:26:55Z</dcterms:modified>
</cp:coreProperties>
</file>