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4559" autoAdjust="0"/>
    <p:restoredTop sz="94627"/>
  </p:normalViewPr>
  <p:slideViewPr>
    <p:cSldViewPr snapToGrid="0" snapToObjects="1">
      <p:cViewPr varScale="1">
        <p:scale>
          <a:sx n="83" d="100"/>
          <a:sy n="83" d="100"/>
        </p:scale>
        <p:origin x="1762" y="67"/>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5/23/2024</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5/23/2024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5/23/2024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5/23/2024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5/23/2024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5/23/2024</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5/23/2024</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5/23/2024</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5/23/2024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5/23/2024</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5/23/2024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5/23/2024</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5/23/2024</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a:t>	</a:t>
            </a:r>
            <a:r>
              <a:rPr lang="en-US" sz="1800" b="1" dirty="0" smtClean="0"/>
              <a:t>	States of Matter (Chemistry) |  Year 4  | Summer 1</a:t>
            </a:r>
            <a:endParaRPr lang="en-US" sz="1800" b="1" dirty="0"/>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3379283363"/>
              </p:ext>
            </p:extLst>
          </p:nvPr>
        </p:nvGraphicFramePr>
        <p:xfrm>
          <a:off x="5886297" y="3372754"/>
          <a:ext cx="4019703" cy="3485246"/>
        </p:xfrm>
        <a:graphic>
          <a:graphicData uri="http://schemas.openxmlformats.org/drawingml/2006/table">
            <a:tbl>
              <a:tblPr firstRow="1" bandRow="1">
                <a:tableStyleId>{21E4AEA4-8DFA-4A89-87EB-49C32662AFE0}</a:tableStyleId>
              </a:tblPr>
              <a:tblGrid>
                <a:gridCol w="1079134">
                  <a:extLst>
                    <a:ext uri="{9D8B030D-6E8A-4147-A177-3AD203B41FA5}">
                      <a16:colId xmlns:a16="http://schemas.microsoft.com/office/drawing/2014/main" val="771789285"/>
                    </a:ext>
                  </a:extLst>
                </a:gridCol>
                <a:gridCol w="2940569">
                  <a:extLst>
                    <a:ext uri="{9D8B030D-6E8A-4147-A177-3AD203B41FA5}">
                      <a16:colId xmlns:a16="http://schemas.microsoft.com/office/drawing/2014/main" val="1444632793"/>
                    </a:ext>
                  </a:extLst>
                </a:gridCol>
              </a:tblGrid>
              <a:tr h="371696">
                <a:tc gridSpan="2">
                  <a:txBody>
                    <a:bodyPr/>
                    <a:lstStyle/>
                    <a:p>
                      <a:pPr algn="ctr"/>
                      <a:r>
                        <a:rPr lang="en-US" sz="1800" dirty="0" smtClean="0"/>
                        <a:t>Key 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415140">
                <a:tc>
                  <a:txBody>
                    <a:bodyPr/>
                    <a:lstStyle/>
                    <a:p>
                      <a:r>
                        <a:rPr lang="en-GB" sz="1300" dirty="0" smtClean="0"/>
                        <a:t>Solids</a:t>
                      </a:r>
                      <a:endParaRPr lang="en-GB" sz="1300" dirty="0"/>
                    </a:p>
                  </a:txBody>
                  <a:tcPr marL="68580" marR="68580" marT="0" marB="0"/>
                </a:tc>
                <a:tc>
                  <a:txBody>
                    <a:bodyPr/>
                    <a:lstStyle/>
                    <a:p>
                      <a:r>
                        <a:rPr lang="en-GB" sz="1300" dirty="0" smtClean="0"/>
                        <a:t>A material with</a:t>
                      </a:r>
                      <a:r>
                        <a:rPr lang="en-GB" sz="1300" baseline="0" dirty="0" smtClean="0"/>
                        <a:t> a regular arrangement of fixed particles</a:t>
                      </a:r>
                      <a:endParaRPr lang="en-GB" sz="1300" dirty="0"/>
                    </a:p>
                  </a:txBody>
                  <a:tcPr marL="68580" marR="68580" marT="0" marB="0"/>
                </a:tc>
                <a:extLst>
                  <a:ext uri="{0D108BD9-81ED-4DB2-BD59-A6C34878D82A}">
                    <a16:rowId xmlns:a16="http://schemas.microsoft.com/office/drawing/2014/main" val="3401584818"/>
                  </a:ext>
                </a:extLst>
              </a:tr>
              <a:tr h="622710">
                <a:tc>
                  <a:txBody>
                    <a:bodyPr/>
                    <a:lstStyle/>
                    <a:p>
                      <a:r>
                        <a:rPr lang="en-GB" sz="1300" dirty="0" smtClean="0"/>
                        <a:t>Liquids</a:t>
                      </a:r>
                      <a:endParaRPr lang="en-GB" sz="1300" dirty="0"/>
                    </a:p>
                  </a:txBody>
                  <a:tcPr marL="68580" marR="68580" marT="0" marB="0"/>
                </a:tc>
                <a:tc>
                  <a:txBody>
                    <a:bodyPr/>
                    <a:lstStyle/>
                    <a:p>
                      <a:r>
                        <a:rPr lang="en-GB" sz="1300" dirty="0" smtClean="0"/>
                        <a:t>A</a:t>
                      </a:r>
                      <a:r>
                        <a:rPr lang="en-GB" sz="1300" baseline="0" dirty="0" smtClean="0"/>
                        <a:t> materials where particles are still close together but are arranged randomly and can flow over one another</a:t>
                      </a:r>
                      <a:endParaRPr lang="en-GB" sz="1300" dirty="0"/>
                    </a:p>
                  </a:txBody>
                  <a:tcPr marL="68580" marR="68580" marT="0" marB="0"/>
                </a:tc>
                <a:extLst>
                  <a:ext uri="{0D108BD9-81ED-4DB2-BD59-A6C34878D82A}">
                    <a16:rowId xmlns:a16="http://schemas.microsoft.com/office/drawing/2014/main" val="2075142700"/>
                  </a:ext>
                </a:extLst>
              </a:tr>
              <a:tr h="415140">
                <a:tc>
                  <a:txBody>
                    <a:bodyPr/>
                    <a:lstStyle/>
                    <a:p>
                      <a:r>
                        <a:rPr lang="en-GB" sz="1300" dirty="0" smtClean="0"/>
                        <a:t>Gases</a:t>
                      </a:r>
                      <a:endParaRPr lang="en-GB" sz="1300" dirty="0"/>
                    </a:p>
                  </a:txBody>
                  <a:tcPr marL="68580" marR="68580" marT="0" marB="0"/>
                </a:tc>
                <a:tc>
                  <a:txBody>
                    <a:bodyPr/>
                    <a:lstStyle/>
                    <a:p>
                      <a:r>
                        <a:rPr lang="en-GB" sz="1300" dirty="0" smtClean="0"/>
                        <a:t>A material where</a:t>
                      </a:r>
                      <a:r>
                        <a:rPr lang="en-GB" sz="1300" baseline="0" dirty="0" smtClean="0"/>
                        <a:t> particles are spread out and randomly arranged, moving quickly.</a:t>
                      </a:r>
                      <a:endParaRPr lang="en-GB" sz="1300" dirty="0"/>
                    </a:p>
                  </a:txBody>
                  <a:tcPr marL="68580" marR="68580" marT="0" marB="0"/>
                </a:tc>
                <a:extLst>
                  <a:ext uri="{0D108BD9-81ED-4DB2-BD59-A6C34878D82A}">
                    <a16:rowId xmlns:a16="http://schemas.microsoft.com/office/drawing/2014/main" val="3734594781"/>
                  </a:ext>
                </a:extLst>
              </a:tr>
              <a:tr h="415140">
                <a:tc>
                  <a:txBody>
                    <a:bodyPr/>
                    <a:lstStyle/>
                    <a:p>
                      <a:r>
                        <a:rPr lang="en-GB" sz="1300" dirty="0" smtClean="0"/>
                        <a:t>Evaporating</a:t>
                      </a:r>
                      <a:endParaRPr lang="en-GB" sz="1300" dirty="0"/>
                    </a:p>
                  </a:txBody>
                  <a:tcPr marL="68580" marR="68580" marT="0" marB="0"/>
                </a:tc>
                <a:tc>
                  <a:txBody>
                    <a:bodyPr/>
                    <a:lstStyle/>
                    <a:p>
                      <a:r>
                        <a:rPr lang="en-GB" sz="1300" dirty="0" smtClean="0"/>
                        <a:t>The process of changing from liquid to</a:t>
                      </a:r>
                      <a:r>
                        <a:rPr lang="en-GB" sz="1300" baseline="0" dirty="0" smtClean="0"/>
                        <a:t> gas</a:t>
                      </a:r>
                      <a:endParaRPr lang="en-GB" sz="1300" dirty="0"/>
                    </a:p>
                  </a:txBody>
                  <a:tcPr marL="68580" marR="68580" marT="0" marB="0"/>
                </a:tc>
                <a:extLst>
                  <a:ext uri="{0D108BD9-81ED-4DB2-BD59-A6C34878D82A}">
                    <a16:rowId xmlns:a16="http://schemas.microsoft.com/office/drawing/2014/main" val="1398772385"/>
                  </a:ext>
                </a:extLst>
              </a:tr>
              <a:tr h="415140">
                <a:tc>
                  <a:txBody>
                    <a:bodyPr/>
                    <a:lstStyle/>
                    <a:p>
                      <a:r>
                        <a:rPr lang="en-GB" sz="1300" dirty="0" smtClean="0"/>
                        <a:t>Condensing</a:t>
                      </a:r>
                      <a:endParaRPr lang="en-GB" sz="1300" dirty="0"/>
                    </a:p>
                  </a:txBody>
                  <a:tcPr marL="68580" marR="68580" marT="0" marB="0"/>
                </a:tc>
                <a:tc>
                  <a:txBody>
                    <a:bodyPr/>
                    <a:lstStyle/>
                    <a:p>
                      <a:r>
                        <a:rPr lang="en-GB" sz="1300" dirty="0" smtClean="0"/>
                        <a:t>The process of changing from gas to liquid</a:t>
                      </a:r>
                      <a:endParaRPr lang="en-GB" sz="1300" dirty="0"/>
                    </a:p>
                  </a:txBody>
                  <a:tcPr marL="68580" marR="68580" marT="0" marB="0"/>
                </a:tc>
                <a:extLst>
                  <a:ext uri="{0D108BD9-81ED-4DB2-BD59-A6C34878D82A}">
                    <a16:rowId xmlns:a16="http://schemas.microsoft.com/office/drawing/2014/main" val="432408064"/>
                  </a:ext>
                </a:extLst>
              </a:tr>
              <a:tr h="415140">
                <a:tc>
                  <a:txBody>
                    <a:bodyPr/>
                    <a:lstStyle/>
                    <a:p>
                      <a:r>
                        <a:rPr lang="en-GB" sz="1300" dirty="0" smtClean="0"/>
                        <a:t>Freezing</a:t>
                      </a:r>
                      <a:endParaRPr lang="en-GB" sz="1300" dirty="0"/>
                    </a:p>
                  </a:txBody>
                  <a:tcPr marL="68580" marR="68580" marT="0" marB="0"/>
                </a:tc>
                <a:tc>
                  <a:txBody>
                    <a:bodyPr/>
                    <a:lstStyle/>
                    <a:p>
                      <a:r>
                        <a:rPr lang="en-GB" sz="1300" dirty="0" smtClean="0"/>
                        <a:t>The process</a:t>
                      </a:r>
                      <a:r>
                        <a:rPr lang="en-GB" sz="1300" baseline="0" dirty="0" smtClean="0"/>
                        <a:t> of changing from liquid to solid</a:t>
                      </a:r>
                      <a:endParaRPr lang="en-GB" sz="1300" dirty="0"/>
                    </a:p>
                  </a:txBody>
                  <a:tcPr marL="68580" marR="68580" marT="0" marB="0"/>
                </a:tc>
                <a:extLst>
                  <a:ext uri="{0D108BD9-81ED-4DB2-BD59-A6C34878D82A}">
                    <a16:rowId xmlns:a16="http://schemas.microsoft.com/office/drawing/2014/main" val="2253600408"/>
                  </a:ext>
                </a:extLst>
              </a:tr>
              <a:tr h="415140">
                <a:tc>
                  <a:txBody>
                    <a:bodyPr/>
                    <a:lstStyle/>
                    <a:p>
                      <a:r>
                        <a:rPr lang="en-GB" sz="1300" dirty="0" smtClean="0"/>
                        <a:t>Precipitation</a:t>
                      </a:r>
                      <a:endParaRPr lang="en-GB" sz="1300" dirty="0"/>
                    </a:p>
                  </a:txBody>
                  <a:tcPr marL="68580" marR="68580" marT="0" marB="0"/>
                </a:tc>
                <a:tc>
                  <a:txBody>
                    <a:bodyPr/>
                    <a:lstStyle/>
                    <a:p>
                      <a:r>
                        <a:rPr lang="en-GB" sz="1300" dirty="0" smtClean="0"/>
                        <a:t>Water</a:t>
                      </a:r>
                      <a:r>
                        <a:rPr lang="en-GB" sz="1300" baseline="0" dirty="0" smtClean="0"/>
                        <a:t> falling from the sky (rain, sleet, snow etc.)</a:t>
                      </a:r>
                      <a:endParaRPr lang="en-GB" sz="1300" dirty="0"/>
                    </a:p>
                  </a:txBody>
                  <a:tcPr marL="68580" marR="68580" marT="0" marB="0"/>
                </a:tc>
                <a:extLst>
                  <a:ext uri="{0D108BD9-81ED-4DB2-BD59-A6C34878D82A}">
                    <a16:rowId xmlns:a16="http://schemas.microsoft.com/office/drawing/2014/main" val="3431194389"/>
                  </a:ext>
                </a:extLst>
              </a:tr>
            </a:tbl>
          </a:graphicData>
        </a:graphic>
      </p:graphicFrame>
      <p:graphicFrame>
        <p:nvGraphicFramePr>
          <p:cNvPr id="7" name="Table 6">
            <a:extLst>
              <a:ext uri="{FF2B5EF4-FFF2-40B4-BE49-F238E27FC236}">
                <a16:creationId xmlns:a16="http://schemas.microsoft.com/office/drawing/2014/main" id="{127EED2C-40DA-6F4E-8561-BCF7EE4F12FE}"/>
              </a:ext>
            </a:extLst>
          </p:cNvPr>
          <p:cNvGraphicFramePr>
            <a:graphicFrameLocks noGrp="1"/>
          </p:cNvGraphicFramePr>
          <p:nvPr>
            <p:extLst>
              <p:ext uri="{D42A27DB-BD31-4B8C-83A1-F6EECF244321}">
                <p14:modId xmlns:p14="http://schemas.microsoft.com/office/powerpoint/2010/main" val="475536861"/>
              </p:ext>
            </p:extLst>
          </p:nvPr>
        </p:nvGraphicFramePr>
        <p:xfrm>
          <a:off x="49434" y="368878"/>
          <a:ext cx="2648098" cy="6489122"/>
        </p:xfrm>
        <a:graphic>
          <a:graphicData uri="http://schemas.openxmlformats.org/drawingml/2006/table">
            <a:tbl>
              <a:tblPr firstRow="1" bandRow="1">
                <a:tableStyleId>{00A15C55-8517-42AA-B614-E9B94910E393}</a:tableStyleId>
              </a:tblPr>
              <a:tblGrid>
                <a:gridCol w="173990">
                  <a:extLst>
                    <a:ext uri="{9D8B030D-6E8A-4147-A177-3AD203B41FA5}">
                      <a16:colId xmlns:a16="http://schemas.microsoft.com/office/drawing/2014/main" val="2316687726"/>
                    </a:ext>
                  </a:extLst>
                </a:gridCol>
                <a:gridCol w="2474108">
                  <a:extLst>
                    <a:ext uri="{9D8B030D-6E8A-4147-A177-3AD203B41FA5}">
                      <a16:colId xmlns:a16="http://schemas.microsoft.com/office/drawing/2014/main" val="2379496559"/>
                    </a:ext>
                  </a:extLst>
                </a:gridCol>
              </a:tblGrid>
              <a:tr h="421690">
                <a:tc gridSpan="2">
                  <a:txBody>
                    <a:bodyPr/>
                    <a:lstStyle/>
                    <a:p>
                      <a:pPr algn="ctr"/>
                      <a:r>
                        <a:rPr lang="en-GB" altLang="en-GB" sz="1800" dirty="0" smtClean="0"/>
                        <a:t>Key Knowledge</a:t>
                      </a:r>
                      <a:endParaRPr lang="en-GB" altLang="en-GB" sz="1800" dirty="0"/>
                    </a:p>
                  </a:txBody>
                  <a:tcPr marL="74295" marR="74295" marT="37148" marB="37148"/>
                </a:tc>
                <a:tc hMerge="1">
                  <a:txBody>
                    <a:bodyPr/>
                    <a:lstStyle/>
                    <a:p>
                      <a:endParaRPr lang="en-GB" altLang="en-GB" dirty="0"/>
                    </a:p>
                  </a:txBody>
                  <a:tcPr marL="74295" marR="74295" marT="37148" marB="37148"/>
                </a:tc>
                <a:extLst>
                  <a:ext uri="{0D108BD9-81ED-4DB2-BD59-A6C34878D82A}">
                    <a16:rowId xmlns:a16="http://schemas.microsoft.com/office/drawing/2014/main" val="1550516657"/>
                  </a:ext>
                </a:extLst>
              </a:tr>
              <a:tr h="1209449">
                <a:tc>
                  <a:txBody>
                    <a:bodyPr/>
                    <a:lstStyle/>
                    <a:p>
                      <a:r>
                        <a:rPr lang="en-GB" altLang="en-GB" sz="1200" b="0" dirty="0" smtClean="0"/>
                        <a:t>1</a:t>
                      </a:r>
                      <a:endParaRPr lang="en-GB" altLang="en-GB" sz="1200" b="0" dirty="0"/>
                    </a:p>
                  </a:txBody>
                  <a:tcPr marL="74295" marR="74295" marT="37148" marB="37148"/>
                </a:tc>
                <a:tc>
                  <a:txBody>
                    <a:bodyPr/>
                    <a:lstStyle/>
                    <a:p>
                      <a:r>
                        <a:rPr lang="en-GB" sz="1400" dirty="0" smtClean="0"/>
                        <a:t>Solids, Liquids and Gases are the three states of matter.</a:t>
                      </a:r>
                      <a:r>
                        <a:rPr lang="en-GB" sz="1400" baseline="0" dirty="0" smtClean="0"/>
                        <a:t> Different materials can move between these three states based on their temperature</a:t>
                      </a:r>
                      <a:endParaRPr lang="en-GB" sz="1400" dirty="0"/>
                    </a:p>
                  </a:txBody>
                  <a:tcPr marL="68580" marR="68580" marT="0" marB="0"/>
                </a:tc>
                <a:extLst>
                  <a:ext uri="{0D108BD9-81ED-4DB2-BD59-A6C34878D82A}">
                    <a16:rowId xmlns:a16="http://schemas.microsoft.com/office/drawing/2014/main" val="2963941051"/>
                  </a:ext>
                </a:extLst>
              </a:tr>
              <a:tr h="923407">
                <a:tc>
                  <a:txBody>
                    <a:bodyPr/>
                    <a:lstStyle/>
                    <a:p>
                      <a:r>
                        <a:rPr lang="en-GB" altLang="en-GB" sz="1200" b="0" dirty="0" smtClean="0"/>
                        <a:t>2</a:t>
                      </a:r>
                      <a:endParaRPr lang="en-GB" altLang="en-GB" sz="1200" b="0" dirty="0"/>
                    </a:p>
                  </a:txBody>
                  <a:tcPr marL="74295" marR="74295" marT="37148" marB="37148"/>
                </a:tc>
                <a:tc>
                  <a:txBody>
                    <a:bodyPr/>
                    <a:lstStyle/>
                    <a:p>
                      <a:r>
                        <a:rPr lang="en-GB" sz="1400" dirty="0" smtClean="0"/>
                        <a:t>Changes of state</a:t>
                      </a:r>
                      <a:r>
                        <a:rPr lang="en-GB" sz="1400" baseline="0" dirty="0" smtClean="0"/>
                        <a:t> happen when a material changes from one state to another (e.g. solid to liquid)</a:t>
                      </a:r>
                      <a:endParaRPr lang="en-GB" sz="1400" dirty="0" smtClean="0"/>
                    </a:p>
                  </a:txBody>
                  <a:tcPr marL="68580" marR="68580" marT="0" marB="0"/>
                </a:tc>
                <a:extLst>
                  <a:ext uri="{0D108BD9-81ED-4DB2-BD59-A6C34878D82A}">
                    <a16:rowId xmlns:a16="http://schemas.microsoft.com/office/drawing/2014/main" val="916236417"/>
                  </a:ext>
                </a:extLst>
              </a:tr>
              <a:tr h="1395207">
                <a:tc>
                  <a:txBody>
                    <a:bodyPr/>
                    <a:lstStyle/>
                    <a:p>
                      <a:r>
                        <a:rPr lang="en-GB" altLang="en-GB" sz="1200" b="0" dirty="0" smtClean="0"/>
                        <a:t>3</a:t>
                      </a:r>
                      <a:endParaRPr lang="en-GB" altLang="en-GB" sz="1200" b="0" dirty="0"/>
                    </a:p>
                  </a:txBody>
                  <a:tcPr marL="74295" marR="74295" marT="37148" marB="37148"/>
                </a:tc>
                <a:tc>
                  <a:txBody>
                    <a:bodyPr/>
                    <a:lstStyle/>
                    <a:p>
                      <a:r>
                        <a:rPr lang="en-GB" sz="1400" dirty="0" smtClean="0"/>
                        <a:t>Melting happens</a:t>
                      </a:r>
                      <a:r>
                        <a:rPr lang="en-GB" sz="1400" baseline="0" dirty="0" smtClean="0"/>
                        <a:t> when a solid turns into a liquid. This will happen because the particles in the solid have too much energy so vibrate to the point where they lose their structure</a:t>
                      </a:r>
                      <a:endParaRPr lang="en-GB" sz="1400" dirty="0"/>
                    </a:p>
                  </a:txBody>
                  <a:tcPr marL="68580" marR="68580" marT="0" marB="0"/>
                </a:tc>
                <a:extLst>
                  <a:ext uri="{0D108BD9-81ED-4DB2-BD59-A6C34878D82A}">
                    <a16:rowId xmlns:a16="http://schemas.microsoft.com/office/drawing/2014/main" val="2771437051"/>
                  </a:ext>
                </a:extLst>
              </a:tr>
              <a:tr h="2539369">
                <a:tc>
                  <a:txBody>
                    <a:bodyPr/>
                    <a:lstStyle/>
                    <a:p>
                      <a:r>
                        <a:rPr lang="en-GB" altLang="en-GB" sz="1200" b="0" dirty="0" smtClean="0"/>
                        <a:t>4</a:t>
                      </a:r>
                      <a:endParaRPr lang="en-GB" altLang="en-GB" sz="1200" b="0" dirty="0"/>
                    </a:p>
                  </a:txBody>
                  <a:tcPr marL="74295" marR="74295" marT="37148" marB="37148"/>
                </a:tc>
                <a:tc>
                  <a:txBody>
                    <a:bodyPr/>
                    <a:lstStyle/>
                    <a:p>
                      <a:r>
                        <a:rPr lang="en-GB" sz="1400" dirty="0" smtClean="0"/>
                        <a:t>The</a:t>
                      </a:r>
                      <a:r>
                        <a:rPr lang="en-GB" sz="1400" baseline="0" dirty="0" smtClean="0"/>
                        <a:t> water cycle is the process by which water moves around our environment. It involves evaporation of water from lakes and oceans due to the heat of the sun and condensation of the gaseous water into liquid water which then falls as rain high in the atmosphere. The technical word for rain is precipitation.</a:t>
                      </a:r>
                      <a:endParaRPr lang="en-GB" sz="1400" dirty="0"/>
                    </a:p>
                  </a:txBody>
                  <a:tcPr marL="68580" marR="68580" marT="0" marB="0"/>
                </a:tc>
                <a:extLst>
                  <a:ext uri="{0D108BD9-81ED-4DB2-BD59-A6C34878D82A}">
                    <a16:rowId xmlns:a16="http://schemas.microsoft.com/office/drawing/2014/main" val="3945995727"/>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388381218"/>
              </p:ext>
            </p:extLst>
          </p:nvPr>
        </p:nvGraphicFramePr>
        <p:xfrm>
          <a:off x="2745078" y="3357842"/>
          <a:ext cx="3141219" cy="3503179"/>
        </p:xfrm>
        <a:graphic>
          <a:graphicData uri="http://schemas.openxmlformats.org/drawingml/2006/table">
            <a:tbl>
              <a:tblPr firstRow="1" bandRow="1">
                <a:tableStyleId>{5C22544A-7EE6-4342-B048-85BDC9FD1C3A}</a:tableStyleId>
              </a:tblPr>
              <a:tblGrid>
                <a:gridCol w="389626">
                  <a:extLst>
                    <a:ext uri="{9D8B030D-6E8A-4147-A177-3AD203B41FA5}">
                      <a16:colId xmlns:a16="http://schemas.microsoft.com/office/drawing/2014/main" val="20002"/>
                    </a:ext>
                  </a:extLst>
                </a:gridCol>
                <a:gridCol w="1514532">
                  <a:extLst>
                    <a:ext uri="{9D8B030D-6E8A-4147-A177-3AD203B41FA5}">
                      <a16:colId xmlns:a16="http://schemas.microsoft.com/office/drawing/2014/main" val="20000"/>
                    </a:ext>
                  </a:extLst>
                </a:gridCol>
                <a:gridCol w="1237061">
                  <a:extLst>
                    <a:ext uri="{9D8B030D-6E8A-4147-A177-3AD203B41FA5}">
                      <a16:colId xmlns:a16="http://schemas.microsoft.com/office/drawing/2014/main" val="20001"/>
                    </a:ext>
                  </a:extLst>
                </a:gridCol>
              </a:tblGrid>
              <a:tr h="345594">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dirty="0" smtClean="0"/>
                        <a:t>Important Scientists</a:t>
                      </a:r>
                      <a:endParaRPr lang="en-US" sz="1800" dirty="0"/>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1554226">
                <a:tc>
                  <a:txBody>
                    <a:bodyPr/>
                    <a:lstStyle/>
                    <a:p>
                      <a:r>
                        <a:rPr lang="en-US" sz="1200" dirty="0"/>
                        <a:t>1</a:t>
                      </a:r>
                    </a:p>
                  </a:txBody>
                  <a:tcPr marL="74295" marR="74295" marT="37148" marB="37148"/>
                </a:tc>
                <a:tc>
                  <a:txBody>
                    <a:bodyPr/>
                    <a:lstStyle/>
                    <a:p>
                      <a:pPr algn="ctr"/>
                      <a:endParaRPr lang="en-GB" sz="1400" b="0" u="none" dirty="0"/>
                    </a:p>
                  </a:txBody>
                  <a:tcPr marL="74295" marR="74295" marT="37148" marB="37148"/>
                </a:tc>
                <a:tc>
                  <a:txBody>
                    <a:bodyPr/>
                    <a:lstStyle/>
                    <a:p>
                      <a:pPr algn="ctr"/>
                      <a:endParaRPr lang="en-GB" sz="1400" dirty="0"/>
                    </a:p>
                  </a:txBody>
                  <a:tcPr marL="74295" marR="74295" marT="37148" marB="37148"/>
                </a:tc>
                <a:extLst>
                  <a:ext uri="{0D108BD9-81ED-4DB2-BD59-A6C34878D82A}">
                    <a16:rowId xmlns:a16="http://schemas.microsoft.com/office/drawing/2014/main" val="10001"/>
                  </a:ext>
                </a:extLst>
              </a:tr>
              <a:tr h="1600337">
                <a:tc>
                  <a:txBody>
                    <a:bodyPr/>
                    <a:lstStyle/>
                    <a:p>
                      <a:r>
                        <a:rPr lang="en-US" sz="1200" dirty="0"/>
                        <a:t>2</a:t>
                      </a:r>
                    </a:p>
                  </a:txBody>
                  <a:tcPr marL="74295" marR="74295" marT="37148" marB="37148"/>
                </a:tc>
                <a:tc>
                  <a:txBody>
                    <a:bodyPr/>
                    <a:lstStyle/>
                    <a:p>
                      <a:pPr algn="ctr"/>
                      <a:endParaRPr lang="en-GB" sz="1400" dirty="0"/>
                    </a:p>
                  </a:txBody>
                  <a:tcPr marL="74295" marR="74295" marT="37148" marB="37148"/>
                </a:tc>
                <a:tc>
                  <a:txBody>
                    <a:bodyPr/>
                    <a:lstStyle/>
                    <a:p>
                      <a:pPr algn="ctr"/>
                      <a:endParaRPr lang="en-GB" sz="1400" dirty="0"/>
                    </a:p>
                  </a:txBody>
                  <a:tcPr marL="74295" marR="74295" marT="37148" marB="37148"/>
                </a:tc>
                <a:extLst>
                  <a:ext uri="{0D108BD9-81ED-4DB2-BD59-A6C34878D82A}">
                    <a16:rowId xmlns:a16="http://schemas.microsoft.com/office/drawing/2014/main" val="10002"/>
                  </a:ext>
                </a:extLst>
              </a:tr>
            </a:tbl>
          </a:graphicData>
        </a:graphic>
      </p:graphicFrame>
      <p:pic>
        <p:nvPicPr>
          <p:cNvPr id="14" name="Picture 13"/>
          <p:cNvPicPr>
            <a:picLocks noChangeAspect="1"/>
          </p:cNvPicPr>
          <p:nvPr/>
        </p:nvPicPr>
        <p:blipFill>
          <a:blip r:embed="rId3"/>
          <a:stretch>
            <a:fillRect/>
          </a:stretch>
        </p:blipFill>
        <p:spPr>
          <a:xfrm>
            <a:off x="2745079" y="393548"/>
            <a:ext cx="7160922" cy="2964293"/>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4848</TotalTime>
  <Words>248</Words>
  <Application>Microsoft Office PowerPoint</Application>
  <PresentationFormat>A4 Paper (210x297 mm)</PresentationFormat>
  <Paragraphs>29</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States of Matter (Chemistry) |  Year 4  | Summer 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Suzanne Thompson</cp:lastModifiedBy>
  <cp:revision>92</cp:revision>
  <cp:lastPrinted>2019-04-03T10:18:36Z</cp:lastPrinted>
  <dcterms:created xsi:type="dcterms:W3CDTF">2017-10-15T20:56:30Z</dcterms:created>
  <dcterms:modified xsi:type="dcterms:W3CDTF">2024-05-23T10:20:09Z</dcterms:modified>
</cp:coreProperties>
</file>