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24" autoAdjust="0"/>
    <p:restoredTop sz="95000" autoAdjust="0"/>
  </p:normalViewPr>
  <p:slideViewPr>
    <p:cSldViewPr snapToGrid="0" snapToObjects="1">
      <p:cViewPr>
        <p:scale>
          <a:sx n="83" d="100"/>
          <a:sy n="83" d="100"/>
        </p:scale>
        <p:origin x="1565" y="8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1/5/2023</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1/5/2023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Moving Toys|  Year </a:t>
            </a:r>
            <a:r>
              <a:rPr lang="en-US" sz="1800" b="1" dirty="0"/>
              <a:t>6</a:t>
            </a:r>
            <a:r>
              <a:rPr lang="en-US" sz="1800" b="1" dirty="0" smtClean="0"/>
              <a:t> | Spring Term</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2" name="Table 21"/>
          <p:cNvGraphicFramePr>
            <a:graphicFrameLocks noGrp="1"/>
          </p:cNvGraphicFramePr>
          <p:nvPr>
            <p:extLst>
              <p:ext uri="{D42A27DB-BD31-4B8C-83A1-F6EECF244321}">
                <p14:modId xmlns:p14="http://schemas.microsoft.com/office/powerpoint/2010/main" val="2322678226"/>
              </p:ext>
            </p:extLst>
          </p:nvPr>
        </p:nvGraphicFramePr>
        <p:xfrm>
          <a:off x="123719" y="369362"/>
          <a:ext cx="3766350" cy="3352800"/>
        </p:xfrm>
        <a:graphic>
          <a:graphicData uri="http://schemas.openxmlformats.org/drawingml/2006/table">
            <a:tbl>
              <a:tblPr firstRow="1" bandRow="1">
                <a:tableStyleId>{93296810-A885-4BE3-A3E7-6D5BEEA58F35}</a:tableStyleId>
              </a:tblPr>
              <a:tblGrid>
                <a:gridCol w="1486552">
                  <a:extLst>
                    <a:ext uri="{9D8B030D-6E8A-4147-A177-3AD203B41FA5}">
                      <a16:colId xmlns:a16="http://schemas.microsoft.com/office/drawing/2014/main" val="857750660"/>
                    </a:ext>
                  </a:extLst>
                </a:gridCol>
                <a:gridCol w="2279798">
                  <a:extLst>
                    <a:ext uri="{9D8B030D-6E8A-4147-A177-3AD203B41FA5}">
                      <a16:colId xmlns:a16="http://schemas.microsoft.com/office/drawing/2014/main" val="3235601490"/>
                    </a:ext>
                  </a:extLst>
                </a:gridCol>
              </a:tblGrid>
              <a:tr h="668107">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smtClean="0">
                          <a:effectLst/>
                        </a:rPr>
                        <a:t>KEY INDIVIDUAL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lt1"/>
                          </a:solidFill>
                          <a:effectLst/>
                          <a:latin typeface="+mn-lt"/>
                          <a:ea typeface="+mn-ea"/>
                          <a:cs typeface="+mn-cs"/>
                        </a:rPr>
                        <a:t>FRANK HORNBY</a:t>
                      </a:r>
                    </a:p>
                  </a:txBody>
                  <a:tcPr/>
                </a:tc>
                <a:tc hMerge="1">
                  <a:txBody>
                    <a:bodyPr/>
                    <a:lstStyle/>
                    <a:p>
                      <a:endParaRPr lang="en-GB" dirty="0"/>
                    </a:p>
                  </a:txBody>
                  <a:tcPr/>
                </a:tc>
                <a:extLst>
                  <a:ext uri="{0D108BD9-81ED-4DB2-BD59-A6C34878D82A}">
                    <a16:rowId xmlns:a16="http://schemas.microsoft.com/office/drawing/2014/main" val="4033822547"/>
                  </a:ext>
                </a:extLst>
              </a:tr>
              <a:tr h="509858">
                <a:tc>
                  <a:txBody>
                    <a:bodyPr/>
                    <a:lstStyle/>
                    <a:p>
                      <a:endParaRPr lang="en-GB" dirty="0"/>
                    </a:p>
                  </a:txBody>
                  <a:tcPr/>
                </a:tc>
                <a:tc rowSpan="4">
                  <a:txBody>
                    <a:bodyPr/>
                    <a:lstStyle/>
                    <a:p>
                      <a:pPr algn="ctr"/>
                      <a:r>
                        <a:rPr lang="en-US" sz="1200" b="0" i="0" u="none" kern="1200" dirty="0" smtClean="0">
                          <a:solidFill>
                            <a:schemeClr val="dk1"/>
                          </a:solidFill>
                          <a:effectLst/>
                          <a:latin typeface="+mn-lt"/>
                          <a:ea typeface="+mn-ea"/>
                          <a:cs typeface="+mn-cs"/>
                        </a:rPr>
                        <a:t>Frank Hornby (15 May 1863 – 21 September 1936) was an English inventor, businessman and politician. He was a visionary in toy development and manufacture, and although he had no formal engineering training, he was responsible for the invention and production of three of the most popular lines of toys based on </a:t>
                      </a:r>
                      <a:r>
                        <a:rPr lang="en-US" sz="1200" b="0" i="0" u="none" strike="noStrike" kern="1200" dirty="0" smtClean="0">
                          <a:solidFill>
                            <a:schemeClr val="dk1"/>
                          </a:solidFill>
                          <a:effectLst/>
                          <a:latin typeface="+mn-lt"/>
                          <a:ea typeface="+mn-ea"/>
                          <a:cs typeface="+mn-cs"/>
                        </a:rPr>
                        <a:t>engineering principles</a:t>
                      </a:r>
                      <a:r>
                        <a:rPr lang="en-US" sz="1200" b="0" i="0" u="none" kern="1200" dirty="0" smtClean="0">
                          <a:solidFill>
                            <a:schemeClr val="dk1"/>
                          </a:solidFill>
                          <a:effectLst/>
                          <a:latin typeface="+mn-lt"/>
                          <a:ea typeface="+mn-ea"/>
                          <a:cs typeface="+mn-cs"/>
                        </a:rPr>
                        <a:t> in the 20th century: </a:t>
                      </a:r>
                      <a:r>
                        <a:rPr lang="en-US" sz="1200" b="0" i="0" u="none" strike="noStrike" kern="1200" dirty="0" smtClean="0">
                          <a:solidFill>
                            <a:schemeClr val="dk1"/>
                          </a:solidFill>
                          <a:effectLst/>
                          <a:latin typeface="+mn-lt"/>
                          <a:ea typeface="+mn-ea"/>
                          <a:cs typeface="+mn-cs"/>
                        </a:rPr>
                        <a:t>Meccano</a:t>
                      </a:r>
                      <a:r>
                        <a:rPr lang="en-US" sz="1200" b="0" i="0" u="none" kern="1200" dirty="0" smtClean="0">
                          <a:solidFill>
                            <a:schemeClr val="dk1"/>
                          </a:solidFill>
                          <a:effectLst/>
                          <a:latin typeface="+mn-lt"/>
                          <a:ea typeface="+mn-ea"/>
                          <a:cs typeface="+mn-cs"/>
                        </a:rPr>
                        <a:t>, </a:t>
                      </a:r>
                      <a:r>
                        <a:rPr lang="en-US" sz="1200" b="0" i="0" u="none" strike="noStrike" kern="1200" dirty="0" smtClean="0">
                          <a:solidFill>
                            <a:schemeClr val="dk1"/>
                          </a:solidFill>
                          <a:effectLst/>
                          <a:latin typeface="+mn-lt"/>
                          <a:ea typeface="+mn-ea"/>
                          <a:cs typeface="+mn-cs"/>
                        </a:rPr>
                        <a:t>Hornby Model Railways</a:t>
                      </a:r>
                      <a:r>
                        <a:rPr lang="en-US" sz="1200" b="0" i="0" u="none" kern="1200" dirty="0" smtClean="0">
                          <a:solidFill>
                            <a:schemeClr val="dk1"/>
                          </a:solidFill>
                          <a:effectLst/>
                          <a:latin typeface="+mn-lt"/>
                          <a:ea typeface="+mn-ea"/>
                          <a:cs typeface="+mn-cs"/>
                        </a:rPr>
                        <a:t> and </a:t>
                      </a:r>
                      <a:r>
                        <a:rPr lang="en-US" sz="1200" b="0" i="0" u="none" strike="noStrike" kern="1200" dirty="0" smtClean="0">
                          <a:solidFill>
                            <a:schemeClr val="dk1"/>
                          </a:solidFill>
                          <a:effectLst/>
                          <a:latin typeface="+mn-lt"/>
                          <a:ea typeface="+mn-ea"/>
                          <a:cs typeface="+mn-cs"/>
                        </a:rPr>
                        <a:t>Dinky Toys</a:t>
                      </a:r>
                      <a:r>
                        <a:rPr lang="en-US" sz="1200" b="0" i="0" u="none" kern="1200" dirty="0" smtClean="0">
                          <a:solidFill>
                            <a:schemeClr val="dk1"/>
                          </a:solidFill>
                          <a:effectLst/>
                          <a:latin typeface="+mn-lt"/>
                          <a:ea typeface="+mn-ea"/>
                          <a:cs typeface="+mn-cs"/>
                        </a:rPr>
                        <a:t>.</a:t>
                      </a:r>
                      <a:endParaRPr lang="en-GB" sz="1200" b="0" u="none" dirty="0">
                        <a:latin typeface="+mn-lt"/>
                      </a:endParaRPr>
                    </a:p>
                  </a:txBody>
                  <a:tcPr/>
                </a:tc>
                <a:extLst>
                  <a:ext uri="{0D108BD9-81ED-4DB2-BD59-A6C34878D82A}">
                    <a16:rowId xmlns:a16="http://schemas.microsoft.com/office/drawing/2014/main" val="2030118567"/>
                  </a:ext>
                </a:extLst>
              </a:tr>
              <a:tr h="509858">
                <a:tc>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1257394021"/>
                  </a:ext>
                </a:extLst>
              </a:tr>
              <a:tr h="509858">
                <a:tc>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2563100961"/>
                  </a:ext>
                </a:extLst>
              </a:tr>
              <a:tr h="997615">
                <a:tc>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2677069744"/>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560857112"/>
              </p:ext>
            </p:extLst>
          </p:nvPr>
        </p:nvGraphicFramePr>
        <p:xfrm>
          <a:off x="129665" y="3766710"/>
          <a:ext cx="3760404" cy="2072640"/>
        </p:xfrm>
        <a:graphic>
          <a:graphicData uri="http://schemas.openxmlformats.org/drawingml/2006/table">
            <a:tbl>
              <a:tblPr firstRow="1" bandRow="1">
                <a:tableStyleId>{00A15C55-8517-42AA-B614-E9B94910E393}</a:tableStyleId>
              </a:tblPr>
              <a:tblGrid>
                <a:gridCol w="3760404">
                  <a:extLst>
                    <a:ext uri="{9D8B030D-6E8A-4147-A177-3AD203B41FA5}">
                      <a16:colId xmlns:a16="http://schemas.microsoft.com/office/drawing/2014/main" val="4162788006"/>
                    </a:ext>
                  </a:extLst>
                </a:gridCol>
              </a:tblGrid>
              <a:tr h="503953">
                <a:tc>
                  <a:txBody>
                    <a:bodyPr/>
                    <a:lstStyle/>
                    <a:p>
                      <a:pPr algn="ctr"/>
                      <a:r>
                        <a:rPr lang="en-GB" sz="2800" dirty="0" smtClean="0"/>
                        <a:t>DESIGN</a:t>
                      </a:r>
                      <a:r>
                        <a:rPr lang="en-GB" sz="2800" baseline="0" dirty="0" smtClean="0"/>
                        <a:t> BRIEF</a:t>
                      </a:r>
                      <a:endParaRPr lang="en-GB" sz="2800" dirty="0"/>
                    </a:p>
                  </a:txBody>
                  <a:tcPr/>
                </a:tc>
                <a:extLst>
                  <a:ext uri="{0D108BD9-81ED-4DB2-BD59-A6C34878D82A}">
                    <a16:rowId xmlns:a16="http://schemas.microsoft.com/office/drawing/2014/main" val="2683293178"/>
                  </a:ext>
                </a:extLst>
              </a:tr>
              <a:tr h="1511858">
                <a:tc>
                  <a:txBody>
                    <a:bodyPr/>
                    <a:lstStyle/>
                    <a:p>
                      <a:pPr algn="l"/>
                      <a:r>
                        <a:rPr lang="en-GB" sz="1200" dirty="0" smtClean="0"/>
                        <a:t>With the rise in popularity of</a:t>
                      </a:r>
                      <a:r>
                        <a:rPr lang="en-GB" sz="1200" baseline="0" dirty="0" smtClean="0"/>
                        <a:t> online games and consoles, Mrs Evans has challenged the Year 6 children to design a traditional, </a:t>
                      </a:r>
                      <a:br>
                        <a:rPr lang="en-GB" sz="1200" baseline="0" dirty="0" smtClean="0"/>
                      </a:br>
                      <a:r>
                        <a:rPr lang="en-GB" sz="1200" baseline="0" dirty="0" smtClean="0"/>
                        <a:t>moving toy which can be used </a:t>
                      </a:r>
                      <a:br>
                        <a:rPr lang="en-GB" sz="1200" baseline="0" dirty="0" smtClean="0"/>
                      </a:br>
                      <a:r>
                        <a:rPr lang="en-GB" sz="1200" baseline="0" dirty="0" smtClean="0"/>
                        <a:t>by children of all ages. The toy </a:t>
                      </a:r>
                      <a:br>
                        <a:rPr lang="en-GB" sz="1200" baseline="0" dirty="0" smtClean="0"/>
                      </a:br>
                      <a:r>
                        <a:rPr lang="en-GB" sz="1200" baseline="0" dirty="0" smtClean="0"/>
                        <a:t>will need include a cam </a:t>
                      </a:r>
                      <a:br>
                        <a:rPr lang="en-GB" sz="1200" baseline="0" dirty="0" smtClean="0"/>
                      </a:br>
                      <a:r>
                        <a:rPr lang="en-GB" sz="1200" baseline="0" dirty="0" smtClean="0"/>
                        <a:t>mechanism and a child-friendly </a:t>
                      </a:r>
                      <a:br>
                        <a:rPr lang="en-GB" sz="1200" baseline="0" dirty="0" smtClean="0"/>
                      </a:br>
                      <a:r>
                        <a:rPr lang="en-GB" sz="1200" baseline="0" dirty="0" smtClean="0"/>
                        <a:t>design. </a:t>
                      </a:r>
                      <a:endParaRPr lang="en-GB" sz="1200" dirty="0"/>
                    </a:p>
                  </a:txBody>
                  <a:tcPr/>
                </a:tc>
                <a:extLst>
                  <a:ext uri="{0D108BD9-81ED-4DB2-BD59-A6C34878D82A}">
                    <a16:rowId xmlns:a16="http://schemas.microsoft.com/office/drawing/2014/main" val="3486050792"/>
                  </a:ext>
                </a:extLst>
              </a:tr>
            </a:tbl>
          </a:graphicData>
        </a:graphic>
      </p:graphicFrame>
      <p:pic>
        <p:nvPicPr>
          <p:cNvPr id="6" name="Picture 5"/>
          <p:cNvPicPr>
            <a:picLocks noChangeAspect="1"/>
          </p:cNvPicPr>
          <p:nvPr/>
        </p:nvPicPr>
        <p:blipFill rotWithShape="1">
          <a:blip r:embed="rId3"/>
          <a:srcRect l="8334" t="3303" b="7972"/>
          <a:stretch/>
        </p:blipFill>
        <p:spPr>
          <a:xfrm>
            <a:off x="429492" y="1151937"/>
            <a:ext cx="942109" cy="1399309"/>
          </a:xfrm>
          <a:prstGeom prst="rect">
            <a:avLst/>
          </a:prstGeom>
        </p:spPr>
      </p:pic>
      <p:pic>
        <p:nvPicPr>
          <p:cNvPr id="1026" name="Picture 2" descr="Hornby Railways is a British model railway brand. Its roots date back to  1901, when founder Frank Hornby received a patent for h Stock Photo - Alamy"/>
          <p:cNvPicPr>
            <a:picLocks noChangeAspect="1" noChangeArrowheads="1"/>
          </p:cNvPicPr>
          <p:nvPr/>
        </p:nvPicPr>
        <p:blipFill rotWithShape="1">
          <a:blip r:embed="rId4">
            <a:extLst>
              <a:ext uri="{28A0092B-C50C-407E-A947-70E740481C1C}">
                <a14:useLocalDpi xmlns:a14="http://schemas.microsoft.com/office/drawing/2010/main" val="0"/>
              </a:ext>
            </a:extLst>
          </a:blip>
          <a:srcRect b="8530"/>
          <a:stretch/>
        </p:blipFill>
        <p:spPr bwMode="auto">
          <a:xfrm>
            <a:off x="249238" y="2588540"/>
            <a:ext cx="1302616" cy="97611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rotWithShape="1">
          <a:blip r:embed="rId5"/>
          <a:srcRect l="30451" t="5412" r="31078" b="8743"/>
          <a:stretch/>
        </p:blipFill>
        <p:spPr>
          <a:xfrm>
            <a:off x="2628889" y="4628387"/>
            <a:ext cx="1009068" cy="1134307"/>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874289427"/>
              </p:ext>
            </p:extLst>
          </p:nvPr>
        </p:nvGraphicFramePr>
        <p:xfrm>
          <a:off x="3977796" y="378600"/>
          <a:ext cx="5821985" cy="3343561"/>
        </p:xfrm>
        <a:graphic>
          <a:graphicData uri="http://schemas.openxmlformats.org/drawingml/2006/table">
            <a:tbl>
              <a:tblPr firstRow="1" bandRow="1">
                <a:tableStyleId>{21E4AEA4-8DFA-4A89-87EB-49C32662AFE0}</a:tableStyleId>
              </a:tblPr>
              <a:tblGrid>
                <a:gridCol w="1788450">
                  <a:extLst>
                    <a:ext uri="{9D8B030D-6E8A-4147-A177-3AD203B41FA5}">
                      <a16:colId xmlns:a16="http://schemas.microsoft.com/office/drawing/2014/main" val="3791895283"/>
                    </a:ext>
                  </a:extLst>
                </a:gridCol>
                <a:gridCol w="4033535">
                  <a:extLst>
                    <a:ext uri="{9D8B030D-6E8A-4147-A177-3AD203B41FA5}">
                      <a16:colId xmlns:a16="http://schemas.microsoft.com/office/drawing/2014/main" val="1464350979"/>
                    </a:ext>
                  </a:extLst>
                </a:gridCol>
              </a:tblGrid>
              <a:tr h="514954">
                <a:tc gridSpan="2">
                  <a:txBody>
                    <a:bodyPr/>
                    <a:lstStyle/>
                    <a:p>
                      <a:pPr algn="ctr"/>
                      <a:r>
                        <a:rPr lang="en-GB" sz="2400" dirty="0" smtClean="0"/>
                        <a:t>KEY VOCABULARY</a:t>
                      </a:r>
                      <a:endParaRPr lang="en-GB" sz="2400" dirty="0"/>
                    </a:p>
                  </a:txBody>
                  <a:tcPr anchor="ctr"/>
                </a:tc>
                <a:tc hMerge="1">
                  <a:txBody>
                    <a:bodyPr/>
                    <a:lstStyle/>
                    <a:p>
                      <a:endParaRPr lang="en-GB" dirty="0"/>
                    </a:p>
                  </a:txBody>
                  <a:tcPr/>
                </a:tc>
                <a:extLst>
                  <a:ext uri="{0D108BD9-81ED-4DB2-BD59-A6C34878D82A}">
                    <a16:rowId xmlns:a16="http://schemas.microsoft.com/office/drawing/2014/main" val="2053508941"/>
                  </a:ext>
                </a:extLst>
              </a:tr>
              <a:tr h="369412">
                <a:tc>
                  <a:txBody>
                    <a:bodyPr/>
                    <a:lstStyle/>
                    <a:p>
                      <a:pPr algn="ctr"/>
                      <a:r>
                        <a:rPr lang="en-GB" sz="1200" dirty="0" smtClean="0"/>
                        <a:t>Linear</a:t>
                      </a:r>
                      <a:r>
                        <a:rPr lang="en-GB" sz="1200" baseline="0" dirty="0" smtClean="0"/>
                        <a:t> motion</a:t>
                      </a:r>
                      <a:endParaRPr lang="en-GB" sz="1200" b="1" dirty="0"/>
                    </a:p>
                  </a:txBody>
                  <a:tcPr anchor="ctr"/>
                </a:tc>
                <a:tc>
                  <a:txBody>
                    <a:bodyPr/>
                    <a:lstStyle/>
                    <a:p>
                      <a:pPr algn="l"/>
                      <a:r>
                        <a:rPr lang="en-GB" sz="1200" dirty="0" smtClean="0"/>
                        <a:t>Up and down movement</a:t>
                      </a:r>
                    </a:p>
                  </a:txBody>
                  <a:tcPr anchor="ctr"/>
                </a:tc>
                <a:extLst>
                  <a:ext uri="{0D108BD9-81ED-4DB2-BD59-A6C34878D82A}">
                    <a16:rowId xmlns:a16="http://schemas.microsoft.com/office/drawing/2014/main" val="2489652985"/>
                  </a:ext>
                </a:extLst>
              </a:tr>
              <a:tr h="493879">
                <a:tc>
                  <a:txBody>
                    <a:bodyPr/>
                    <a:lstStyle/>
                    <a:p>
                      <a:pPr algn="ctr"/>
                      <a:r>
                        <a:rPr lang="en-GB" sz="1200" dirty="0" smtClean="0"/>
                        <a:t>Rotary</a:t>
                      </a:r>
                      <a:r>
                        <a:rPr lang="en-GB" sz="1200" baseline="0" dirty="0" smtClean="0"/>
                        <a:t> motion</a:t>
                      </a:r>
                      <a:endParaRPr lang="en-GB" sz="1200" b="1" dirty="0"/>
                    </a:p>
                  </a:txBody>
                  <a:tcPr anchor="ctr"/>
                </a:tc>
                <a:tc>
                  <a:txBody>
                    <a:bodyPr/>
                    <a:lstStyle/>
                    <a:p>
                      <a:r>
                        <a:rPr lang="en-GB" sz="1200" dirty="0" smtClean="0"/>
                        <a:t>Movement that turns in</a:t>
                      </a:r>
                      <a:r>
                        <a:rPr lang="en-GB" sz="1200" baseline="0" dirty="0" smtClean="0"/>
                        <a:t> a circle</a:t>
                      </a:r>
                    </a:p>
                  </a:txBody>
                  <a:tcPr anchor="ctr"/>
                </a:tc>
                <a:extLst>
                  <a:ext uri="{0D108BD9-81ED-4DB2-BD59-A6C34878D82A}">
                    <a16:rowId xmlns:a16="http://schemas.microsoft.com/office/drawing/2014/main" val="153606960"/>
                  </a:ext>
                </a:extLst>
              </a:tr>
              <a:tr h="386123">
                <a:tc>
                  <a:txBody>
                    <a:bodyPr/>
                    <a:lstStyle/>
                    <a:p>
                      <a:pPr algn="ctr"/>
                      <a:r>
                        <a:rPr lang="en-GB" sz="1200" dirty="0" smtClean="0"/>
                        <a:t>Mechanism</a:t>
                      </a:r>
                      <a:endParaRPr lang="en-GB" sz="1200" b="1" dirty="0"/>
                    </a:p>
                  </a:txBody>
                  <a:tcPr anchor="ctr"/>
                </a:tc>
                <a:tc>
                  <a:txBody>
                    <a:bodyPr/>
                    <a:lstStyle/>
                    <a:p>
                      <a:r>
                        <a:rPr lang="en-GB" sz="1200" dirty="0" smtClean="0"/>
                        <a:t>All the different</a:t>
                      </a:r>
                      <a:r>
                        <a:rPr lang="en-GB" sz="1200" baseline="0" dirty="0" smtClean="0"/>
                        <a:t> parts that work together in a machine</a:t>
                      </a:r>
                      <a:endParaRPr lang="en-GB" sz="1200" dirty="0"/>
                    </a:p>
                  </a:txBody>
                  <a:tcPr anchor="ctr"/>
                </a:tc>
                <a:extLst>
                  <a:ext uri="{0D108BD9-81ED-4DB2-BD59-A6C34878D82A}">
                    <a16:rowId xmlns:a16="http://schemas.microsoft.com/office/drawing/2014/main" val="3983273937"/>
                  </a:ext>
                </a:extLst>
              </a:tr>
              <a:tr h="514954">
                <a:tc>
                  <a:txBody>
                    <a:bodyPr/>
                    <a:lstStyle/>
                    <a:p>
                      <a:pPr algn="ctr"/>
                      <a:r>
                        <a:rPr lang="en-GB" sz="1200" dirty="0" smtClean="0"/>
                        <a:t>Cam</a:t>
                      </a:r>
                      <a:endParaRPr lang="en-GB" sz="1200" b="1" dirty="0" smtClean="0"/>
                    </a:p>
                  </a:txBody>
                  <a:tcPr anchor="ctr"/>
                </a:tc>
                <a:tc>
                  <a:txBody>
                    <a:bodyPr/>
                    <a:lstStyle/>
                    <a:p>
                      <a:r>
                        <a:rPr lang="en-GB" sz="1200" dirty="0" smtClean="0"/>
                        <a:t>A mechanism that changes rotary movement into linear movement, depending</a:t>
                      </a:r>
                      <a:r>
                        <a:rPr lang="en-GB" sz="1200" baseline="0" dirty="0" smtClean="0"/>
                        <a:t> on the shape of the cam</a:t>
                      </a:r>
                      <a:endParaRPr lang="en-GB" sz="1200" dirty="0"/>
                    </a:p>
                  </a:txBody>
                  <a:tcPr/>
                </a:tc>
                <a:extLst>
                  <a:ext uri="{0D108BD9-81ED-4DB2-BD59-A6C34878D82A}">
                    <a16:rowId xmlns:a16="http://schemas.microsoft.com/office/drawing/2014/main" val="3944145856"/>
                  </a:ext>
                </a:extLst>
              </a:tr>
              <a:tr h="1064239">
                <a:tc>
                  <a:txBody>
                    <a:bodyPr/>
                    <a:lstStyle/>
                    <a:p>
                      <a:endParaRPr lang="en-GB" sz="1400" dirty="0" smtClean="0"/>
                    </a:p>
                    <a:p>
                      <a:endParaRPr lang="en-GB" sz="1400" dirty="0" smtClean="0"/>
                    </a:p>
                    <a:p>
                      <a:endParaRPr lang="en-GB" sz="1400" dirty="0" smtClean="0"/>
                    </a:p>
                    <a:p>
                      <a:endParaRPr lang="en-GB" sz="1400" b="1" dirty="0"/>
                    </a:p>
                  </a:txBody>
                  <a:tcPr/>
                </a:tc>
                <a:tc>
                  <a:txBody>
                    <a:bodyPr/>
                    <a:lstStyle/>
                    <a:p>
                      <a:endParaRPr lang="en-GB" sz="1600" dirty="0"/>
                    </a:p>
                  </a:txBody>
                  <a:tcPr/>
                </a:tc>
                <a:extLst>
                  <a:ext uri="{0D108BD9-81ED-4DB2-BD59-A6C34878D82A}">
                    <a16:rowId xmlns:a16="http://schemas.microsoft.com/office/drawing/2014/main" val="1686948663"/>
                  </a:ext>
                </a:extLst>
              </a:tr>
            </a:tbl>
          </a:graphicData>
        </a:graphic>
      </p:graphicFrame>
      <p:sp>
        <p:nvSpPr>
          <p:cNvPr id="18" name="Right Arrow 17"/>
          <p:cNvSpPr/>
          <p:nvPr/>
        </p:nvSpPr>
        <p:spPr>
          <a:xfrm>
            <a:off x="7806860" y="908876"/>
            <a:ext cx="902185" cy="2692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6">
            <a:clrChange>
              <a:clrFrom>
                <a:srgbClr val="FFFFFF"/>
              </a:clrFrom>
              <a:clrTo>
                <a:srgbClr val="FFFFFF">
                  <a:alpha val="0"/>
                </a:srgbClr>
              </a:clrTo>
            </a:clrChange>
          </a:blip>
          <a:stretch>
            <a:fillRect/>
          </a:stretch>
        </p:blipFill>
        <p:spPr>
          <a:xfrm>
            <a:off x="7978796" y="1311621"/>
            <a:ext cx="427361" cy="437996"/>
          </a:xfrm>
          <a:prstGeom prst="rect">
            <a:avLst/>
          </a:prstGeom>
        </p:spPr>
      </p:pic>
      <p:pic>
        <p:nvPicPr>
          <p:cNvPr id="25" name="Picture 24"/>
          <p:cNvPicPr>
            <a:picLocks noChangeAspect="1"/>
          </p:cNvPicPr>
          <p:nvPr/>
        </p:nvPicPr>
        <p:blipFill rotWithShape="1">
          <a:blip r:embed="rId7">
            <a:clrChange>
              <a:clrFrom>
                <a:srgbClr val="F4F3FB"/>
              </a:clrFrom>
              <a:clrTo>
                <a:srgbClr val="F4F3FB">
                  <a:alpha val="0"/>
                </a:srgbClr>
              </a:clrTo>
            </a:clrChange>
          </a:blip>
          <a:srcRect l="1301" b="15785"/>
          <a:stretch/>
        </p:blipFill>
        <p:spPr>
          <a:xfrm>
            <a:off x="4361236" y="2800181"/>
            <a:ext cx="4965561" cy="847603"/>
          </a:xfrm>
          <a:prstGeom prst="rect">
            <a:avLst/>
          </a:prstGeom>
        </p:spPr>
      </p:pic>
      <p:pic>
        <p:nvPicPr>
          <p:cNvPr id="26" name="Picture 25"/>
          <p:cNvPicPr>
            <a:picLocks noChangeAspect="1"/>
          </p:cNvPicPr>
          <p:nvPr/>
        </p:nvPicPr>
        <p:blipFill>
          <a:blip r:embed="rId8"/>
          <a:stretch>
            <a:fillRect/>
          </a:stretch>
        </p:blipFill>
        <p:spPr>
          <a:xfrm>
            <a:off x="314389" y="5807243"/>
            <a:ext cx="1164112" cy="1034236"/>
          </a:xfrm>
          <a:prstGeom prst="rect">
            <a:avLst/>
          </a:prstGeom>
        </p:spPr>
      </p:pic>
      <p:pic>
        <p:nvPicPr>
          <p:cNvPr id="27" name="Picture 26"/>
          <p:cNvPicPr>
            <a:picLocks noChangeAspect="1"/>
          </p:cNvPicPr>
          <p:nvPr/>
        </p:nvPicPr>
        <p:blipFill>
          <a:blip r:embed="rId9"/>
          <a:stretch>
            <a:fillRect/>
          </a:stretch>
        </p:blipFill>
        <p:spPr>
          <a:xfrm>
            <a:off x="1519381" y="5809679"/>
            <a:ext cx="1205470" cy="1031800"/>
          </a:xfrm>
          <a:prstGeom prst="rect">
            <a:avLst/>
          </a:prstGeom>
        </p:spPr>
      </p:pic>
      <p:pic>
        <p:nvPicPr>
          <p:cNvPr id="28" name="Picture 27"/>
          <p:cNvPicPr>
            <a:picLocks noChangeAspect="1"/>
          </p:cNvPicPr>
          <p:nvPr/>
        </p:nvPicPr>
        <p:blipFill>
          <a:blip r:embed="rId10"/>
          <a:stretch>
            <a:fillRect/>
          </a:stretch>
        </p:blipFill>
        <p:spPr>
          <a:xfrm>
            <a:off x="2781597" y="5807243"/>
            <a:ext cx="982524" cy="1034236"/>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017843311"/>
              </p:ext>
            </p:extLst>
          </p:nvPr>
        </p:nvGraphicFramePr>
        <p:xfrm>
          <a:off x="3977797" y="3766709"/>
          <a:ext cx="5821985" cy="3032443"/>
        </p:xfrm>
        <a:graphic>
          <a:graphicData uri="http://schemas.openxmlformats.org/drawingml/2006/table">
            <a:tbl>
              <a:tblPr firstRow="1" bandRow="1">
                <a:tableStyleId>{5C22544A-7EE6-4342-B048-85BDC9FD1C3A}</a:tableStyleId>
              </a:tblPr>
              <a:tblGrid>
                <a:gridCol w="5821985">
                  <a:extLst>
                    <a:ext uri="{9D8B030D-6E8A-4147-A177-3AD203B41FA5}">
                      <a16:colId xmlns:a16="http://schemas.microsoft.com/office/drawing/2014/main" val="4195673667"/>
                    </a:ext>
                  </a:extLst>
                </a:gridCol>
              </a:tblGrid>
              <a:tr h="324900">
                <a:tc>
                  <a:txBody>
                    <a:bodyPr/>
                    <a:lstStyle/>
                    <a:p>
                      <a:pPr algn="ctr"/>
                      <a:r>
                        <a:rPr lang="en-GB" dirty="0" smtClean="0"/>
                        <a:t>KEY KNOWLEDGE</a:t>
                      </a:r>
                      <a:endParaRPr lang="en-GB" dirty="0"/>
                    </a:p>
                  </a:txBody>
                  <a:tcPr/>
                </a:tc>
                <a:extLst>
                  <a:ext uri="{0D108BD9-81ED-4DB2-BD59-A6C34878D82A}">
                    <a16:rowId xmlns:a16="http://schemas.microsoft.com/office/drawing/2014/main" val="2730516733"/>
                  </a:ext>
                </a:extLst>
              </a:tr>
              <a:tr h="2355524">
                <a:tc>
                  <a:txBody>
                    <a:bodyPr/>
                    <a:lstStyle/>
                    <a:p>
                      <a:pPr algn="l"/>
                      <a:r>
                        <a:rPr lang="en-GB" sz="1400" kern="1200" dirty="0" smtClean="0">
                          <a:solidFill>
                            <a:schemeClr val="dk1"/>
                          </a:solidFill>
                          <a:effectLst/>
                          <a:latin typeface="+mn-lt"/>
                          <a:ea typeface="+mn-ea"/>
                          <a:cs typeface="+mn-cs"/>
                        </a:rPr>
                        <a:t>A cam is a rotating or sliding piece in a mechanical linkage used especially in transforming rotary motion into linear motion. It is often a part of a rotating wheel or shaft that strikes a lever at one or more points on its circular path.</a:t>
                      </a:r>
                      <a:endParaRPr lang="en-GB" sz="11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mn-lt"/>
                          <a:ea typeface="+mn-ea"/>
                          <a:cs typeface="+mn-cs"/>
                        </a:rPr>
                        <a:t>A movement made by different shaped cams (off-centre circle, egg and snail).  A cam mechanism has two main parts: a cam - attached to a crankshaft, which rotates.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mn-lt"/>
                          <a:ea typeface="+mn-ea"/>
                          <a:cs typeface="+mn-cs"/>
                        </a:rPr>
                        <a:t>A follower - touches the cam and follows the shape, moving up and down. Snail or drop cams have the appearance of a snail shell. It causes the follower to remain stationary for half a turn before gently rising and suddenly falling.</a:t>
                      </a:r>
                    </a:p>
                  </a:txBody>
                  <a:tcPr/>
                </a:tc>
                <a:extLst>
                  <a:ext uri="{0D108BD9-81ED-4DB2-BD59-A6C34878D82A}">
                    <a16:rowId xmlns:a16="http://schemas.microsoft.com/office/drawing/2014/main" val="1176201989"/>
                  </a:ext>
                </a:extLst>
              </a:tr>
              <a:tr h="193812">
                <a:tc>
                  <a:txBody>
                    <a:bodyPr/>
                    <a:lstStyle/>
                    <a:p>
                      <a:pPr algn="l">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3185848677"/>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5202</TotalTime>
  <Words>336</Words>
  <Application>Microsoft Office PowerPoint</Application>
  <PresentationFormat>A4 Paper (210x297 mm)</PresentationFormat>
  <Paragraphs>24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Shirley Heath   Moving Toys|  Year 6 | Spring Term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Emma Calvert</cp:lastModifiedBy>
  <cp:revision>137</cp:revision>
  <cp:lastPrinted>2017-10-30T10:21:12Z</cp:lastPrinted>
  <dcterms:created xsi:type="dcterms:W3CDTF">2017-10-15T20:56:30Z</dcterms:created>
  <dcterms:modified xsi:type="dcterms:W3CDTF">2023-01-05T10:36:40Z</dcterms:modified>
</cp:coreProperties>
</file>