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659" r:id="rId1"/>
  </p:sldMasterIdLst>
  <p:notesMasterIdLst>
    <p:notesMasterId r:id="rId3"/>
  </p:notesMasterIdLst>
  <p:sldIdLst>
    <p:sldId id="256" r:id="rId2"/>
  </p:sldIdLst>
  <p:sldSz cx="9906000" cy="6858000" type="A4"/>
  <p:notesSz cx="6805613" cy="99441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312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93296810-A885-4BE3-A3E7-6D5BEEA58F35}" styleName="Medium Style 2 - Accent 6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6">
              <a:tint val="20000"/>
            </a:schemeClr>
          </a:solidFill>
        </a:fill>
      </a:tcStyle>
    </a:wholeTbl>
    <a:band1H>
      <a:tcStyle>
        <a:tcBdr/>
        <a:fill>
          <a:solidFill>
            <a:schemeClr val="accent6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6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6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6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6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6"/>
          </a:solidFill>
        </a:fill>
      </a:tcStyle>
    </a:firstRow>
  </a:tblStyle>
  <a:tblStyle styleId="{3B4B98B0-60AC-42C2-AFA5-B58CD77FA1E5}" styleName="Light Style 1 - Accent 1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 w="12700" cmpd="sng">
              <a:solidFill>
                <a:schemeClr val="accent1"/>
              </a:solidFill>
            </a:ln>
          </a:top>
          <a:bottom>
            <a:ln w="12700" cmpd="sng">
              <a:solidFill>
                <a:schemeClr val="accent1"/>
              </a:solidFill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accent1">
              <a:alpha val="2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12700" cmpd="sng">
              <a:solidFill>
                <a:schemeClr val="accent1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12700" cmpd="sng">
              <a:solidFill>
                <a:schemeClr val="accent1"/>
              </a:solidFill>
            </a:ln>
          </a:bottom>
        </a:tcBdr>
        <a:fill>
          <a:noFill/>
        </a:fill>
      </a:tcStyle>
    </a:firstRow>
  </a:tblStyle>
  <a:tblStyle styleId="{7DF18680-E054-41AD-8BC1-D1AEF772440D}" styleName="Medium Style 2 - Accent 5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5">
              <a:tint val="20000"/>
            </a:schemeClr>
          </a:solidFill>
        </a:fill>
      </a:tcStyle>
    </a:wholeTbl>
    <a:band1H>
      <a:tcStyle>
        <a:tcBdr/>
        <a:fill>
          <a:solidFill>
            <a:schemeClr val="accent5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5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5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5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5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5"/>
          </a:solidFill>
        </a:fill>
      </a:tcStyle>
    </a:firstRow>
  </a:tblStyle>
  <a:tblStyle styleId="{00A15C55-8517-42AA-B614-E9B94910E393}" styleName="Medium Style 2 - Accent 4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4">
              <a:tint val="20000"/>
            </a:schemeClr>
          </a:solidFill>
        </a:fill>
      </a:tcStyle>
    </a:wholeTbl>
    <a:band1H>
      <a:tcStyle>
        <a:tcBdr/>
        <a:fill>
          <a:solidFill>
            <a:schemeClr val="accent4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4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4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4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4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4"/>
          </a:solidFill>
        </a:fill>
      </a:tcStyle>
    </a:firstRow>
  </a:tblStyle>
  <a:tblStyle styleId="{21E4AEA4-8DFA-4A89-87EB-49C32662AFE0}" styleName="Medium Style 2 - Accent 2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2">
              <a:tint val="20000"/>
            </a:schemeClr>
          </a:solidFill>
        </a:fill>
      </a:tcStyle>
    </a:wholeTbl>
    <a:band1H>
      <a:tcStyle>
        <a:tcBdr/>
        <a:fill>
          <a:solidFill>
            <a:schemeClr val="accent2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2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2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2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2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2"/>
          </a:solidFill>
        </a:fill>
      </a:tcStyle>
    </a:firstRow>
  </a:tblStyle>
  <a:tblStyle styleId="{F5AB1C69-6EDB-4FF4-983F-18BD219EF322}" styleName="Medium Style 2 - Accent 3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3">
              <a:tint val="20000"/>
            </a:schemeClr>
          </a:solidFill>
        </a:fill>
      </a:tcStyle>
    </a:wholeTbl>
    <a:band1H>
      <a:tcStyle>
        <a:tcBdr/>
        <a:fill>
          <a:solidFill>
            <a:schemeClr val="accent3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3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3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3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3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3"/>
          </a:solidFill>
        </a:fill>
      </a:tcStyle>
    </a:firstRow>
  </a:tblStyle>
  <a:tblStyle styleId="{073A0DAA-6AF3-43AB-8588-CEC1D06C72B9}" styleName="Medium Style 2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dk1">
              <a:tint val="20000"/>
            </a:schemeClr>
          </a:solidFill>
        </a:fill>
      </a:tcStyle>
    </a:wholeTbl>
    <a:band1H>
      <a:tcStyle>
        <a:tcBdr/>
        <a:fill>
          <a:solidFill>
            <a:schemeClr val="dk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dk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dk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dk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dk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dk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9706" autoAdjust="0"/>
    <p:restoredTop sz="95000" autoAdjust="0"/>
  </p:normalViewPr>
  <p:slideViewPr>
    <p:cSldViewPr snapToGrid="0" snapToObjects="1">
      <p:cViewPr>
        <p:scale>
          <a:sx n="60" d="100"/>
          <a:sy n="60" d="100"/>
        </p:scale>
        <p:origin x="1782" y="270"/>
      </p:cViewPr>
      <p:guideLst>
        <p:guide orient="horz" pos="2160"/>
        <p:guide pos="312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3" Type="http://schemas.openxmlformats.org/officeDocument/2006/relationships/notesMaster" Target="notesMasters/notesMaster1.xml"/><Relationship Id="rId7" Type="http://schemas.openxmlformats.org/officeDocument/2006/relationships/tableStyles" Target="tableStyle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theme" Target="theme/theme1.xml"/><Relationship Id="rId5" Type="http://schemas.openxmlformats.org/officeDocument/2006/relationships/viewProps" Target="viewProps.xml"/><Relationship Id="rId4" Type="http://schemas.openxmlformats.org/officeDocument/2006/relationships/presProps" Target="pres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49099" cy="498932"/>
          </a:xfrm>
          <a:prstGeom prst="rect">
            <a:avLst/>
          </a:prstGeom>
        </p:spPr>
        <p:txBody>
          <a:bodyPr vert="horz" lIns="91440" tIns="45720" rIns="91440" bIns="45720" numCol="1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54939" y="0"/>
            <a:ext cx="2949099" cy="498932"/>
          </a:xfrm>
          <a:prstGeom prst="rect">
            <a:avLst/>
          </a:prstGeom>
        </p:spPr>
        <p:txBody>
          <a:bodyPr vert="horz" lIns="91440" tIns="45720" rIns="91440" bIns="45720" numCol="1" rtlCol="0"/>
          <a:lstStyle>
            <a:lvl1pPr algn="r">
              <a:defRPr sz="1200"/>
            </a:lvl1pPr>
          </a:lstStyle>
          <a:p>
            <a:fld id="{74DA69C8-F84C-2947-85D9-F4E475966ECC}" type="datetimeFigureOut">
              <a:rPr lang="en-US" smtClean="0"/>
              <a:t>1/11/2022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979488" y="1243013"/>
            <a:ext cx="4846637" cy="3355975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numCol="1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0562" y="4785598"/>
            <a:ext cx="5444490" cy="3915489"/>
          </a:xfrm>
          <a:prstGeom prst="rect">
            <a:avLst/>
          </a:prstGeom>
        </p:spPr>
        <p:txBody>
          <a:bodyPr vert="horz" lIns="91440" tIns="45720" rIns="91440" bIns="45720" numCol="1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9445170"/>
            <a:ext cx="2949099" cy="498931"/>
          </a:xfrm>
          <a:prstGeom prst="rect">
            <a:avLst/>
          </a:prstGeom>
        </p:spPr>
        <p:txBody>
          <a:bodyPr vert="horz" lIns="91440" tIns="45720" rIns="91440" bIns="45720" numCol="1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54939" y="9445170"/>
            <a:ext cx="2949099" cy="498931"/>
          </a:xfrm>
          <a:prstGeom prst="rect">
            <a:avLst/>
          </a:prstGeom>
        </p:spPr>
        <p:txBody>
          <a:bodyPr vert="horz" lIns="91440" tIns="45720" rIns="91440" bIns="45720" numCol="1" rtlCol="0" anchor="b"/>
          <a:lstStyle>
            <a:lvl1pPr algn="r">
              <a:defRPr sz="1200"/>
            </a:lvl1pPr>
          </a:lstStyle>
          <a:p>
            <a:fld id="{90C8F01E-995B-8848-96E4-13733EB6AADD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426843637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 numCol="1"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 numCol="1"/>
          <a:lstStyle/>
          <a:p>
            <a:fld id="{9C5789CE-836E-B042-843F-5605E41F5001}" type="slidenum">
              <a:rPr lang="en-US" smtClean="0"/>
              <a:t>1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917283960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742950" y="1122363"/>
            <a:ext cx="8420100" cy="2387600"/>
          </a:xfrm>
        </p:spPr>
        <p:txBody>
          <a:bodyPr numCol="1"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238250" y="3602038"/>
            <a:ext cx="7429500" cy="1655762"/>
          </a:xfrm>
        </p:spPr>
        <p:txBody>
          <a:bodyPr numCol="1"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 numCol="1"/>
          <a:lstStyle/>
          <a:p>
            <a:fld id="{4027089A-8636-F64C-9D23-B4C3EC8D4BA5}" type="datetimeFigureOut">
              <a:rPr lang="en-US" smtClean="0"/>
              <a:t>1/11/2022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 numCol="1"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 numCol="1"/>
          <a:lstStyle/>
          <a:p>
            <a:fld id="{3953B47E-519D-9549-9FB6-B83933F17F08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 numCol="1"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 numCol="1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 numCol="1"/>
          <a:lstStyle/>
          <a:p>
            <a:fld id="{4027089A-8636-F64C-9D23-B4C3EC8D4BA5}" type="datetimeFigureOut">
              <a:rPr lang="en-US" smtClean="0"/>
              <a:t>1/11/2022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 numCol="1"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 numCol="1"/>
          <a:lstStyle/>
          <a:p>
            <a:fld id="{3953B47E-519D-9549-9FB6-B83933F17F08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5879" y="1709740"/>
            <a:ext cx="8543925" cy="2852737"/>
          </a:xfrm>
        </p:spPr>
        <p:txBody>
          <a:bodyPr numCol="1"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5879" y="4589465"/>
            <a:ext cx="8543925" cy="1500187"/>
          </a:xfrm>
        </p:spPr>
        <p:txBody>
          <a:bodyPr numCol="1"/>
          <a:lstStyle>
            <a:lvl1pPr marL="0" indent="0">
              <a:buNone/>
              <a:defRPr sz="2400">
                <a:solidFill>
                  <a:schemeClr val="tx1"/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 numCol="1"/>
          <a:lstStyle/>
          <a:p>
            <a:fld id="{4027089A-8636-F64C-9D23-B4C3EC8D4BA5}" type="datetimeFigureOut">
              <a:rPr lang="en-US" smtClean="0"/>
              <a:t>1/11/2022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 numCol="1"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 numCol="1"/>
          <a:lstStyle/>
          <a:p>
            <a:fld id="{3953B47E-519D-9549-9FB6-B83933F17F08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 numCol="1"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81038" y="1825625"/>
            <a:ext cx="4210050" cy="4351338"/>
          </a:xfrm>
        </p:spPr>
        <p:txBody>
          <a:bodyPr numCol="1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5014913" y="1825625"/>
            <a:ext cx="4210050" cy="4351338"/>
          </a:xfrm>
        </p:spPr>
        <p:txBody>
          <a:bodyPr numCol="1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 numCol="1"/>
          <a:lstStyle/>
          <a:p>
            <a:fld id="{4027089A-8636-F64C-9D23-B4C3EC8D4BA5}" type="datetimeFigureOut">
              <a:rPr lang="en-US" smtClean="0"/>
              <a:t>1/11/2022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 numCol="1"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 numCol="1"/>
          <a:lstStyle/>
          <a:p>
            <a:fld id="{3953B47E-519D-9549-9FB6-B83933F17F08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2328" y="365127"/>
            <a:ext cx="8543925" cy="1325563"/>
          </a:xfrm>
        </p:spPr>
        <p:txBody>
          <a:bodyPr numCol="1"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82329" y="1681163"/>
            <a:ext cx="4190702" cy="823912"/>
          </a:xfrm>
        </p:spPr>
        <p:txBody>
          <a:bodyPr numCol="1"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82329" y="2505075"/>
            <a:ext cx="4190702" cy="3684588"/>
          </a:xfrm>
        </p:spPr>
        <p:txBody>
          <a:bodyPr numCol="1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5014913" y="1681163"/>
            <a:ext cx="4211340" cy="823912"/>
          </a:xfrm>
        </p:spPr>
        <p:txBody>
          <a:bodyPr numCol="1"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5014913" y="2505075"/>
            <a:ext cx="4211340" cy="3684588"/>
          </a:xfrm>
        </p:spPr>
        <p:txBody>
          <a:bodyPr numCol="1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 numCol="1"/>
          <a:lstStyle/>
          <a:p>
            <a:fld id="{4027089A-8636-F64C-9D23-B4C3EC8D4BA5}" type="datetimeFigureOut">
              <a:rPr lang="en-US" smtClean="0"/>
              <a:t>1/11/2022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 numCol="1"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 numCol="1"/>
          <a:lstStyle/>
          <a:p>
            <a:fld id="{3953B47E-519D-9549-9FB6-B83933F17F08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 numCol="1"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 numCol="1"/>
          <a:lstStyle/>
          <a:p>
            <a:fld id="{4027089A-8636-F64C-9D23-B4C3EC8D4BA5}" type="datetimeFigureOut">
              <a:rPr lang="en-US" smtClean="0"/>
              <a:t>1/11/2022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 numCol="1"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 numCol="1"/>
          <a:lstStyle/>
          <a:p>
            <a:fld id="{3953B47E-519D-9549-9FB6-B83933F17F08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 numCol="1"/>
          <a:lstStyle/>
          <a:p>
            <a:fld id="{4027089A-8636-F64C-9D23-B4C3EC8D4BA5}" type="datetimeFigureOut">
              <a:rPr lang="en-US" smtClean="0"/>
              <a:t>1/11/2022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 numCol="1"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 numCol="1"/>
          <a:lstStyle/>
          <a:p>
            <a:fld id="{3953B47E-519D-9549-9FB6-B83933F17F08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2328" y="457200"/>
            <a:ext cx="3194943" cy="1600200"/>
          </a:xfrm>
        </p:spPr>
        <p:txBody>
          <a:bodyPr numCol="1"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211340" y="987427"/>
            <a:ext cx="5014913" cy="4873625"/>
          </a:xfrm>
        </p:spPr>
        <p:txBody>
          <a:bodyPr numCol="1"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82328" y="2057400"/>
            <a:ext cx="3194943" cy="3811588"/>
          </a:xfrm>
        </p:spPr>
        <p:txBody>
          <a:bodyPr numCol="1"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 numCol="1"/>
          <a:lstStyle/>
          <a:p>
            <a:fld id="{4027089A-8636-F64C-9D23-B4C3EC8D4BA5}" type="datetimeFigureOut">
              <a:rPr lang="en-US" smtClean="0"/>
              <a:t>1/11/2022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 numCol="1"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 numCol="1"/>
          <a:lstStyle/>
          <a:p>
            <a:fld id="{3953B47E-519D-9549-9FB6-B83933F17F08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2328" y="457200"/>
            <a:ext cx="3194943" cy="1600200"/>
          </a:xfrm>
        </p:spPr>
        <p:txBody>
          <a:bodyPr numCol="1"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4211340" y="987427"/>
            <a:ext cx="5014913" cy="4873625"/>
          </a:xfrm>
        </p:spPr>
        <p:txBody>
          <a:bodyPr numCol="1"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US"/>
              <a:t>Drag picture to placeholder or click icon to add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82328" y="2057400"/>
            <a:ext cx="3194943" cy="3811588"/>
          </a:xfrm>
        </p:spPr>
        <p:txBody>
          <a:bodyPr numCol="1"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 numCol="1"/>
          <a:lstStyle/>
          <a:p>
            <a:fld id="{4027089A-8636-F64C-9D23-B4C3EC8D4BA5}" type="datetimeFigureOut">
              <a:rPr lang="en-US" smtClean="0"/>
              <a:t>1/11/2022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 numCol="1"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 numCol="1"/>
          <a:lstStyle/>
          <a:p>
            <a:fld id="{3953B47E-519D-9549-9FB6-B83933F17F08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 numCol="1"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 numCol="1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 numCol="1"/>
          <a:lstStyle/>
          <a:p>
            <a:fld id="{4027089A-8636-F64C-9D23-B4C3EC8D4BA5}" type="datetimeFigureOut">
              <a:rPr lang="en-US" smtClean="0"/>
              <a:t>1/11/2022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 numCol="1"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 numCol="1"/>
          <a:lstStyle/>
          <a:p>
            <a:fld id="{3953B47E-519D-9549-9FB6-B83933F17F08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7088982" y="365125"/>
            <a:ext cx="2135981" cy="5811838"/>
          </a:xfrm>
        </p:spPr>
        <p:txBody>
          <a:bodyPr vert="eaVert" numCol="1"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81038" y="365125"/>
            <a:ext cx="6284119" cy="5811838"/>
          </a:xfrm>
        </p:spPr>
        <p:txBody>
          <a:bodyPr vert="eaVert" numCol="1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 numCol="1"/>
          <a:lstStyle/>
          <a:p>
            <a:fld id="{4027089A-8636-F64C-9D23-B4C3EC8D4BA5}" type="datetimeFigureOut">
              <a:rPr lang="en-US" smtClean="0"/>
              <a:t>1/11/2022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 numCol="1"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 numCol="1"/>
          <a:lstStyle/>
          <a:p>
            <a:fld id="{3953B47E-519D-9549-9FB6-B83933F17F08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81038" y="365127"/>
            <a:ext cx="8543925" cy="1325563"/>
          </a:xfrm>
          <a:prstGeom prst="rect">
            <a:avLst/>
          </a:prstGeom>
        </p:spPr>
        <p:txBody>
          <a:bodyPr vert="horz" lIns="91440" tIns="45720" rIns="91440" bIns="45720" numCol="1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81038" y="1825625"/>
            <a:ext cx="8543925" cy="4351338"/>
          </a:xfrm>
          <a:prstGeom prst="rect">
            <a:avLst/>
          </a:prstGeom>
        </p:spPr>
        <p:txBody>
          <a:bodyPr vert="horz" lIns="91440" tIns="45720" rIns="91440" bIns="45720" numCol="1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681038" y="6356352"/>
            <a:ext cx="2228850" cy="365125"/>
          </a:xfrm>
          <a:prstGeom prst="rect">
            <a:avLst/>
          </a:prstGeom>
        </p:spPr>
        <p:txBody>
          <a:bodyPr vert="horz" lIns="91440" tIns="45720" rIns="91440" bIns="45720" numCol="1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027089A-8636-F64C-9D23-B4C3EC8D4BA5}" type="datetimeFigureOut">
              <a:rPr lang="en-US" smtClean="0"/>
              <a:t>1/11/2022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281363" y="6356352"/>
            <a:ext cx="3343275" cy="365125"/>
          </a:xfrm>
          <a:prstGeom prst="rect">
            <a:avLst/>
          </a:prstGeom>
        </p:spPr>
        <p:txBody>
          <a:bodyPr vert="horz" lIns="91440" tIns="45720" rIns="91440" bIns="45720" numCol="1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996113" y="6356352"/>
            <a:ext cx="2228850" cy="365125"/>
          </a:xfrm>
          <a:prstGeom prst="rect">
            <a:avLst/>
          </a:prstGeom>
        </p:spPr>
        <p:txBody>
          <a:bodyPr vert="horz" lIns="91440" tIns="45720" rIns="91440" bIns="45720" numCol="1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3953B47E-519D-9549-9FB6-B83933F17F08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76276294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8" r:id="rId1"/>
    <p:sldLayoutId id="2147483649" r:id="rId2"/>
    <p:sldLayoutId id="2147483650" r:id="rId3"/>
    <p:sldLayoutId id="2147483651" r:id="rId4"/>
    <p:sldLayoutId id="2147483652" r:id="rId5"/>
    <p:sldLayoutId id="2147483653" r:id="rId6"/>
    <p:sldLayoutId id="2147483654" r:id="rId7"/>
    <p:sldLayoutId id="2147483655" r:id="rId8"/>
    <p:sldLayoutId id="2147483656" r:id="rId9"/>
    <p:sldLayoutId id="2147483657" r:id="rId10"/>
    <p:sldLayoutId id="2147483658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2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206477" y="47193"/>
            <a:ext cx="8502568" cy="273090"/>
          </a:xfrm>
        </p:spPr>
        <p:txBody>
          <a:bodyPr numCol="1">
            <a:noAutofit/>
          </a:bodyPr>
          <a:lstStyle/>
          <a:p>
            <a:pPr algn="l"/>
            <a:r>
              <a:rPr lang="en-US" sz="1600" b="1" dirty="0" smtClean="0"/>
              <a:t>Shirley Heath </a:t>
            </a:r>
            <a:r>
              <a:rPr lang="en-US" sz="1800" b="1" dirty="0"/>
              <a:t> </a:t>
            </a:r>
            <a:r>
              <a:rPr lang="en-US" sz="1800" b="1" dirty="0" smtClean="0"/>
              <a:t>                              Baking Scones  |  Year </a:t>
            </a:r>
            <a:r>
              <a:rPr lang="en-US" sz="1800" b="1" dirty="0"/>
              <a:t>5</a:t>
            </a:r>
            <a:r>
              <a:rPr lang="en-US" sz="1800" b="1" dirty="0" smtClean="0"/>
              <a:t> | Spring 1</a:t>
            </a:r>
            <a:endParaRPr lang="en-US" sz="1800" b="1" dirty="0"/>
          </a:p>
        </p:txBody>
      </p:sp>
      <p:cxnSp>
        <p:nvCxnSpPr>
          <p:cNvPr id="5" name="Straight Connector 4"/>
          <p:cNvCxnSpPr/>
          <p:nvPr/>
        </p:nvCxnSpPr>
        <p:spPr>
          <a:xfrm>
            <a:off x="0" y="320283"/>
            <a:ext cx="9906000" cy="0"/>
          </a:xfrm>
          <a:prstGeom prst="line">
            <a:avLst/>
          </a:prstGeom>
          <a:ln w="1905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aphicFrame>
        <p:nvGraphicFramePr>
          <p:cNvPr id="21" name="Table 20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33901665"/>
              </p:ext>
            </p:extLst>
          </p:nvPr>
        </p:nvGraphicFramePr>
        <p:xfrm>
          <a:off x="147222" y="2606183"/>
          <a:ext cx="2637962" cy="4183253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2637962">
                  <a:extLst>
                    <a:ext uri="{9D8B030D-6E8A-4147-A177-3AD203B41FA5}">
                      <a16:colId xmlns:a16="http://schemas.microsoft.com/office/drawing/2014/main" val="2801747182"/>
                    </a:ext>
                  </a:extLst>
                </a:gridCol>
              </a:tblGrid>
              <a:tr h="358977">
                <a:tc>
                  <a:txBody>
                    <a:bodyPr/>
                    <a:lstStyle/>
                    <a:p>
                      <a:r>
                        <a:rPr lang="en-GB" dirty="0" smtClean="0"/>
                        <a:t>KEY PERSON</a:t>
                      </a:r>
                      <a:endParaRPr lang="en-GB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185708362"/>
                  </a:ext>
                </a:extLst>
              </a:tr>
              <a:tr h="358977">
                <a:tc>
                  <a:txBody>
                    <a:bodyPr/>
                    <a:lstStyle/>
                    <a:p>
                      <a:r>
                        <a:rPr lang="en-GB" dirty="0" smtClean="0"/>
                        <a:t>MARCUS</a:t>
                      </a:r>
                      <a:r>
                        <a:rPr lang="en-GB" baseline="0" dirty="0" smtClean="0"/>
                        <a:t> RASHFORD</a:t>
                      </a:r>
                      <a:endParaRPr lang="en-GB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431284163"/>
                  </a:ext>
                </a:extLst>
              </a:tr>
              <a:tr h="1348613">
                <a:tc>
                  <a:txBody>
                    <a:bodyPr/>
                    <a:lstStyle/>
                    <a:p>
                      <a:endParaRPr lang="en-GB" dirty="0" smtClean="0"/>
                    </a:p>
                    <a:p>
                      <a:endParaRPr lang="en-GB" dirty="0" smtClean="0"/>
                    </a:p>
                    <a:p>
                      <a:endParaRPr lang="en-GB" dirty="0" smtClean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482777568"/>
                  </a:ext>
                </a:extLst>
              </a:tr>
              <a:tr h="2064114">
                <a:tc>
                  <a:txBody>
                    <a:bodyPr/>
                    <a:lstStyle/>
                    <a:p>
                      <a:pPr algn="just"/>
                      <a:r>
                        <a:rPr lang="en-US" sz="1200" b="0" u="none" dirty="0" smtClean="0">
                          <a:solidFill>
                            <a:schemeClr val="dk1"/>
                          </a:solidFill>
                        </a:rPr>
                        <a:t>Marcus</a:t>
                      </a:r>
                      <a:r>
                        <a:rPr lang="en-US" sz="1200" b="0" u="none" baseline="0" dirty="0" smtClean="0">
                          <a:solidFill>
                            <a:schemeClr val="dk1"/>
                          </a:solidFill>
                        </a:rPr>
                        <a:t> </a:t>
                      </a:r>
                      <a:r>
                        <a:rPr lang="en-US" sz="1200" b="0" u="none" baseline="0" dirty="0" err="1" smtClean="0">
                          <a:solidFill>
                            <a:schemeClr val="dk1"/>
                          </a:solidFill>
                        </a:rPr>
                        <a:t>Rashford</a:t>
                      </a:r>
                      <a:r>
                        <a:rPr lang="en-US" sz="1200" b="0" u="none" baseline="0" dirty="0" smtClean="0">
                          <a:solidFill>
                            <a:schemeClr val="dk1"/>
                          </a:solidFill>
                        </a:rPr>
                        <a:t>, an English football player born in 1997, championed a campaign during the COVID-19 school closured to extend the free school meal voucher scheme which the government were set to discontinue. </a:t>
                      </a:r>
                      <a:r>
                        <a:rPr lang="en-US" sz="1200" b="0" u="none" baseline="0" dirty="0" err="1" smtClean="0">
                          <a:solidFill>
                            <a:schemeClr val="dk1"/>
                          </a:solidFill>
                        </a:rPr>
                        <a:t>Rashford’s</a:t>
                      </a:r>
                      <a:r>
                        <a:rPr lang="en-US" sz="1200" b="0" u="none" baseline="0" dirty="0" smtClean="0">
                          <a:solidFill>
                            <a:schemeClr val="dk1"/>
                          </a:solidFill>
                        </a:rPr>
                        <a:t> campaign meant that families living on or below the poverty line in the U.K. were able to access funds to enable them to feed their children healthy and nutritious meals.</a:t>
                      </a:r>
                      <a:endParaRPr lang="en-GB" sz="1200" b="0" u="none" dirty="0" smtClean="0">
                        <a:solidFill>
                          <a:schemeClr val="tx1"/>
                        </a:solidFill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681396640"/>
                  </a:ext>
                </a:extLst>
              </a:tr>
            </a:tbl>
          </a:graphicData>
        </a:graphic>
      </p:graphicFrame>
      <p:graphicFrame>
        <p:nvGraphicFramePr>
          <p:cNvPr id="22" name="Table 21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787966665"/>
              </p:ext>
            </p:extLst>
          </p:nvPr>
        </p:nvGraphicFramePr>
        <p:xfrm>
          <a:off x="104618" y="437960"/>
          <a:ext cx="2680566" cy="2103120"/>
        </p:xfrm>
        <a:graphic>
          <a:graphicData uri="http://schemas.openxmlformats.org/drawingml/2006/table">
            <a:tbl>
              <a:tblPr firstRow="1" bandRow="1">
                <a:tableStyleId>{00A15C55-8517-42AA-B614-E9B94910E393}</a:tableStyleId>
              </a:tblPr>
              <a:tblGrid>
                <a:gridCol w="2680566">
                  <a:extLst>
                    <a:ext uri="{9D8B030D-6E8A-4147-A177-3AD203B41FA5}">
                      <a16:colId xmlns:a16="http://schemas.microsoft.com/office/drawing/2014/main" val="857750660"/>
                    </a:ext>
                  </a:extLst>
                </a:gridCol>
              </a:tblGrid>
              <a:tr h="348736">
                <a:tc>
                  <a:txBody>
                    <a:bodyPr/>
                    <a:lstStyle/>
                    <a:p>
                      <a:pPr algn="ctr"/>
                      <a:r>
                        <a:rPr lang="en-GB" dirty="0" smtClean="0"/>
                        <a:t>KEY QUESTION</a:t>
                      </a:r>
                      <a:endParaRPr lang="en-GB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4033822547"/>
                  </a:ext>
                </a:extLst>
              </a:tr>
              <a:tr h="538120">
                <a:tc>
                  <a:txBody>
                    <a:bodyPr/>
                    <a:lstStyle/>
                    <a:p>
                      <a:pPr algn="ctr"/>
                      <a:r>
                        <a:rPr lang="en-GB" sz="1300" i="1" kern="1200" dirty="0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Children are becoming more and more unhealthy because they snack too much on the wrong type of foods. </a:t>
                      </a:r>
                    </a:p>
                    <a:p>
                      <a:pPr algn="ctr"/>
                      <a:r>
                        <a:rPr lang="en-GB" sz="1400" b="1" i="0" kern="1200" dirty="0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How</a:t>
                      </a:r>
                      <a:r>
                        <a:rPr lang="en-GB" sz="1400" b="1" i="0" kern="1200" baseline="0" dirty="0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can we help children understand what they need to eat to have a healthy balanced lifestyle?</a:t>
                      </a:r>
                      <a:endParaRPr lang="en-GB" sz="1400" b="1" i="0" kern="1200" dirty="0">
                        <a:solidFill>
                          <a:schemeClr val="dk1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030118567"/>
                  </a:ext>
                </a:extLst>
              </a:tr>
            </a:tbl>
          </a:graphicData>
        </a:graphic>
      </p:graphicFrame>
      <p:graphicFrame>
        <p:nvGraphicFramePr>
          <p:cNvPr id="7" name="Table 6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4290957062"/>
              </p:ext>
            </p:extLst>
          </p:nvPr>
        </p:nvGraphicFramePr>
        <p:xfrm>
          <a:off x="6689368" y="437961"/>
          <a:ext cx="3096316" cy="5183512"/>
        </p:xfrm>
        <a:graphic>
          <a:graphicData uri="http://schemas.openxmlformats.org/drawingml/2006/table">
            <a:tbl>
              <a:tblPr firstRow="1" bandRow="1">
                <a:tableStyleId>{21E4AEA4-8DFA-4A89-87EB-49C32662AFE0}</a:tableStyleId>
              </a:tblPr>
              <a:tblGrid>
                <a:gridCol w="885139">
                  <a:extLst>
                    <a:ext uri="{9D8B030D-6E8A-4147-A177-3AD203B41FA5}">
                      <a16:colId xmlns:a16="http://schemas.microsoft.com/office/drawing/2014/main" val="2786294723"/>
                    </a:ext>
                  </a:extLst>
                </a:gridCol>
                <a:gridCol w="2211177">
                  <a:extLst>
                    <a:ext uri="{9D8B030D-6E8A-4147-A177-3AD203B41FA5}">
                      <a16:colId xmlns:a16="http://schemas.microsoft.com/office/drawing/2014/main" val="659817770"/>
                    </a:ext>
                  </a:extLst>
                </a:gridCol>
              </a:tblGrid>
              <a:tr h="336691">
                <a:tc gridSpan="2">
                  <a:txBody>
                    <a:bodyPr/>
                    <a:lstStyle/>
                    <a:p>
                      <a:pPr marL="0" marR="0" lvl="0" indent="0" algn="ctr" defTabSz="914400" rtl="0" eaLnBrk="1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1800" dirty="0" smtClean="0"/>
                        <a:t>COOKING TECHNIQUES</a:t>
                      </a:r>
                      <a:endParaRPr lang="en-US" sz="1800" dirty="0"/>
                    </a:p>
                  </a:txBody>
                  <a:tcPr marL="74295" marR="74295" marT="37148" marB="37148"/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33973719"/>
                  </a:ext>
                </a:extLst>
              </a:tr>
              <a:tr h="778253">
                <a:tc>
                  <a:txBody>
                    <a:bodyPr/>
                    <a:lstStyle/>
                    <a:p>
                      <a:r>
                        <a:rPr lang="en-GB" sz="1600" dirty="0" smtClean="0"/>
                        <a:t>Mix</a:t>
                      </a:r>
                      <a:endParaRPr lang="en-GB" sz="1600" dirty="0"/>
                    </a:p>
                  </a:txBody>
                  <a:tcPr marL="74295" marR="74295" marT="37148" marB="37148"/>
                </a:tc>
                <a:tc>
                  <a:txBody>
                    <a:bodyPr/>
                    <a:lstStyle/>
                    <a:p>
                      <a:r>
                        <a:rPr lang="en-GB" sz="1200" dirty="0" smtClean="0"/>
                        <a:t>Use a wooden or metal spoon to carefully</a:t>
                      </a:r>
                      <a:r>
                        <a:rPr lang="en-GB" sz="1200" baseline="0" dirty="0" smtClean="0"/>
                        <a:t> mix all ingredients together in a bowl, usually by stirring. Mix in a circular motion. </a:t>
                      </a:r>
                      <a:endParaRPr lang="en-GB" sz="1200" dirty="0"/>
                    </a:p>
                  </a:txBody>
                  <a:tcPr marL="74295" marR="74295" marT="37148" marB="37148"/>
                </a:tc>
                <a:extLst>
                  <a:ext uri="{0D108BD9-81ED-4DB2-BD59-A6C34878D82A}">
                    <a16:rowId xmlns:a16="http://schemas.microsoft.com/office/drawing/2014/main" val="3906882470"/>
                  </a:ext>
                </a:extLst>
              </a:tr>
              <a:tr h="778253">
                <a:tc>
                  <a:txBody>
                    <a:bodyPr/>
                    <a:lstStyle/>
                    <a:p>
                      <a:r>
                        <a:rPr lang="en-GB" sz="1600" dirty="0" smtClean="0"/>
                        <a:t>Rub</a:t>
                      </a:r>
                      <a:endParaRPr lang="en-GB" sz="1600" dirty="0"/>
                    </a:p>
                  </a:txBody>
                  <a:tcPr marL="74295" marR="74295" marT="37148" marB="37148"/>
                </a:tc>
                <a:tc>
                  <a:txBody>
                    <a:bodyPr/>
                    <a:lstStyle/>
                    <a:p>
                      <a:r>
                        <a:rPr lang="en-GB" sz="1200" dirty="0" smtClean="0"/>
                        <a:t>Use your fingertips to rub the fat in to the flour. It helps if the fat is cold. Continue until it is all combined. </a:t>
                      </a:r>
                      <a:endParaRPr lang="en-GB" sz="1200" dirty="0"/>
                    </a:p>
                  </a:txBody>
                  <a:tcPr marL="74295" marR="74295" marT="37148" marB="37148"/>
                </a:tc>
                <a:extLst>
                  <a:ext uri="{0D108BD9-81ED-4DB2-BD59-A6C34878D82A}">
                    <a16:rowId xmlns:a16="http://schemas.microsoft.com/office/drawing/2014/main" val="2527438106"/>
                  </a:ext>
                </a:extLst>
              </a:tr>
              <a:tr h="778253">
                <a:tc>
                  <a:txBody>
                    <a:bodyPr/>
                    <a:lstStyle/>
                    <a:p>
                      <a:r>
                        <a:rPr lang="en-GB" sz="1600" dirty="0" smtClean="0"/>
                        <a:t>Measure</a:t>
                      </a:r>
                      <a:endParaRPr lang="en-GB" sz="1600" dirty="0"/>
                    </a:p>
                  </a:txBody>
                  <a:tcPr marL="74295" marR="74295" marT="37148" marB="37148"/>
                </a:tc>
                <a:tc>
                  <a:txBody>
                    <a:bodyPr/>
                    <a:lstStyle/>
                    <a:p>
                      <a:r>
                        <a:rPr lang="en-GB" sz="1200" dirty="0" smtClean="0"/>
                        <a:t>Use a</a:t>
                      </a:r>
                      <a:r>
                        <a:rPr lang="en-GB" sz="1200" baseline="0" dirty="0" smtClean="0"/>
                        <a:t> measuring spoon for small amounts or a measuring jug for larger amounts of liquid. Measure using scales</a:t>
                      </a:r>
                      <a:endParaRPr lang="en-GB" sz="1200" dirty="0"/>
                    </a:p>
                  </a:txBody>
                  <a:tcPr marL="74295" marR="74295" marT="37148" marB="37148"/>
                </a:tc>
                <a:extLst>
                  <a:ext uri="{0D108BD9-81ED-4DB2-BD59-A6C34878D82A}">
                    <a16:rowId xmlns:a16="http://schemas.microsoft.com/office/drawing/2014/main" val="2096568587"/>
                  </a:ext>
                </a:extLst>
              </a:tr>
              <a:tr h="778253">
                <a:tc>
                  <a:txBody>
                    <a:bodyPr/>
                    <a:lstStyle/>
                    <a:p>
                      <a:r>
                        <a:rPr lang="en-GB" sz="1600" dirty="0" smtClean="0"/>
                        <a:t>Roll</a:t>
                      </a:r>
                      <a:endParaRPr lang="en-GB" sz="1600" dirty="0"/>
                    </a:p>
                  </a:txBody>
                  <a:tcPr marL="74295" marR="74295" marT="37148" marB="37148"/>
                </a:tc>
                <a:tc>
                  <a:txBody>
                    <a:bodyPr/>
                    <a:lstStyle/>
                    <a:p>
                      <a:r>
                        <a:rPr lang="en-GB" sz="1200" dirty="0" smtClean="0"/>
                        <a:t>Put your hands on either end of the rolling</a:t>
                      </a:r>
                      <a:r>
                        <a:rPr lang="en-GB" sz="1200" baseline="0" dirty="0" smtClean="0"/>
                        <a:t> pin and roll until your dough is the correct thickness all over.</a:t>
                      </a:r>
                      <a:endParaRPr lang="en-GB" sz="1200" dirty="0"/>
                    </a:p>
                  </a:txBody>
                  <a:tcPr marL="74295" marR="74295" marT="37148" marB="37148"/>
                </a:tc>
                <a:extLst>
                  <a:ext uri="{0D108BD9-81ED-4DB2-BD59-A6C34878D82A}">
                    <a16:rowId xmlns:a16="http://schemas.microsoft.com/office/drawing/2014/main" val="24368086"/>
                  </a:ext>
                </a:extLst>
              </a:tr>
              <a:tr h="778253">
                <a:tc>
                  <a:txBody>
                    <a:bodyPr/>
                    <a:lstStyle/>
                    <a:p>
                      <a:r>
                        <a:rPr lang="en-GB" sz="1600" dirty="0" smtClean="0"/>
                        <a:t>Grease</a:t>
                      </a:r>
                      <a:endParaRPr lang="en-GB" sz="1600" dirty="0"/>
                    </a:p>
                  </a:txBody>
                  <a:tcPr marL="74295" marR="74295" marT="37148" marB="37148"/>
                </a:tc>
                <a:tc>
                  <a:txBody>
                    <a:bodyPr/>
                    <a:lstStyle/>
                    <a:p>
                      <a:r>
                        <a:rPr lang="en-GB" sz="1200" dirty="0" smtClean="0"/>
                        <a:t>Smear a small amount of fat, such as margarine, all over</a:t>
                      </a:r>
                      <a:r>
                        <a:rPr lang="en-GB" sz="1200" baseline="0" dirty="0" smtClean="0"/>
                        <a:t> the inside of the tin you are cooking in so it does not stick.</a:t>
                      </a:r>
                      <a:endParaRPr lang="en-GB" sz="1200" dirty="0"/>
                    </a:p>
                  </a:txBody>
                  <a:tcPr marL="74295" marR="74295" marT="37148" marB="37148"/>
                </a:tc>
                <a:extLst>
                  <a:ext uri="{0D108BD9-81ED-4DB2-BD59-A6C34878D82A}">
                    <a16:rowId xmlns:a16="http://schemas.microsoft.com/office/drawing/2014/main" val="3421121723"/>
                  </a:ext>
                </a:extLst>
              </a:tr>
              <a:tr h="778253">
                <a:tc>
                  <a:txBody>
                    <a:bodyPr/>
                    <a:lstStyle/>
                    <a:p>
                      <a:r>
                        <a:rPr lang="en-GB" sz="1600" dirty="0" smtClean="0"/>
                        <a:t>Knead</a:t>
                      </a:r>
                      <a:endParaRPr lang="en-GB" sz="1600" dirty="0"/>
                    </a:p>
                  </a:txBody>
                  <a:tcPr marL="74295" marR="74295" marT="37148" marB="37148"/>
                </a:tc>
                <a:tc>
                  <a:txBody>
                    <a:bodyPr/>
                    <a:lstStyle/>
                    <a:p>
                      <a:r>
                        <a:rPr lang="en-US" sz="1200" b="0" i="0" kern="1200" dirty="0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To work and press dough with the palms of the hands or mechanically, to develop the gluten in the flour.</a:t>
                      </a:r>
                      <a:endParaRPr lang="en-GB" sz="1200" dirty="0"/>
                    </a:p>
                  </a:txBody>
                  <a:tcPr marL="74295" marR="74295" marT="37148" marB="37148"/>
                </a:tc>
                <a:extLst>
                  <a:ext uri="{0D108BD9-81ED-4DB2-BD59-A6C34878D82A}">
                    <a16:rowId xmlns:a16="http://schemas.microsoft.com/office/drawing/2014/main" val="3369964684"/>
                  </a:ext>
                </a:extLst>
              </a:tr>
            </a:tbl>
          </a:graphicData>
        </a:graphic>
      </p:graphicFrame>
      <p:graphicFrame>
        <p:nvGraphicFramePr>
          <p:cNvPr id="13" name="Table 12">
            <a:extLst>
              <a:ext uri="{FF2B5EF4-FFF2-40B4-BE49-F238E27FC236}">
                <a16:creationId xmlns:a16="http://schemas.microsoft.com/office/drawing/2014/main" id="{87A16600-9CE5-7D4D-9238-FE903140D703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495026253"/>
              </p:ext>
            </p:extLst>
          </p:nvPr>
        </p:nvGraphicFramePr>
        <p:xfrm>
          <a:off x="2815573" y="437960"/>
          <a:ext cx="3843406" cy="6351477"/>
        </p:xfrm>
        <a:graphic>
          <a:graphicData uri="http://schemas.openxmlformats.org/drawingml/2006/table">
            <a:tbl>
              <a:tblPr firstRow="1" bandRow="1">
                <a:tableStyleId>{F5AB1C69-6EDB-4FF4-983F-18BD219EF322}</a:tableStyleId>
              </a:tblPr>
              <a:tblGrid>
                <a:gridCol w="3843406">
                  <a:extLst>
                    <a:ext uri="{9D8B030D-6E8A-4147-A177-3AD203B41FA5}">
                      <a16:colId xmlns:a16="http://schemas.microsoft.com/office/drawing/2014/main" val="1444632793"/>
                    </a:ext>
                  </a:extLst>
                </a:gridCol>
              </a:tblGrid>
              <a:tr h="323545">
                <a:tc>
                  <a:txBody>
                    <a:bodyPr/>
                    <a:lstStyle/>
                    <a:p>
                      <a:pPr algn="ctr"/>
                      <a:r>
                        <a:rPr lang="en-US" sz="1800" dirty="0" smtClean="0"/>
                        <a:t>THE</a:t>
                      </a:r>
                      <a:r>
                        <a:rPr lang="en-US" sz="1800" baseline="0" dirty="0" smtClean="0"/>
                        <a:t> EATWELL PLATE</a:t>
                      </a:r>
                      <a:endParaRPr lang="en-US" sz="1800" dirty="0"/>
                    </a:p>
                  </a:txBody>
                  <a:tcPr marL="74295" marR="74295" marT="37148" marB="37148"/>
                </a:tc>
                <a:extLst>
                  <a:ext uri="{0D108BD9-81ED-4DB2-BD59-A6C34878D82A}">
                    <a16:rowId xmlns:a16="http://schemas.microsoft.com/office/drawing/2014/main" val="2106910169"/>
                  </a:ext>
                </a:extLst>
              </a:tr>
              <a:tr h="601787">
                <a:tc>
                  <a:txBody>
                    <a:bodyPr/>
                    <a:lstStyle/>
                    <a:p>
                      <a:pPr algn="ctr"/>
                      <a:r>
                        <a:rPr lang="en-US" sz="1400" b="1" kern="1200" dirty="0" smtClean="0">
                          <a:effectLst/>
                        </a:rPr>
                        <a:t>The </a:t>
                      </a:r>
                      <a:r>
                        <a:rPr lang="en-US" sz="1400" b="1" kern="1200" dirty="0" err="1" smtClean="0">
                          <a:effectLst/>
                        </a:rPr>
                        <a:t>Eatwell</a:t>
                      </a:r>
                      <a:r>
                        <a:rPr lang="en-US" sz="1400" b="1" kern="1200" dirty="0" smtClean="0">
                          <a:effectLst/>
                        </a:rPr>
                        <a:t> plate is a pictorial food guide showing the proportion and types of foods that are needed to make up a healthy, varied and balanced diet.</a:t>
                      </a:r>
                      <a:endParaRPr lang="en-GB" sz="1050" b="1" dirty="0"/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val="3401584818"/>
                  </a:ext>
                </a:extLst>
              </a:tr>
              <a:tr h="792064"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200" b="1" u="sng" dirty="0" smtClean="0"/>
                        <a:t>Fruit</a:t>
                      </a:r>
                      <a:r>
                        <a:rPr lang="en-GB" sz="1200" b="1" u="sng" baseline="0" dirty="0" smtClean="0"/>
                        <a:t> and vegetables</a:t>
                      </a:r>
                      <a:endParaRPr lang="en-US" sz="1200" b="0" i="0" kern="1200" dirty="0" smtClean="0">
                        <a:solidFill>
                          <a:schemeClr val="dk1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  <a:p>
                      <a:r>
                        <a:rPr lang="en-US" sz="1100" b="0" i="0" kern="1200" dirty="0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They should make up over a third of the food we eat each day.</a:t>
                      </a:r>
                      <a:r>
                        <a:rPr lang="en-US" sz="1100" b="0" i="0" kern="1200" baseline="0" dirty="0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en-US" sz="1100" b="0" i="0" kern="1200" dirty="0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Aim to eat at least 5 different portions of fruit and veg each day. Remember that fruit juice and smoothies should be limited to no more than a combined total of 150ml a day.</a:t>
                      </a:r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val="2075142700"/>
                  </a:ext>
                </a:extLst>
              </a:tr>
              <a:tr h="953413">
                <a:tc>
                  <a:txBody>
                    <a:bodyPr/>
                    <a:lstStyle/>
                    <a:p>
                      <a:r>
                        <a:rPr lang="en-US" sz="1200" b="1" i="0" u="sng" kern="1200" dirty="0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Carbohydrate</a:t>
                      </a:r>
                    </a:p>
                    <a:p>
                      <a:r>
                        <a:rPr lang="en-US" sz="1100" b="0" i="0" kern="1200" dirty="0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Starchy food should make up just over a third of the food we eat. Choose higher </a:t>
                      </a:r>
                      <a:r>
                        <a:rPr lang="en-US" sz="1100" b="0" i="0" kern="1200" dirty="0" err="1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fibre</a:t>
                      </a:r>
                      <a:r>
                        <a:rPr lang="en-US" sz="1100" b="0" i="0" kern="1200" dirty="0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wholegrain varieties, such as </a:t>
                      </a:r>
                      <a:r>
                        <a:rPr lang="en-US" sz="1100" b="0" i="0" kern="1200" dirty="0" err="1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wholewheat</a:t>
                      </a:r>
                      <a:r>
                        <a:rPr lang="en-US" sz="1100" b="0" i="0" kern="1200" dirty="0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pasta and brown rice, or simply leave skins on potatoes.</a:t>
                      </a:r>
                      <a:r>
                        <a:rPr lang="en-US" sz="1100" b="0" i="0" kern="1200" baseline="0" dirty="0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en-US" sz="1100" b="0" i="0" kern="1200" dirty="0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Starchy foods are a good source of energy and the main source of a range of nutrients in our diet.</a:t>
                      </a:r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val="3012894043"/>
                  </a:ext>
                </a:extLst>
              </a:tr>
              <a:tr h="792064">
                <a:tc>
                  <a:txBody>
                    <a:bodyPr/>
                    <a:lstStyle/>
                    <a:p>
                      <a:r>
                        <a:rPr lang="en-US" sz="1200" b="1" i="0" u="sng" kern="1200" dirty="0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Dairy and Dairy</a:t>
                      </a:r>
                      <a:r>
                        <a:rPr lang="en-US" sz="1200" b="1" i="0" u="sng" kern="1200" baseline="0" dirty="0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alternatives</a:t>
                      </a:r>
                      <a:endParaRPr lang="en-US" sz="1200" b="1" i="0" u="sng" kern="1200" dirty="0" smtClean="0">
                        <a:solidFill>
                          <a:schemeClr val="dk1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  <a:p>
                      <a:r>
                        <a:rPr lang="en-US" sz="1100" b="0" i="0" kern="1200" dirty="0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Milk, cheese</a:t>
                      </a:r>
                      <a:r>
                        <a:rPr lang="en-US" sz="1100" b="0" i="0" kern="1200" baseline="0" dirty="0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en-US" sz="1100" b="0" i="0" kern="1200" dirty="0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and </a:t>
                      </a:r>
                      <a:r>
                        <a:rPr lang="en-US" sz="1100" b="0" i="0" kern="1200" dirty="0" err="1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fromage</a:t>
                      </a:r>
                      <a:r>
                        <a:rPr lang="en-US" sz="1100" b="0" i="0" kern="1200" dirty="0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en-US" sz="1100" b="0" i="0" kern="1200" dirty="0" err="1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frais</a:t>
                      </a:r>
                      <a:r>
                        <a:rPr lang="en-US" sz="1100" b="0" i="0" kern="1200" dirty="0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are good sources of protein and some vitamins, and they're also an important source of calcium, which helps keep our bones strong.</a:t>
                      </a:r>
                      <a:r>
                        <a:rPr lang="en-US" sz="1100" b="0" i="0" kern="1200" baseline="0" dirty="0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en-US" sz="1100" b="0" i="0" kern="1200" dirty="0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You can also have dairy alternatives, such as soya milk</a:t>
                      </a:r>
                      <a:r>
                        <a:rPr lang="en-US" sz="1100" b="0" i="0" kern="1200" baseline="0" dirty="0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an yoghurts</a:t>
                      </a:r>
                      <a:r>
                        <a:rPr lang="en-US" sz="1100" b="0" i="0" kern="1200" dirty="0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.</a:t>
                      </a:r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val="1522061991"/>
                  </a:ext>
                </a:extLst>
              </a:tr>
              <a:tr h="1103231"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200" b="1" u="sng" dirty="0" smtClean="0"/>
                        <a:t>Protein</a:t>
                      </a:r>
                      <a:endParaRPr lang="en-US" sz="1200" b="1" i="0" u="sng" kern="1200" dirty="0" smtClean="0">
                        <a:solidFill>
                          <a:schemeClr val="dk1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1100" b="0" i="0" kern="1200" dirty="0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Pulses, such as beans, peas and lentils, are good alternatives to meat because they're lower in fat and higher in </a:t>
                      </a:r>
                      <a:r>
                        <a:rPr lang="en-US" sz="1100" b="0" i="0" kern="1200" dirty="0" err="1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fibre</a:t>
                      </a:r>
                      <a:r>
                        <a:rPr lang="en-US" sz="1100" b="0" i="0" kern="1200" dirty="0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and protein, too.</a:t>
                      </a:r>
                      <a:r>
                        <a:rPr lang="en-US" sz="1100" b="0" i="0" kern="1200" baseline="0" dirty="0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en-US" sz="1100" b="0" i="0" kern="1200" dirty="0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Choose lean cuts of meat and mince, and eat less red and processed meat like bacon, ham and sausages.</a:t>
                      </a:r>
                      <a:r>
                        <a:rPr lang="en-US" sz="1100" b="0" i="0" kern="1200" baseline="0" dirty="0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en-US" sz="1100" b="0" i="0" kern="1200" dirty="0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Aim for at least 2 portions of fish every week, 1 of which should be oily, such as salmon or mackerel.</a:t>
                      </a:r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val="1398772385"/>
                  </a:ext>
                </a:extLst>
              </a:tr>
              <a:tr h="636480"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200" b="1" u="sng" dirty="0" smtClean="0"/>
                        <a:t>Oils and spreads</a:t>
                      </a:r>
                      <a:endParaRPr lang="en-US" sz="1200" b="1" i="0" u="sng" kern="1200" dirty="0" smtClean="0">
                        <a:solidFill>
                          <a:schemeClr val="dk1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  <a:p>
                      <a:r>
                        <a:rPr lang="en-US" sz="1100" b="0" i="0" kern="1200" dirty="0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Unsaturated fats are healthier fats and include vegetable, rapeseed, olive and sunflower oils.</a:t>
                      </a:r>
                      <a:r>
                        <a:rPr lang="en-US" sz="1100" b="0" i="0" kern="1200" baseline="0" dirty="0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en-US" sz="1100" b="0" i="0" kern="1200" dirty="0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Remember all types of fat are high in energy and should be eaten sparingly.</a:t>
                      </a:r>
                      <a:endParaRPr lang="en-US" sz="1100" b="0" i="0" kern="1200" dirty="0">
                        <a:solidFill>
                          <a:schemeClr val="dk1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val="432408064"/>
                  </a:ext>
                </a:extLst>
              </a:tr>
              <a:tr h="760301">
                <a:tc>
                  <a:txBody>
                    <a:bodyPr/>
                    <a:lstStyle/>
                    <a:p>
                      <a:r>
                        <a:rPr lang="en-US" sz="1200" b="1" u="sng" kern="1200" dirty="0" smtClean="0">
                          <a:effectLst/>
                        </a:rPr>
                        <a:t>Foods</a:t>
                      </a:r>
                      <a:r>
                        <a:rPr lang="en-US" sz="1200" b="1" u="sng" kern="1200" baseline="0" dirty="0" smtClean="0">
                          <a:effectLst/>
                        </a:rPr>
                        <a:t> high in Sugar, Salt or Fat</a:t>
                      </a:r>
                    </a:p>
                    <a:p>
                      <a:r>
                        <a:rPr lang="en-US" sz="1100" b="0" i="0" kern="1200" dirty="0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These foods include chocolate, cakes, biscuits, sugary soft drinks, butter, ghee and ice cream.</a:t>
                      </a:r>
                      <a:r>
                        <a:rPr lang="en-US" sz="1100" b="0" i="0" kern="1200" baseline="0" dirty="0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T</a:t>
                      </a:r>
                      <a:r>
                        <a:rPr lang="en-US" sz="1100" b="0" i="0" kern="1200" dirty="0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hey're </a:t>
                      </a:r>
                      <a:r>
                        <a:rPr lang="en-US" sz="1100" b="1" i="0" kern="1200" dirty="0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not</a:t>
                      </a:r>
                      <a:r>
                        <a:rPr lang="en-US" sz="1100" b="0" i="0" kern="1200" dirty="0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needed in our diet, so should be eaten less often and in smaller amounts.</a:t>
                      </a:r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val="3415192072"/>
                  </a:ext>
                </a:extLst>
              </a:tr>
            </a:tbl>
          </a:graphicData>
        </a:graphic>
      </p:graphicFrame>
      <p:pic>
        <p:nvPicPr>
          <p:cNvPr id="3" name="Pictur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953817" y="5654532"/>
            <a:ext cx="845676" cy="1201913"/>
          </a:xfrm>
          <a:prstGeom prst="rect">
            <a:avLst/>
          </a:prstGeom>
        </p:spPr>
      </p:pic>
      <p:pic>
        <p:nvPicPr>
          <p:cNvPr id="16" name="Picture 15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946912" y="5654531"/>
            <a:ext cx="845676" cy="1201913"/>
          </a:xfrm>
          <a:prstGeom prst="rect">
            <a:avLst/>
          </a:prstGeom>
        </p:spPr>
      </p:pic>
      <p:pic>
        <p:nvPicPr>
          <p:cNvPr id="17" name="Picture 16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8940008" y="5654533"/>
            <a:ext cx="845676" cy="1201913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258141" y="3338740"/>
            <a:ext cx="2416123" cy="135906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2308953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Office Theme">
  <a:themeElements>
    <a:clrScheme name="Office Them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 Them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 Them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Yu Gothic Light"/>
        <a:font script="Hang" typeface="맑은 고딕"/>
        <a:font script="Hans" typeface="DengXian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Yu Gothic"/>
        <a:font script="Hang" typeface="맑은 고딕"/>
        <a:font script="Hans" typeface="DengXian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5176</TotalTime>
  <Words>630</Words>
  <Application>Microsoft Office PowerPoint</Application>
  <PresentationFormat>A4 Paper (210x297 mm)</PresentationFormat>
  <Paragraphs>36</Paragraphs>
  <Slides>1</Slides>
  <Notes>1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</vt:i4>
      </vt:variant>
    </vt:vector>
  </HeadingPairs>
  <TitlesOfParts>
    <vt:vector size="5" baseType="lpstr">
      <vt:lpstr>Arial</vt:lpstr>
      <vt:lpstr>Calibri</vt:lpstr>
      <vt:lpstr>Calibri Light</vt:lpstr>
      <vt:lpstr>Office Theme</vt:lpstr>
      <vt:lpstr>Shirley Heath                                Baking Scones  |  Year 5 | Spring 1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Jill Murphy | Year One | Autumn 2</dc:title>
  <dc:creator>Jon Brunskill</dc:creator>
  <cp:lastModifiedBy>Eleanor Knight</cp:lastModifiedBy>
  <cp:revision>106</cp:revision>
  <cp:lastPrinted>2017-10-30T10:21:12Z</cp:lastPrinted>
  <dcterms:created xsi:type="dcterms:W3CDTF">2017-10-15T20:56:30Z</dcterms:created>
  <dcterms:modified xsi:type="dcterms:W3CDTF">2022-01-11T09:38:33Z</dcterms:modified>
</cp:coreProperties>
</file>