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8C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59" autoAdjust="0"/>
    <p:restoredTop sz="94627"/>
  </p:normalViewPr>
  <p:slideViewPr>
    <p:cSldViewPr snapToGrid="0" snapToObjects="1">
      <p:cViewPr varScale="1">
        <p:scale>
          <a:sx n="62" d="100"/>
          <a:sy n="62" d="100"/>
        </p:scale>
        <p:origin x="1662"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2/23/2020</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2/23/2020</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a:t> </a:t>
            </a:r>
            <a:r>
              <a:rPr lang="en-US" sz="1800" b="1" dirty="0" smtClean="0"/>
              <a:t>              	        Biology (Classification)|  Year 6  | Spring 2</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929909762"/>
              </p:ext>
            </p:extLst>
          </p:nvPr>
        </p:nvGraphicFramePr>
        <p:xfrm>
          <a:off x="5851464" y="368881"/>
          <a:ext cx="4054536" cy="3285801"/>
        </p:xfrm>
        <a:graphic>
          <a:graphicData uri="http://schemas.openxmlformats.org/drawingml/2006/table">
            <a:tbl>
              <a:tblPr firstRow="1" bandRow="1">
                <a:tableStyleId>{21E4AEA4-8DFA-4A89-87EB-49C32662AFE0}</a:tableStyleId>
              </a:tblPr>
              <a:tblGrid>
                <a:gridCol w="354299">
                  <a:extLst>
                    <a:ext uri="{9D8B030D-6E8A-4147-A177-3AD203B41FA5}">
                      <a16:colId xmlns:a16="http://schemas.microsoft.com/office/drawing/2014/main" val="3034729171"/>
                    </a:ext>
                  </a:extLst>
                </a:gridCol>
                <a:gridCol w="1415072">
                  <a:extLst>
                    <a:ext uri="{9D8B030D-6E8A-4147-A177-3AD203B41FA5}">
                      <a16:colId xmlns:a16="http://schemas.microsoft.com/office/drawing/2014/main" val="771789285"/>
                    </a:ext>
                  </a:extLst>
                </a:gridCol>
                <a:gridCol w="2285165">
                  <a:extLst>
                    <a:ext uri="{9D8B030D-6E8A-4147-A177-3AD203B41FA5}">
                      <a16:colId xmlns:a16="http://schemas.microsoft.com/office/drawing/2014/main" val="1444632793"/>
                    </a:ext>
                  </a:extLst>
                </a:gridCol>
              </a:tblGrid>
              <a:tr h="401840">
                <a:tc gridSpan="3">
                  <a:txBody>
                    <a:bodyPr/>
                    <a:lstStyle/>
                    <a:p>
                      <a:pPr algn="ctr"/>
                      <a:r>
                        <a:rPr lang="en-US" sz="1800" dirty="0" smtClean="0"/>
                        <a:t>Key Vocabulary</a:t>
                      </a:r>
                      <a:endParaRPr lang="en-US" sz="1800"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266595">
                <a:tc>
                  <a:txBody>
                    <a:bodyPr/>
                    <a:lstStyle/>
                    <a:p>
                      <a:r>
                        <a:rPr lang="en-US" sz="1200" dirty="0"/>
                        <a:t>1</a:t>
                      </a:r>
                      <a:endParaRPr lang="en-US" sz="1200" b="0" dirty="0"/>
                    </a:p>
                  </a:txBody>
                  <a:tcPr marL="74295" marR="74295" marT="37148" marB="37148"/>
                </a:tc>
                <a:tc>
                  <a:txBody>
                    <a:bodyPr/>
                    <a:lstStyle/>
                    <a:p>
                      <a:r>
                        <a:rPr lang="en-GB" sz="1400" dirty="0" smtClean="0"/>
                        <a:t>Plants</a:t>
                      </a:r>
                      <a:endParaRPr lang="en-GB" sz="1400" dirty="0"/>
                    </a:p>
                  </a:txBody>
                  <a:tcPr marL="68580" marR="68580" marT="0" marB="0"/>
                </a:tc>
                <a:tc>
                  <a:txBody>
                    <a:bodyPr/>
                    <a:lstStyle/>
                    <a:p>
                      <a:r>
                        <a:rPr lang="en-GB" sz="1400" dirty="0" smtClean="0"/>
                        <a:t>A living organism</a:t>
                      </a:r>
                      <a:r>
                        <a:rPr lang="en-GB" sz="1400" baseline="0" dirty="0" smtClean="0"/>
                        <a:t> in the form of trees, shrubs, herbs, grasses, ferns and mosses.</a:t>
                      </a:r>
                      <a:endParaRPr lang="en-GB" sz="1400" dirty="0"/>
                    </a:p>
                  </a:txBody>
                  <a:tcPr marL="68580" marR="68580" marT="0" marB="0"/>
                </a:tc>
                <a:extLst>
                  <a:ext uri="{0D108BD9-81ED-4DB2-BD59-A6C34878D82A}">
                    <a16:rowId xmlns:a16="http://schemas.microsoft.com/office/drawing/2014/main" val="3401584818"/>
                  </a:ext>
                </a:extLst>
              </a:tr>
              <a:tr h="473736">
                <a:tc>
                  <a:txBody>
                    <a:bodyPr/>
                    <a:lstStyle/>
                    <a:p>
                      <a:r>
                        <a:rPr lang="en-US" sz="1200" dirty="0"/>
                        <a:t>2</a:t>
                      </a:r>
                      <a:endParaRPr lang="en-US" sz="1200" b="0" dirty="0"/>
                    </a:p>
                  </a:txBody>
                  <a:tcPr marL="74295" marR="74295" marT="37148" marB="37148"/>
                </a:tc>
                <a:tc>
                  <a:txBody>
                    <a:bodyPr/>
                    <a:lstStyle/>
                    <a:p>
                      <a:r>
                        <a:rPr lang="en-GB" sz="1400" dirty="0" smtClean="0"/>
                        <a:t>Animals</a:t>
                      </a:r>
                      <a:endParaRPr lang="en-GB" sz="1400" dirty="0"/>
                    </a:p>
                  </a:txBody>
                  <a:tcPr marL="68580" marR="68580" marT="0" marB="0"/>
                </a:tc>
                <a:tc>
                  <a:txBody>
                    <a:bodyPr/>
                    <a:lstStyle/>
                    <a:p>
                      <a:r>
                        <a:rPr lang="en-GB" sz="1400" dirty="0" smtClean="0"/>
                        <a:t>A living organism that feeds on organic</a:t>
                      </a:r>
                      <a:r>
                        <a:rPr lang="en-GB" sz="1400" baseline="0" dirty="0" smtClean="0"/>
                        <a:t> (living) matter. Typically having sense organs and a nervous system.</a:t>
                      </a:r>
                      <a:endParaRPr lang="en-GB" sz="1400" dirty="0"/>
                    </a:p>
                  </a:txBody>
                  <a:tcPr marL="68580" marR="68580" marT="0" marB="0"/>
                </a:tc>
                <a:extLst>
                  <a:ext uri="{0D108BD9-81ED-4DB2-BD59-A6C34878D82A}">
                    <a16:rowId xmlns:a16="http://schemas.microsoft.com/office/drawing/2014/main" val="2075142700"/>
                  </a:ext>
                </a:extLst>
              </a:tr>
              <a:tr h="537001">
                <a:tc>
                  <a:txBody>
                    <a:bodyPr/>
                    <a:lstStyle/>
                    <a:p>
                      <a:r>
                        <a:rPr lang="en-US" sz="1200" dirty="0"/>
                        <a:t>5</a:t>
                      </a:r>
                      <a:endParaRPr lang="en-US" sz="1200" b="0" dirty="0"/>
                    </a:p>
                  </a:txBody>
                  <a:tcPr marL="74295" marR="74295" marT="37148" marB="37148"/>
                </a:tc>
                <a:tc>
                  <a:txBody>
                    <a:bodyPr/>
                    <a:lstStyle/>
                    <a:p>
                      <a:r>
                        <a:rPr lang="en-GB" sz="1400" dirty="0" smtClean="0"/>
                        <a:t>Taxonomists</a:t>
                      </a:r>
                      <a:endParaRPr lang="en-GB" sz="1400" dirty="0"/>
                    </a:p>
                  </a:txBody>
                  <a:tcPr marL="68580" marR="68580" marT="0" marB="0"/>
                </a:tc>
                <a:tc>
                  <a:txBody>
                    <a:bodyPr/>
                    <a:lstStyle/>
                    <a:p>
                      <a:r>
                        <a:rPr lang="en-GB" sz="1400" dirty="0" smtClean="0"/>
                        <a:t>A biologist that</a:t>
                      </a:r>
                      <a:r>
                        <a:rPr lang="en-GB" sz="1400" baseline="0" dirty="0" smtClean="0"/>
                        <a:t> groups organisms into categories</a:t>
                      </a:r>
                      <a:endParaRPr lang="en-GB" sz="1400" dirty="0"/>
                    </a:p>
                  </a:txBody>
                  <a:tcPr marL="68580" marR="68580" marT="0" marB="0"/>
                </a:tc>
                <a:extLst>
                  <a:ext uri="{0D108BD9-81ED-4DB2-BD59-A6C34878D82A}">
                    <a16:rowId xmlns:a16="http://schemas.microsoft.com/office/drawing/2014/main" val="1398772385"/>
                  </a:ext>
                </a:extLst>
              </a:tr>
              <a:tr h="712232">
                <a:tc>
                  <a:txBody>
                    <a:bodyPr/>
                    <a:lstStyle/>
                    <a:p>
                      <a:r>
                        <a:rPr lang="en-US" sz="1200" dirty="0"/>
                        <a:t>6</a:t>
                      </a:r>
                      <a:endParaRPr lang="en-US" sz="1200" b="0" dirty="0"/>
                    </a:p>
                  </a:txBody>
                  <a:tcPr marL="74295" marR="74295" marT="37148" marB="37148"/>
                </a:tc>
                <a:tc>
                  <a:txBody>
                    <a:bodyPr/>
                    <a:lstStyle/>
                    <a:p>
                      <a:r>
                        <a:rPr lang="en-GB" sz="1400" dirty="0" smtClean="0"/>
                        <a:t>Microorganisms</a:t>
                      </a:r>
                      <a:endParaRPr lang="en-GB" sz="1400" dirty="0"/>
                    </a:p>
                  </a:txBody>
                  <a:tcPr marL="68580" marR="68580" marT="0" marB="0"/>
                </a:tc>
                <a:tc>
                  <a:txBody>
                    <a:bodyPr/>
                    <a:lstStyle/>
                    <a:p>
                      <a:r>
                        <a:rPr lang="en-GB" sz="1400" dirty="0" smtClean="0"/>
                        <a:t>A microscopic organism</a:t>
                      </a:r>
                      <a:r>
                        <a:rPr lang="en-GB" sz="1400" baseline="0" dirty="0" smtClean="0"/>
                        <a:t> (too small for the eye to see), especially a bacterium, virus or fungus</a:t>
                      </a:r>
                      <a:endParaRPr lang="en-GB" sz="1400" dirty="0"/>
                    </a:p>
                  </a:txBody>
                  <a:tcPr marL="68580" marR="68580" marT="0" marB="0"/>
                </a:tc>
                <a:extLst>
                  <a:ext uri="{0D108BD9-81ED-4DB2-BD59-A6C34878D82A}">
                    <a16:rowId xmlns:a16="http://schemas.microsoft.com/office/drawing/2014/main" val="432408064"/>
                  </a:ext>
                </a:extLst>
              </a:tr>
            </a:tbl>
          </a:graphicData>
        </a:graphic>
      </p:graphicFrame>
      <p:graphicFrame>
        <p:nvGraphicFramePr>
          <p:cNvPr id="13" name="Table 12">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1330343086"/>
              </p:ext>
            </p:extLst>
          </p:nvPr>
        </p:nvGraphicFramePr>
        <p:xfrm>
          <a:off x="5893180" y="3774656"/>
          <a:ext cx="1949862" cy="2904809"/>
        </p:xfrm>
        <a:graphic>
          <a:graphicData uri="http://schemas.openxmlformats.org/drawingml/2006/table">
            <a:tbl>
              <a:tblPr firstRow="1" bandRow="1">
                <a:tableStyleId>{00A15C55-8517-42AA-B614-E9B94910E393}</a:tableStyleId>
              </a:tblPr>
              <a:tblGrid>
                <a:gridCol w="1949862">
                  <a:extLst>
                    <a:ext uri="{9D8B030D-6E8A-4147-A177-3AD203B41FA5}">
                      <a16:colId xmlns:a16="http://schemas.microsoft.com/office/drawing/2014/main" val="2379496559"/>
                    </a:ext>
                  </a:extLst>
                </a:gridCol>
              </a:tblGrid>
              <a:tr h="2904809">
                <a:tc>
                  <a:txBody>
                    <a:bodyPr/>
                    <a:lstStyle/>
                    <a:p>
                      <a:pPr algn="ctr"/>
                      <a:r>
                        <a:rPr lang="en-GB" sz="1400" u="sng" dirty="0" smtClean="0">
                          <a:solidFill>
                            <a:schemeClr val="tx1"/>
                          </a:solidFill>
                        </a:rPr>
                        <a:t>Carl</a:t>
                      </a:r>
                      <a:r>
                        <a:rPr lang="en-GB" sz="1400" u="sng" baseline="0" dirty="0" smtClean="0">
                          <a:solidFill>
                            <a:schemeClr val="tx1"/>
                          </a:solidFill>
                        </a:rPr>
                        <a:t> Linnaeus</a:t>
                      </a:r>
                    </a:p>
                    <a:p>
                      <a:pPr algn="ctr"/>
                      <a:r>
                        <a:rPr lang="en-GB" sz="1400" baseline="0" dirty="0" smtClean="0">
                          <a:solidFill>
                            <a:schemeClr val="tx1"/>
                          </a:solidFill>
                        </a:rPr>
                        <a:t>A </a:t>
                      </a:r>
                      <a:r>
                        <a:rPr lang="en-GB" sz="1400" b="0" baseline="0" dirty="0" smtClean="0">
                          <a:solidFill>
                            <a:schemeClr val="tx1"/>
                          </a:solidFill>
                        </a:rPr>
                        <a:t>Swedish scientist that collected and examined more than 40,000 specimens of plants, animals and shells. In the 1700s there was no agreed method for classifying organisms until Linnaeus developed one. He published his work in his book ‘Systema Naturae’</a:t>
                      </a:r>
                    </a:p>
                  </a:txBody>
                  <a:tcPr marL="68580" marR="68580" marT="0" marB="0">
                    <a:solidFill>
                      <a:srgbClr val="FFE8CB"/>
                    </a:solidFill>
                  </a:tcPr>
                </a:tc>
                <a:extLst>
                  <a:ext uri="{0D108BD9-81ED-4DB2-BD59-A6C34878D82A}">
                    <a16:rowId xmlns:a16="http://schemas.microsoft.com/office/drawing/2014/main" val="2963941051"/>
                  </a:ext>
                </a:extLst>
              </a:tr>
            </a:tbl>
          </a:graphicData>
        </a:graphic>
      </p:graphicFrame>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4172708084"/>
              </p:ext>
            </p:extLst>
          </p:nvPr>
        </p:nvGraphicFramePr>
        <p:xfrm>
          <a:off x="30454" y="376093"/>
          <a:ext cx="5792279" cy="3124368"/>
        </p:xfrm>
        <a:graphic>
          <a:graphicData uri="http://schemas.openxmlformats.org/drawingml/2006/table">
            <a:tbl>
              <a:tblPr firstRow="1" bandRow="1">
                <a:tableStyleId>{00A15C55-8517-42AA-B614-E9B94910E393}</a:tableStyleId>
              </a:tblPr>
              <a:tblGrid>
                <a:gridCol w="641909">
                  <a:extLst>
                    <a:ext uri="{9D8B030D-6E8A-4147-A177-3AD203B41FA5}">
                      <a16:colId xmlns:a16="http://schemas.microsoft.com/office/drawing/2014/main" val="2316687726"/>
                    </a:ext>
                  </a:extLst>
                </a:gridCol>
                <a:gridCol w="5150370">
                  <a:extLst>
                    <a:ext uri="{9D8B030D-6E8A-4147-A177-3AD203B41FA5}">
                      <a16:colId xmlns:a16="http://schemas.microsoft.com/office/drawing/2014/main" val="2379496559"/>
                    </a:ext>
                  </a:extLst>
                </a:gridCol>
              </a:tblGrid>
              <a:tr h="382140">
                <a:tc gridSpan="2">
                  <a:txBody>
                    <a:bodyPr/>
                    <a:lstStyle/>
                    <a:p>
                      <a:pPr algn="ctr"/>
                      <a:r>
                        <a:rPr lang="en-GB" altLang="en-GB" sz="1800" dirty="0" smtClean="0"/>
                        <a:t>Key Knowledge</a:t>
                      </a:r>
                      <a:endParaRPr lang="en-GB" altLang="en-GB" sz="1800" dirty="0"/>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914076">
                <a:tc>
                  <a:txBody>
                    <a:bodyPr/>
                    <a:lstStyle/>
                    <a:p>
                      <a:r>
                        <a:rPr lang="en-GB" altLang="en-GB" sz="1200" dirty="0"/>
                        <a:t>1</a:t>
                      </a:r>
                      <a:endParaRPr lang="en-GB" altLang="en-GB" sz="1200" b="0" dirty="0"/>
                    </a:p>
                  </a:txBody>
                  <a:tcPr marL="74295" marR="74295" marT="37148" marB="37148"/>
                </a:tc>
                <a:tc>
                  <a:txBody>
                    <a:bodyPr/>
                    <a:lstStyle/>
                    <a:p>
                      <a:r>
                        <a:rPr lang="en-GB" sz="1400" u="sng" dirty="0" smtClean="0"/>
                        <a:t>Classification</a:t>
                      </a:r>
                    </a:p>
                    <a:p>
                      <a:r>
                        <a:rPr lang="en-GB" sz="1400" dirty="0" smtClean="0"/>
                        <a:t>Similar organisms are grouped together then the groups are split</a:t>
                      </a:r>
                      <a:r>
                        <a:rPr lang="en-GB" sz="1400" baseline="0" dirty="0" smtClean="0"/>
                        <a:t> again and again to become smaller and more specific until you have groups of animals belonging to one particular species.</a:t>
                      </a:r>
                      <a:endParaRPr lang="en-GB" sz="1400" dirty="0"/>
                    </a:p>
                  </a:txBody>
                  <a:tcPr marL="68580" marR="68580" marT="0" marB="0"/>
                </a:tc>
                <a:extLst>
                  <a:ext uri="{0D108BD9-81ED-4DB2-BD59-A6C34878D82A}">
                    <a16:rowId xmlns:a16="http://schemas.microsoft.com/office/drawing/2014/main" val="2963941051"/>
                  </a:ext>
                </a:extLst>
              </a:tr>
              <a:tr h="914076">
                <a:tc>
                  <a:txBody>
                    <a:bodyPr/>
                    <a:lstStyle/>
                    <a:p>
                      <a:r>
                        <a:rPr lang="en-GB" altLang="en-GB" sz="1200" b="0" dirty="0" smtClean="0"/>
                        <a:t>2</a:t>
                      </a:r>
                      <a:endParaRPr lang="en-GB" altLang="en-GB" sz="1200" b="0" dirty="0"/>
                    </a:p>
                  </a:txBody>
                  <a:tcPr marL="74295" marR="74295" marT="37148" marB="37148"/>
                </a:tc>
                <a:tc>
                  <a:txBody>
                    <a:bodyPr/>
                    <a:lstStyle/>
                    <a:p>
                      <a:r>
                        <a:rPr lang="en-GB" sz="1400" u="sng" dirty="0" smtClean="0"/>
                        <a:t>Linnaean</a:t>
                      </a:r>
                      <a:r>
                        <a:rPr lang="en-GB" sz="1400" u="sng" baseline="0" dirty="0" smtClean="0"/>
                        <a:t> </a:t>
                      </a:r>
                      <a:r>
                        <a:rPr lang="en-GB" sz="1400" u="sng" baseline="0" dirty="0" smtClean="0"/>
                        <a:t>System</a:t>
                      </a:r>
                    </a:p>
                    <a:p>
                      <a:r>
                        <a:rPr lang="en-GB" sz="1400" u="none" baseline="0" dirty="0" smtClean="0"/>
                        <a:t>The Linnaean system for classifying organisms is a standard system which all taxonomists follow (See diagram below). Domain has been added since Linnaeus developed the system</a:t>
                      </a:r>
                      <a:endParaRPr lang="en-GB" sz="1400" u="none" dirty="0"/>
                    </a:p>
                  </a:txBody>
                  <a:tcPr marL="68580" marR="68580" marT="0" marB="0"/>
                </a:tc>
                <a:extLst>
                  <a:ext uri="{0D108BD9-81ED-4DB2-BD59-A6C34878D82A}">
                    <a16:rowId xmlns:a16="http://schemas.microsoft.com/office/drawing/2014/main" val="916236417"/>
                  </a:ext>
                </a:extLst>
              </a:tr>
              <a:tr h="914076">
                <a:tc>
                  <a:txBody>
                    <a:bodyPr/>
                    <a:lstStyle/>
                    <a:p>
                      <a:r>
                        <a:rPr lang="en-GB" altLang="en-GB" sz="1200" b="0" dirty="0" smtClean="0"/>
                        <a:t>3</a:t>
                      </a:r>
                      <a:endParaRPr lang="en-GB" altLang="en-GB" sz="1200" b="0" dirty="0"/>
                    </a:p>
                  </a:txBody>
                  <a:tcPr marL="74295" marR="74295" marT="37148" marB="37148"/>
                </a:tc>
                <a:tc>
                  <a:txBody>
                    <a:bodyPr/>
                    <a:lstStyle/>
                    <a:p>
                      <a:r>
                        <a:rPr lang="en-GB" sz="1400" u="sng" dirty="0" smtClean="0"/>
                        <a:t>Identifying</a:t>
                      </a:r>
                      <a:r>
                        <a:rPr lang="en-GB" sz="1400" u="sng" baseline="0" dirty="0" smtClean="0"/>
                        <a:t> </a:t>
                      </a:r>
                      <a:r>
                        <a:rPr lang="en-GB" sz="1400" u="sng" baseline="0" dirty="0" smtClean="0"/>
                        <a:t>organisms</a:t>
                      </a:r>
                    </a:p>
                    <a:p>
                      <a:r>
                        <a:rPr lang="en-GB" sz="1400" u="none" baseline="0" dirty="0" smtClean="0"/>
                        <a:t>Organisms can be identified by belonging to a particular genus and species e.g. a dog is ‘</a:t>
                      </a:r>
                      <a:r>
                        <a:rPr lang="en-GB" sz="1400" u="none" baseline="0" dirty="0" err="1" smtClean="0"/>
                        <a:t>Canis</a:t>
                      </a:r>
                      <a:r>
                        <a:rPr lang="en-GB" sz="1400" u="none" baseline="0" dirty="0" smtClean="0"/>
                        <a:t> Lupus’. ‘</a:t>
                      </a:r>
                      <a:r>
                        <a:rPr lang="en-GB" sz="1400" u="none" baseline="0" dirty="0" err="1" smtClean="0"/>
                        <a:t>Canis</a:t>
                      </a:r>
                      <a:r>
                        <a:rPr lang="en-GB" sz="1400" u="none" baseline="0" dirty="0" smtClean="0"/>
                        <a:t>’ applied to dogs and jackals whereas ‘Lupus’ is specific to dogs.</a:t>
                      </a:r>
                      <a:endParaRPr lang="en-GB" sz="1400" u="none" dirty="0"/>
                    </a:p>
                  </a:txBody>
                  <a:tcPr marL="68580" marR="68580" marT="0" marB="0"/>
                </a:tc>
                <a:extLst>
                  <a:ext uri="{0D108BD9-81ED-4DB2-BD59-A6C34878D82A}">
                    <a16:rowId xmlns:a16="http://schemas.microsoft.com/office/drawing/2014/main" val="277143705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918256547"/>
              </p:ext>
            </p:extLst>
          </p:nvPr>
        </p:nvGraphicFramePr>
        <p:xfrm>
          <a:off x="78386" y="3427474"/>
          <a:ext cx="2451603" cy="348616"/>
        </p:xfrm>
        <a:graphic>
          <a:graphicData uri="http://schemas.openxmlformats.org/drawingml/2006/table">
            <a:tbl>
              <a:tblPr firstRow="1" bandRow="1">
                <a:tableStyleId>{93296810-A885-4BE3-A3E7-6D5BEEA58F35}</a:tableStyleId>
              </a:tblPr>
              <a:tblGrid>
                <a:gridCol w="2451603">
                  <a:extLst>
                    <a:ext uri="{9D8B030D-6E8A-4147-A177-3AD203B41FA5}">
                      <a16:colId xmlns:a16="http://schemas.microsoft.com/office/drawing/2014/main" val="20000"/>
                    </a:ext>
                  </a:extLst>
                </a:gridCol>
              </a:tblGrid>
              <a:tr h="0">
                <a:tc>
                  <a:txBody>
                    <a:bodyPr/>
                    <a:lstStyle/>
                    <a:p>
                      <a:pPr algn="ctr"/>
                      <a:r>
                        <a:rPr lang="en-GB" altLang="en-GB" dirty="0" smtClean="0"/>
                        <a:t>Key</a:t>
                      </a:r>
                      <a:r>
                        <a:rPr lang="en-GB" altLang="en-GB" baseline="0" dirty="0" smtClean="0"/>
                        <a:t> Diagrams</a:t>
                      </a:r>
                      <a:endParaRPr lang="en-GB" altLang="en-GB" dirty="0"/>
                    </a:p>
                  </a:txBody>
                  <a:tcPr marL="74295" marR="74295" marT="37148" marB="37148"/>
                </a:tc>
                <a:extLst>
                  <a:ext uri="{0D108BD9-81ED-4DB2-BD59-A6C34878D82A}">
                    <a16:rowId xmlns:a16="http://schemas.microsoft.com/office/drawing/2014/main" val="10000"/>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537139694"/>
              </p:ext>
            </p:extLst>
          </p:nvPr>
        </p:nvGraphicFramePr>
        <p:xfrm>
          <a:off x="2571706" y="3500462"/>
          <a:ext cx="3279758" cy="3287490"/>
        </p:xfrm>
        <a:graphic>
          <a:graphicData uri="http://schemas.openxmlformats.org/drawingml/2006/table">
            <a:tbl>
              <a:tblPr firstRow="1" bandRow="1">
                <a:tableStyleId>{5C22544A-7EE6-4342-B048-85BDC9FD1C3A}</a:tableStyleId>
              </a:tblPr>
              <a:tblGrid>
                <a:gridCol w="406811">
                  <a:extLst>
                    <a:ext uri="{9D8B030D-6E8A-4147-A177-3AD203B41FA5}">
                      <a16:colId xmlns:a16="http://schemas.microsoft.com/office/drawing/2014/main" val="20002"/>
                    </a:ext>
                  </a:extLst>
                </a:gridCol>
                <a:gridCol w="1637192">
                  <a:extLst>
                    <a:ext uri="{9D8B030D-6E8A-4147-A177-3AD203B41FA5}">
                      <a16:colId xmlns:a16="http://schemas.microsoft.com/office/drawing/2014/main" val="20000"/>
                    </a:ext>
                  </a:extLst>
                </a:gridCol>
                <a:gridCol w="1235755">
                  <a:extLst>
                    <a:ext uri="{9D8B030D-6E8A-4147-A177-3AD203B41FA5}">
                      <a16:colId xmlns:a16="http://schemas.microsoft.com/office/drawing/2014/main" val="20001"/>
                    </a:ext>
                  </a:extLst>
                </a:gridCol>
              </a:tblGrid>
              <a:tr h="423354">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smtClean="0"/>
                        <a:t>Important Scientists</a:t>
                      </a:r>
                      <a:endParaRPr lang="en-US" sz="18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1478408">
                <a:tc>
                  <a:txBody>
                    <a:bodyPr/>
                    <a:lstStyle/>
                    <a:p>
                      <a:r>
                        <a:rPr lang="en-US" sz="1200" dirty="0"/>
                        <a:t>1</a:t>
                      </a:r>
                    </a:p>
                  </a:txBody>
                  <a:tcPr marL="74295" marR="74295" marT="37148" marB="37148"/>
                </a:tc>
                <a:tc>
                  <a:txBody>
                    <a:bodyPr/>
                    <a:lstStyle/>
                    <a:p>
                      <a:pPr algn="ctr"/>
                      <a:r>
                        <a:rPr lang="en-GB" sz="1400" b="0" u="sng" dirty="0" smtClean="0"/>
                        <a:t>Kristopher </a:t>
                      </a:r>
                      <a:r>
                        <a:rPr lang="en-GB" sz="1400" b="0" u="sng" dirty="0" err="1" smtClean="0"/>
                        <a:t>Helgen</a:t>
                      </a:r>
                      <a:r>
                        <a:rPr lang="en-GB" sz="1400" b="0" u="sng" dirty="0" smtClean="0"/>
                        <a:t> </a:t>
                      </a:r>
                      <a:r>
                        <a:rPr lang="en-GB" sz="1400" b="0" u="none" dirty="0" smtClean="0"/>
                        <a:t>(1980-</a:t>
                      </a:r>
                    </a:p>
                    <a:p>
                      <a:pPr algn="ctr"/>
                      <a:r>
                        <a:rPr lang="en-GB" sz="1400" b="0" u="none" dirty="0" smtClean="0"/>
                        <a:t>Has discovered nearly 100 new mammal</a:t>
                      </a:r>
                      <a:r>
                        <a:rPr lang="en-GB" sz="1400" b="0" u="none" baseline="0" dirty="0" smtClean="0"/>
                        <a:t> species in his career so far.</a:t>
                      </a:r>
                      <a:endParaRPr lang="en-GB" sz="1400" b="0" u="none" dirty="0" smtClean="0"/>
                    </a:p>
                  </a:txBody>
                  <a:tcPr marL="74295" marR="74295" marT="37148" marB="37148"/>
                </a:tc>
                <a:tc>
                  <a:txBody>
                    <a:bodyPr/>
                    <a:lstStyle/>
                    <a:p>
                      <a:endParaRPr lang="en-GB" sz="1200" dirty="0"/>
                    </a:p>
                  </a:txBody>
                  <a:tcPr marL="74295" marR="74295" marT="37148" marB="37148"/>
                </a:tc>
                <a:extLst>
                  <a:ext uri="{0D108BD9-81ED-4DB2-BD59-A6C34878D82A}">
                    <a16:rowId xmlns:a16="http://schemas.microsoft.com/office/drawing/2014/main" val="10001"/>
                  </a:ext>
                </a:extLst>
              </a:tr>
              <a:tr h="1385728">
                <a:tc>
                  <a:txBody>
                    <a:bodyPr/>
                    <a:lstStyle/>
                    <a:p>
                      <a:r>
                        <a:rPr lang="en-US" sz="1200" dirty="0"/>
                        <a:t>2</a:t>
                      </a:r>
                    </a:p>
                  </a:txBody>
                  <a:tcPr marL="74295" marR="74295" marT="37148" marB="37148"/>
                </a:tc>
                <a:tc>
                  <a:txBody>
                    <a:bodyPr/>
                    <a:lstStyle/>
                    <a:p>
                      <a:pPr algn="ctr"/>
                      <a:r>
                        <a:rPr lang="en-GB" sz="1400" u="sng" dirty="0" smtClean="0"/>
                        <a:t>Professor</a:t>
                      </a:r>
                      <a:r>
                        <a:rPr lang="en-GB" sz="1400" u="sng" baseline="0" dirty="0" smtClean="0"/>
                        <a:t> Alice Roberts </a:t>
                      </a:r>
                      <a:r>
                        <a:rPr lang="en-GB" sz="1400" u="none" baseline="0" dirty="0" smtClean="0"/>
                        <a:t>(1973-</a:t>
                      </a:r>
                    </a:p>
                    <a:p>
                      <a:pPr algn="ctr"/>
                      <a:r>
                        <a:rPr lang="en-GB" sz="1400" u="none" baseline="0" dirty="0" smtClean="0"/>
                        <a:t>Biologist at University of Birmingham</a:t>
                      </a:r>
                      <a:endParaRPr lang="en-GB" sz="1400" u="none" dirty="0"/>
                    </a:p>
                  </a:txBody>
                  <a:tcPr marL="74295" marR="74295" marT="37148" marB="37148"/>
                </a:tc>
                <a:tc>
                  <a:txBody>
                    <a:bodyPr/>
                    <a:lstStyle/>
                    <a:p>
                      <a:endParaRPr lang="en-GB" sz="1200" dirty="0"/>
                    </a:p>
                  </a:txBody>
                  <a:tcPr marL="74295" marR="74295" marT="37148" marB="37148"/>
                </a:tc>
                <a:extLst>
                  <a:ext uri="{0D108BD9-81ED-4DB2-BD59-A6C34878D82A}">
                    <a16:rowId xmlns:a16="http://schemas.microsoft.com/office/drawing/2014/main" val="10002"/>
                  </a:ext>
                </a:extLst>
              </a:tr>
            </a:tbl>
          </a:graphicData>
        </a:graphic>
      </p:graphicFrame>
      <p:pic>
        <p:nvPicPr>
          <p:cNvPr id="9" name="Picture 8"/>
          <p:cNvPicPr>
            <a:picLocks noChangeAspect="1"/>
          </p:cNvPicPr>
          <p:nvPr/>
        </p:nvPicPr>
        <p:blipFill>
          <a:blip r:embed="rId3"/>
          <a:stretch>
            <a:fillRect/>
          </a:stretch>
        </p:blipFill>
        <p:spPr>
          <a:xfrm>
            <a:off x="4592015" y="3999749"/>
            <a:ext cx="1230718" cy="1336361"/>
          </a:xfrm>
          <a:prstGeom prst="rect">
            <a:avLst/>
          </a:prstGeom>
        </p:spPr>
      </p:pic>
      <p:pic>
        <p:nvPicPr>
          <p:cNvPr id="12" name="Picture 11"/>
          <p:cNvPicPr>
            <a:picLocks noChangeAspect="1"/>
          </p:cNvPicPr>
          <p:nvPr/>
        </p:nvPicPr>
        <p:blipFill>
          <a:blip r:embed="rId4"/>
          <a:stretch>
            <a:fillRect/>
          </a:stretch>
        </p:blipFill>
        <p:spPr>
          <a:xfrm>
            <a:off x="4602771" y="5436219"/>
            <a:ext cx="1219962" cy="1243246"/>
          </a:xfrm>
          <a:prstGeom prst="rect">
            <a:avLst/>
          </a:prstGeom>
        </p:spPr>
      </p:pic>
      <p:pic>
        <p:nvPicPr>
          <p:cNvPr id="6" name="Picture 5"/>
          <p:cNvPicPr>
            <a:picLocks noChangeAspect="1"/>
          </p:cNvPicPr>
          <p:nvPr/>
        </p:nvPicPr>
        <p:blipFill>
          <a:blip r:embed="rId5"/>
          <a:stretch>
            <a:fillRect/>
          </a:stretch>
        </p:blipFill>
        <p:spPr>
          <a:xfrm>
            <a:off x="78387" y="3790154"/>
            <a:ext cx="2451603" cy="3091913"/>
          </a:xfrm>
          <a:prstGeom prst="rect">
            <a:avLst/>
          </a:prstGeom>
        </p:spPr>
      </p:pic>
      <p:pic>
        <p:nvPicPr>
          <p:cNvPr id="14" name="Picture 13"/>
          <p:cNvPicPr>
            <a:picLocks noChangeAspect="1"/>
          </p:cNvPicPr>
          <p:nvPr/>
        </p:nvPicPr>
        <p:blipFill>
          <a:blip r:embed="rId6"/>
          <a:stretch>
            <a:fillRect/>
          </a:stretch>
        </p:blipFill>
        <p:spPr>
          <a:xfrm>
            <a:off x="7878732" y="3776090"/>
            <a:ext cx="2006920" cy="2903375"/>
          </a:xfrm>
          <a:prstGeom prst="rect">
            <a:avLst/>
          </a:prstGeom>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4960</TotalTime>
  <Words>277</Words>
  <Application>Microsoft Office PowerPoint</Application>
  <PresentationFormat>A4 Paper (210x297 mm)</PresentationFormat>
  <Paragraphs>35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Biology (Classification)|  Year 6  | 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Richard Hatton</cp:lastModifiedBy>
  <cp:revision>108</cp:revision>
  <cp:lastPrinted>2019-04-03T10:51:31Z</cp:lastPrinted>
  <dcterms:created xsi:type="dcterms:W3CDTF">2017-10-15T20:56:30Z</dcterms:created>
  <dcterms:modified xsi:type="dcterms:W3CDTF">2020-02-23T15:41:05Z</dcterms:modified>
</cp:coreProperties>
</file>