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574" autoAdjust="0"/>
    <p:restoredTop sz="94627"/>
  </p:normalViewPr>
  <p:slideViewPr>
    <p:cSldViewPr snapToGrid="0" snapToObjects="1">
      <p:cViewPr varScale="1">
        <p:scale>
          <a:sx n="79" d="100"/>
          <a:sy n="79" d="100"/>
        </p:scale>
        <p:origin x="1680" y="82"/>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099" cy="498932"/>
          </a:xfrm>
          <a:prstGeom prst="rect">
            <a:avLst/>
          </a:prstGeom>
        </p:spPr>
        <p:txBody>
          <a:bodyPr vert="horz" lIns="91440" tIns="45720" rIns="91440" bIns="45720" numCol="1" rtlCol="0"/>
          <a:lstStyle>
            <a:lvl1pPr algn="l">
              <a:defRPr sz="1200"/>
            </a:lvl1pPr>
          </a:lstStyle>
          <a:p>
            <a:endParaRPr lang="en-US" dirty="0"/>
          </a:p>
        </p:txBody>
      </p:sp>
      <p:sp>
        <p:nvSpPr>
          <p:cNvPr id="3" name="Date Placeholder 2"/>
          <p:cNvSpPr>
            <a:spLocks noGrp="1"/>
          </p:cNvSpPr>
          <p:nvPr>
            <p:ph type="dt" idx="1"/>
          </p:nvPr>
        </p:nvSpPr>
        <p:spPr>
          <a:xfrm>
            <a:off x="3854939" y="0"/>
            <a:ext cx="2949099" cy="498932"/>
          </a:xfrm>
          <a:prstGeom prst="rect">
            <a:avLst/>
          </a:prstGeom>
        </p:spPr>
        <p:txBody>
          <a:bodyPr vert="horz" lIns="91440" tIns="45720" rIns="91440" bIns="45720" numCol="1" rtlCol="0"/>
          <a:lstStyle>
            <a:lvl1pPr algn="r">
              <a:defRPr sz="1200"/>
            </a:lvl1pPr>
          </a:lstStyle>
          <a:p>
            <a:fld id="{74DA69C8-F84C-2947-85D9-F4E475966ECC}" type="datetimeFigureOut">
              <a:rPr lang="en-US" smtClean="0"/>
              <a:t>10/13/2022</a:t>
            </a:fld>
            <a:endParaRPr lang="en-US" dirty="0"/>
          </a:p>
        </p:txBody>
      </p:sp>
      <p:sp>
        <p:nvSpPr>
          <p:cNvPr id="4" name="Slide Image Placeholder 3"/>
          <p:cNvSpPr>
            <a:spLocks noGrp="1" noRot="1" noChangeAspect="1"/>
          </p:cNvSpPr>
          <p:nvPr>
            <p:ph type="sldImg" idx="2"/>
          </p:nvPr>
        </p:nvSpPr>
        <p:spPr>
          <a:xfrm>
            <a:off x="979488" y="1243013"/>
            <a:ext cx="4846637" cy="3355975"/>
          </a:xfrm>
          <a:prstGeom prst="rect">
            <a:avLst/>
          </a:prstGeom>
          <a:noFill/>
          <a:ln w="12700">
            <a:solidFill>
              <a:prstClr val="black"/>
            </a:solidFill>
          </a:ln>
        </p:spPr>
        <p:txBody>
          <a:bodyPr vert="horz" lIns="91440" tIns="45720" rIns="91440" bIns="45720" numCol="1" rtlCol="0" anchor="ctr"/>
          <a:lstStyle/>
          <a:p>
            <a:endParaRPr lang="en-US" dirty="0"/>
          </a:p>
        </p:txBody>
      </p:sp>
      <p:sp>
        <p:nvSpPr>
          <p:cNvPr id="5" name="Notes Placeholder 4"/>
          <p:cNvSpPr>
            <a:spLocks noGrp="1"/>
          </p:cNvSpPr>
          <p:nvPr>
            <p:ph type="body" sz="quarter" idx="3"/>
          </p:nvPr>
        </p:nvSpPr>
        <p:spPr>
          <a:xfrm>
            <a:off x="680562" y="4785598"/>
            <a:ext cx="5444490" cy="3915489"/>
          </a:xfrm>
          <a:prstGeom prst="rect">
            <a:avLst/>
          </a:prstGeom>
        </p:spPr>
        <p:txBody>
          <a:bodyPr vert="horz" lIns="91440" tIns="45720" rIns="91440" bIns="45720"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45170"/>
            <a:ext cx="2949099" cy="498931"/>
          </a:xfrm>
          <a:prstGeom prst="rect">
            <a:avLst/>
          </a:prstGeom>
        </p:spPr>
        <p:txBody>
          <a:bodyPr vert="horz" lIns="91440" tIns="45720" rIns="91440" bIns="45720" numCol="1"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54939" y="9445170"/>
            <a:ext cx="2949099" cy="498931"/>
          </a:xfrm>
          <a:prstGeom prst="rect">
            <a:avLst/>
          </a:prstGeom>
        </p:spPr>
        <p:txBody>
          <a:bodyPr vert="horz" lIns="91440" tIns="45720" rIns="91440" bIns="45720" numCol="1" rtlCol="0" anchor="b"/>
          <a:lstStyle>
            <a:lvl1pPr algn="r">
              <a:defRPr sz="1200"/>
            </a:lvl1pPr>
          </a:lstStyle>
          <a:p>
            <a:fld id="{90C8F01E-995B-8848-96E4-13733EB6AADD}" type="slidenum">
              <a:rPr lang="en-US" smtClean="0"/>
              <a:t>‹#›</a:t>
            </a:fld>
            <a:endParaRPr lang="en-US" dirty="0"/>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dirty="0"/>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dirty="0"/>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5" name="Footer Placeholder 4"/>
          <p:cNvSpPr>
            <a:spLocks noGrp="1"/>
          </p:cNvSpPr>
          <p:nvPr>
            <p:ph type="ftr" sz="quarter" idx="11"/>
          </p:nvPr>
        </p:nvSpPr>
        <p:spPr/>
        <p:txBody>
          <a:bodyPr numCol="1"/>
          <a:lstStyle/>
          <a:p>
            <a:endParaRPr lang="en-US" dirty="0"/>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5" name="Footer Placeholder 4"/>
          <p:cNvSpPr>
            <a:spLocks noGrp="1"/>
          </p:cNvSpPr>
          <p:nvPr>
            <p:ph type="ftr" sz="quarter" idx="11"/>
          </p:nvPr>
        </p:nvSpPr>
        <p:spPr/>
        <p:txBody>
          <a:bodyPr numCol="1"/>
          <a:lstStyle/>
          <a:p>
            <a:endParaRPr lang="en-US" dirty="0"/>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5" name="Footer Placeholder 4"/>
          <p:cNvSpPr>
            <a:spLocks noGrp="1"/>
          </p:cNvSpPr>
          <p:nvPr>
            <p:ph type="ftr" sz="quarter" idx="11"/>
          </p:nvPr>
        </p:nvSpPr>
        <p:spPr/>
        <p:txBody>
          <a:bodyPr numCol="1"/>
          <a:lstStyle/>
          <a:p>
            <a:endParaRPr lang="en-US" dirty="0"/>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6" name="Footer Placeholder 5"/>
          <p:cNvSpPr>
            <a:spLocks noGrp="1"/>
          </p:cNvSpPr>
          <p:nvPr>
            <p:ph type="ftr" sz="quarter" idx="11"/>
          </p:nvPr>
        </p:nvSpPr>
        <p:spPr/>
        <p:txBody>
          <a:bodyPr numCol="1"/>
          <a:lstStyle/>
          <a:p>
            <a:endParaRPr lang="en-US" dirty="0"/>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8" name="Footer Placeholder 7"/>
          <p:cNvSpPr>
            <a:spLocks noGrp="1"/>
          </p:cNvSpPr>
          <p:nvPr>
            <p:ph type="ftr" sz="quarter" idx="11"/>
          </p:nvPr>
        </p:nvSpPr>
        <p:spPr/>
        <p:txBody>
          <a:bodyPr numCol="1"/>
          <a:lstStyle/>
          <a:p>
            <a:endParaRPr lang="en-US" dirty="0"/>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4" name="Footer Placeholder 3"/>
          <p:cNvSpPr>
            <a:spLocks noGrp="1"/>
          </p:cNvSpPr>
          <p:nvPr>
            <p:ph type="ftr" sz="quarter" idx="11"/>
          </p:nvPr>
        </p:nvSpPr>
        <p:spPr/>
        <p:txBody>
          <a:bodyPr numCol="1"/>
          <a:lstStyle/>
          <a:p>
            <a:endParaRPr lang="en-US" dirty="0"/>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3" name="Footer Placeholder 2"/>
          <p:cNvSpPr>
            <a:spLocks noGrp="1"/>
          </p:cNvSpPr>
          <p:nvPr>
            <p:ph type="ftr" sz="quarter" idx="11"/>
          </p:nvPr>
        </p:nvSpPr>
        <p:spPr/>
        <p:txBody>
          <a:bodyPr numCol="1"/>
          <a:lstStyle/>
          <a:p>
            <a:endParaRPr lang="en-US" dirty="0"/>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6" name="Footer Placeholder 5"/>
          <p:cNvSpPr>
            <a:spLocks noGrp="1"/>
          </p:cNvSpPr>
          <p:nvPr>
            <p:ph type="ftr" sz="quarter" idx="11"/>
          </p:nvPr>
        </p:nvSpPr>
        <p:spPr/>
        <p:txBody>
          <a:bodyPr numCol="1"/>
          <a:lstStyle/>
          <a:p>
            <a:endParaRPr lang="en-US" dirty="0"/>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Drag picture to placeholder or click icon to add</a:t>
            </a:r>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6" name="Footer Placeholder 5"/>
          <p:cNvSpPr>
            <a:spLocks noGrp="1"/>
          </p:cNvSpPr>
          <p:nvPr>
            <p:ph type="ftr" sz="quarter" idx="11"/>
          </p:nvPr>
        </p:nvSpPr>
        <p:spPr/>
        <p:txBody>
          <a:bodyPr numCol="1"/>
          <a:lstStyle/>
          <a:p>
            <a:endParaRPr lang="en-US" dirty="0"/>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5" name="Footer Placeholder 4"/>
          <p:cNvSpPr>
            <a:spLocks noGrp="1"/>
          </p:cNvSpPr>
          <p:nvPr>
            <p:ph type="ftr" sz="quarter" idx="11"/>
          </p:nvPr>
        </p:nvSpPr>
        <p:spPr/>
        <p:txBody>
          <a:bodyPr numCol="1"/>
          <a:lstStyle/>
          <a:p>
            <a:endParaRPr lang="en-US" dirty="0"/>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5" name="Footer Placeholder 4"/>
          <p:cNvSpPr>
            <a:spLocks noGrp="1"/>
          </p:cNvSpPr>
          <p:nvPr>
            <p:ph type="ftr" sz="quarter" idx="11"/>
          </p:nvPr>
        </p:nvSpPr>
        <p:spPr/>
        <p:txBody>
          <a:bodyPr numCol="1"/>
          <a:lstStyle/>
          <a:p>
            <a:endParaRPr lang="en-US" dirty="0"/>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10/13/2022</a:t>
            </a:fld>
            <a:endParaRPr lang="en-US" dirty="0"/>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dirty="0"/>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6477" y="106185"/>
            <a:ext cx="8747024" cy="273090"/>
          </a:xfrm>
        </p:spPr>
        <p:txBody>
          <a:bodyPr numCol="1">
            <a:noAutofit/>
          </a:bodyPr>
          <a:lstStyle/>
          <a:p>
            <a:pPr algn="l"/>
            <a:r>
              <a:rPr lang="en-US" sz="1600" b="1" dirty="0" smtClean="0">
                <a:latin typeface="Century Gothic" panose="020B0502020202020204" pitchFamily="34" charset="0"/>
              </a:rPr>
              <a:t>Shirley Heath </a:t>
            </a:r>
            <a:r>
              <a:rPr lang="en-US" sz="1800" b="1" dirty="0" smtClean="0">
                <a:latin typeface="Century Gothic" panose="020B0502020202020204" pitchFamily="34" charset="0"/>
              </a:rPr>
              <a:t>	   Easter at St. James’ Church   </a:t>
            </a:r>
            <a:r>
              <a:rPr lang="en-US" sz="1800" b="1" dirty="0">
                <a:latin typeface="Century Gothic" panose="020B0502020202020204" pitchFamily="34" charset="0"/>
              </a:rPr>
              <a:t>| Year </a:t>
            </a:r>
            <a:r>
              <a:rPr lang="en-US" sz="1800" b="1" dirty="0" smtClean="0">
                <a:latin typeface="Century Gothic" panose="020B0502020202020204" pitchFamily="34" charset="0"/>
              </a:rPr>
              <a:t>4 </a:t>
            </a:r>
            <a:r>
              <a:rPr lang="en-US" sz="1800" b="1" dirty="0">
                <a:latin typeface="Century Gothic" panose="020B0502020202020204" pitchFamily="34" charset="0"/>
              </a:rPr>
              <a:t>|  </a:t>
            </a:r>
            <a:r>
              <a:rPr lang="en-US" sz="1800" b="1" dirty="0" smtClean="0">
                <a:latin typeface="Century Gothic" panose="020B0502020202020204" pitchFamily="34" charset="0"/>
              </a:rPr>
              <a:t>Term:  Spring </a:t>
            </a:r>
            <a:r>
              <a:rPr lang="en-US" sz="1800" b="1" dirty="0">
                <a:latin typeface="Century Gothic" panose="020B0502020202020204" pitchFamily="34" charset="0"/>
              </a:rPr>
              <a:t>2</a:t>
            </a:r>
          </a:p>
        </p:txBody>
      </p:sp>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8" name="Table 7">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2013979131"/>
              </p:ext>
            </p:extLst>
          </p:nvPr>
        </p:nvGraphicFramePr>
        <p:xfrm>
          <a:off x="5254525" y="371085"/>
          <a:ext cx="4502318" cy="2318759"/>
        </p:xfrm>
        <a:graphic>
          <a:graphicData uri="http://schemas.openxmlformats.org/drawingml/2006/table">
            <a:tbl>
              <a:tblPr firstRow="1" bandRow="1">
                <a:tableStyleId>{5C22544A-7EE6-4342-B048-85BDC9FD1C3A}</a:tableStyleId>
              </a:tblPr>
              <a:tblGrid>
                <a:gridCol w="321834">
                  <a:extLst>
                    <a:ext uri="{9D8B030D-6E8A-4147-A177-3AD203B41FA5}">
                      <a16:colId xmlns:a16="http://schemas.microsoft.com/office/drawing/2014/main" val="129580435"/>
                    </a:ext>
                  </a:extLst>
                </a:gridCol>
                <a:gridCol w="1022113">
                  <a:extLst>
                    <a:ext uri="{9D8B030D-6E8A-4147-A177-3AD203B41FA5}">
                      <a16:colId xmlns:a16="http://schemas.microsoft.com/office/drawing/2014/main" val="771789285"/>
                    </a:ext>
                  </a:extLst>
                </a:gridCol>
                <a:gridCol w="3158371">
                  <a:extLst>
                    <a:ext uri="{9D8B030D-6E8A-4147-A177-3AD203B41FA5}">
                      <a16:colId xmlns:a16="http://schemas.microsoft.com/office/drawing/2014/main" val="1444632793"/>
                    </a:ext>
                  </a:extLst>
                </a:gridCol>
              </a:tblGrid>
              <a:tr h="266186">
                <a:tc gridSpan="3">
                  <a:txBody>
                    <a:bodyPr/>
                    <a:lstStyle/>
                    <a:p>
                      <a:pPr algn="ctr"/>
                      <a:r>
                        <a:rPr lang="en-US" sz="1600" dirty="0" smtClean="0">
                          <a:latin typeface="Century Gothic" panose="020B0502020202020204" pitchFamily="34" charset="0"/>
                        </a:rPr>
                        <a:t>Vocabulary</a:t>
                      </a:r>
                      <a:endParaRPr lang="en-US" sz="1200" dirty="0">
                        <a:latin typeface="Century Gothic" panose="020B0502020202020204" pitchFamily="34" charset="0"/>
                      </a:endParaRPr>
                    </a:p>
                  </a:txBody>
                  <a:tcPr marL="74295" marR="74295" marT="37148" marB="37148"/>
                </a:tc>
                <a:tc hMerge="1">
                  <a:txBody>
                    <a:bodyPr/>
                    <a:lstStyle/>
                    <a:p>
                      <a:pPr algn="ctr"/>
                      <a:endParaRPr lang="en-US" sz="1600" dirty="0">
                        <a:latin typeface="Century Gothic" panose="020B0502020202020204" pitchFamily="34" charset="0"/>
                      </a:endParaRPr>
                    </a:p>
                  </a:txBody>
                  <a:tcPr marL="74295" marR="74295" marT="37148" marB="37148"/>
                </a:tc>
                <a:tc hMerge="1">
                  <a:txBody>
                    <a:bodyPr/>
                    <a:lstStyle/>
                    <a:p>
                      <a:endParaRPr lang="en-US"/>
                    </a:p>
                  </a:txBody>
                  <a:tcPr/>
                </a:tc>
                <a:extLst>
                  <a:ext uri="{0D108BD9-81ED-4DB2-BD59-A6C34878D82A}">
                    <a16:rowId xmlns:a16="http://schemas.microsoft.com/office/drawing/2014/main" val="2106910169"/>
                  </a:ext>
                </a:extLst>
              </a:tr>
              <a:tr h="388991">
                <a:tc>
                  <a:txBody>
                    <a:bodyPr/>
                    <a:lstStyle/>
                    <a:p>
                      <a:pPr algn="just"/>
                      <a:r>
                        <a:rPr lang="en-GB" sz="1200" dirty="0" smtClean="0">
                          <a:latin typeface="Century Gothic" panose="020B0502020202020204" pitchFamily="34" charset="0"/>
                        </a:rPr>
                        <a:t>1.</a:t>
                      </a:r>
                      <a:endParaRPr lang="en-GB" sz="1200" dirty="0">
                        <a:latin typeface="Century Gothic" panose="020B0502020202020204" pitchFamily="34" charset="0"/>
                      </a:endParaRPr>
                    </a:p>
                  </a:txBody>
                  <a:tcPr marL="74295" marR="74295" marT="37148" marB="37148" anchor="ctr"/>
                </a:tc>
                <a:tc>
                  <a:txBody>
                    <a:bodyPr/>
                    <a:lstStyle/>
                    <a:p>
                      <a:pPr algn="just"/>
                      <a:r>
                        <a:rPr lang="en-GB" sz="1200" dirty="0" smtClean="0">
                          <a:latin typeface="Century Gothic" panose="020B0502020202020204" pitchFamily="34" charset="0"/>
                        </a:rPr>
                        <a:t>PULSE</a:t>
                      </a:r>
                      <a:endParaRPr lang="en-GB" sz="1200" dirty="0">
                        <a:latin typeface="Century Gothic" panose="020B0502020202020204" pitchFamily="34" charset="0"/>
                      </a:endParaRPr>
                    </a:p>
                  </a:txBody>
                  <a:tcPr marL="74295" marR="74295" marT="37148" marB="37148" anchor="ctr"/>
                </a:tc>
                <a:tc>
                  <a:txBody>
                    <a:bodyPr/>
                    <a:lstStyle/>
                    <a:p>
                      <a:pPr algn="just"/>
                      <a:r>
                        <a:rPr lang="en-GB" sz="1200" dirty="0" smtClean="0">
                          <a:latin typeface="Century Gothic" panose="020B0502020202020204" pitchFamily="34" charset="0"/>
                        </a:rPr>
                        <a:t>The</a:t>
                      </a:r>
                      <a:r>
                        <a:rPr lang="en-GB" sz="1200" baseline="0" dirty="0" smtClean="0">
                          <a:latin typeface="Century Gothic" panose="020B0502020202020204" pitchFamily="34" charset="0"/>
                        </a:rPr>
                        <a:t> heart beat that runs throughout a piece of music.</a:t>
                      </a:r>
                      <a:endParaRPr lang="en-GB" sz="1200" dirty="0">
                        <a:latin typeface="Century Gothic" panose="020B0502020202020204" pitchFamily="34" charset="0"/>
                      </a:endParaRPr>
                    </a:p>
                  </a:txBody>
                  <a:tcPr marL="68580" marR="68580" marT="0" marB="0" anchor="ctr"/>
                </a:tc>
                <a:extLst>
                  <a:ext uri="{0D108BD9-81ED-4DB2-BD59-A6C34878D82A}">
                    <a16:rowId xmlns:a16="http://schemas.microsoft.com/office/drawing/2014/main" val="3401584818"/>
                  </a:ext>
                </a:extLst>
              </a:tr>
              <a:tr h="229392">
                <a:tc>
                  <a:txBody>
                    <a:bodyPr/>
                    <a:lstStyle/>
                    <a:p>
                      <a:r>
                        <a:rPr lang="en-GB" sz="1200" kern="1200" dirty="0" smtClean="0">
                          <a:effectLst/>
                          <a:latin typeface="Century Gothic" panose="020B0502020202020204" pitchFamily="34" charset="0"/>
                        </a:rPr>
                        <a:t>2.</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r>
                        <a:rPr lang="en-GB" sz="1200" kern="1200" dirty="0" smtClean="0">
                          <a:effectLst/>
                          <a:latin typeface="Century Gothic" panose="020B0502020202020204" pitchFamily="34" charset="0"/>
                        </a:rPr>
                        <a:t>RHYTHM</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GB" sz="1200" kern="1200" dirty="0" smtClean="0">
                          <a:effectLst/>
                          <a:latin typeface="Century Gothic" panose="020B0502020202020204" pitchFamily="34" charset="0"/>
                        </a:rPr>
                        <a:t>Syllables from lyrics, singing long and short notes.</a:t>
                      </a:r>
                      <a:endParaRPr lang="en-GB" sz="1200" kern="1200" dirty="0" smtClean="0">
                        <a:solidFill>
                          <a:schemeClr val="dk1"/>
                        </a:solidFill>
                        <a:effectLst/>
                        <a:latin typeface="Century Gothic" panose="020B0502020202020204" pitchFamily="34" charset="0"/>
                        <a:ea typeface="+mn-ea"/>
                        <a:cs typeface="+mn-cs"/>
                      </a:endParaRPr>
                    </a:p>
                  </a:txBody>
                  <a:tcPr marL="68580" marR="68580" marT="0" marB="0" anchor="ctr"/>
                </a:tc>
                <a:extLst>
                  <a:ext uri="{0D108BD9-81ED-4DB2-BD59-A6C34878D82A}">
                    <a16:rowId xmlns:a16="http://schemas.microsoft.com/office/drawing/2014/main" val="2075142700"/>
                  </a:ext>
                </a:extLst>
              </a:tr>
              <a:tr h="229392">
                <a:tc>
                  <a:txBody>
                    <a:bodyPr/>
                    <a:lstStyle/>
                    <a:p>
                      <a:r>
                        <a:rPr lang="en-GB" sz="1200" kern="1200" dirty="0" smtClean="0">
                          <a:effectLst/>
                          <a:latin typeface="Century Gothic" panose="020B0502020202020204" pitchFamily="34" charset="0"/>
                        </a:rPr>
                        <a:t>3.</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r>
                        <a:rPr lang="en-GB" sz="1200" kern="1200" dirty="0" smtClean="0">
                          <a:effectLst/>
                          <a:latin typeface="Century Gothic" panose="020B0502020202020204" pitchFamily="34" charset="0"/>
                        </a:rPr>
                        <a:t>PITCH</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GB" sz="1200" kern="1200" dirty="0" smtClean="0">
                          <a:effectLst/>
                          <a:latin typeface="Century Gothic" panose="020B0502020202020204" pitchFamily="34" charset="0"/>
                        </a:rPr>
                        <a:t>Melody which consists of singing high and low.</a:t>
                      </a:r>
                      <a:endParaRPr lang="en-GB" sz="1200" kern="1200" dirty="0" smtClean="0">
                        <a:solidFill>
                          <a:schemeClr val="dk1"/>
                        </a:solidFill>
                        <a:effectLst/>
                        <a:latin typeface="Century Gothic" panose="020B0502020202020204" pitchFamily="34" charset="0"/>
                        <a:ea typeface="+mn-ea"/>
                        <a:cs typeface="+mn-cs"/>
                      </a:endParaRPr>
                    </a:p>
                  </a:txBody>
                  <a:tcPr marL="68580" marR="68580" marT="0" marB="0" anchor="ctr"/>
                </a:tc>
                <a:extLst>
                  <a:ext uri="{0D108BD9-81ED-4DB2-BD59-A6C34878D82A}">
                    <a16:rowId xmlns:a16="http://schemas.microsoft.com/office/drawing/2014/main" val="3734594781"/>
                  </a:ext>
                </a:extLst>
              </a:tr>
              <a:tr h="229392">
                <a:tc>
                  <a:txBody>
                    <a:bodyPr/>
                    <a:lstStyle/>
                    <a:p>
                      <a:r>
                        <a:rPr lang="en-GB" sz="1200" kern="1200" dirty="0" smtClean="0">
                          <a:effectLst/>
                          <a:latin typeface="Century Gothic" panose="020B0502020202020204" pitchFamily="34" charset="0"/>
                        </a:rPr>
                        <a:t>4.</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r>
                        <a:rPr lang="en-GB" sz="1200" kern="1200" dirty="0" smtClean="0">
                          <a:effectLst/>
                          <a:latin typeface="Century Gothic" panose="020B0502020202020204" pitchFamily="34" charset="0"/>
                        </a:rPr>
                        <a:t>TEMPO</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GB" sz="1200" kern="1200" dirty="0" smtClean="0">
                          <a:effectLst/>
                          <a:latin typeface="Century Gothic" panose="020B0502020202020204" pitchFamily="34" charset="0"/>
                        </a:rPr>
                        <a:t>The speed of a</a:t>
                      </a:r>
                      <a:r>
                        <a:rPr lang="en-GB" sz="1200" kern="1200" baseline="0" dirty="0" smtClean="0">
                          <a:effectLst/>
                          <a:latin typeface="Century Gothic" panose="020B0502020202020204" pitchFamily="34" charset="0"/>
                        </a:rPr>
                        <a:t> song (how fast or slow it is).</a:t>
                      </a:r>
                      <a:endParaRPr lang="en-GB" sz="1200" kern="1200" dirty="0" smtClean="0">
                        <a:solidFill>
                          <a:schemeClr val="dk1"/>
                        </a:solidFill>
                        <a:effectLst/>
                        <a:latin typeface="Century Gothic" panose="020B0502020202020204" pitchFamily="34" charset="0"/>
                        <a:ea typeface="+mn-ea"/>
                        <a:cs typeface="+mn-cs"/>
                      </a:endParaRPr>
                    </a:p>
                  </a:txBody>
                  <a:tcPr marL="68580" marR="68580" marT="0" marB="0" anchor="ctr"/>
                </a:tc>
                <a:extLst>
                  <a:ext uri="{0D108BD9-81ED-4DB2-BD59-A6C34878D82A}">
                    <a16:rowId xmlns:a16="http://schemas.microsoft.com/office/drawing/2014/main" val="1398772385"/>
                  </a:ext>
                </a:extLst>
              </a:tr>
              <a:tr h="229392">
                <a:tc>
                  <a:txBody>
                    <a:bodyPr/>
                    <a:lstStyle/>
                    <a:p>
                      <a:r>
                        <a:rPr lang="en-GB" sz="1200" kern="1200" dirty="0" smtClean="0">
                          <a:effectLst/>
                          <a:latin typeface="Century Gothic" panose="020B0502020202020204" pitchFamily="34" charset="0"/>
                        </a:rPr>
                        <a:t>5.</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r>
                        <a:rPr lang="en-GB" sz="1200" kern="1200" dirty="0" smtClean="0">
                          <a:effectLst/>
                          <a:latin typeface="Century Gothic" panose="020B0502020202020204" pitchFamily="34" charset="0"/>
                        </a:rPr>
                        <a:t>SOLFA</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GB" sz="1200" kern="1200" dirty="0" smtClean="0">
                          <a:effectLst/>
                          <a:latin typeface="Century Gothic" panose="020B0502020202020204" pitchFamily="34" charset="0"/>
                        </a:rPr>
                        <a:t>Pitch</a:t>
                      </a:r>
                      <a:r>
                        <a:rPr lang="en-GB" sz="1200" kern="1200" baseline="0" dirty="0" smtClean="0">
                          <a:effectLst/>
                          <a:latin typeface="Century Gothic" panose="020B0502020202020204" pitchFamily="34" charset="0"/>
                        </a:rPr>
                        <a:t> names such as Do, Re, Me, Fa, So.</a:t>
                      </a:r>
                      <a:endParaRPr lang="en-GB" sz="1200" kern="1200" dirty="0" smtClean="0">
                        <a:solidFill>
                          <a:schemeClr val="dk1"/>
                        </a:solidFill>
                        <a:effectLst/>
                        <a:latin typeface="Century Gothic" panose="020B0502020202020204" pitchFamily="34" charset="0"/>
                        <a:ea typeface="+mn-ea"/>
                        <a:cs typeface="+mn-cs"/>
                      </a:endParaRPr>
                    </a:p>
                  </a:txBody>
                  <a:tcPr marL="68580" marR="68580" marT="0" marB="0" anchor="ctr"/>
                </a:tc>
                <a:extLst>
                  <a:ext uri="{0D108BD9-81ED-4DB2-BD59-A6C34878D82A}">
                    <a16:rowId xmlns:a16="http://schemas.microsoft.com/office/drawing/2014/main" val="1586741868"/>
                  </a:ext>
                </a:extLst>
              </a:tr>
              <a:tr h="229392">
                <a:tc>
                  <a:txBody>
                    <a:bodyPr/>
                    <a:lstStyle/>
                    <a:p>
                      <a:r>
                        <a:rPr lang="en-GB" sz="1200" kern="1200" dirty="0" smtClean="0">
                          <a:effectLst/>
                          <a:latin typeface="Century Gothic" panose="020B0502020202020204" pitchFamily="34" charset="0"/>
                        </a:rPr>
                        <a:t>6.</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r>
                        <a:rPr lang="en-GB" sz="1200" kern="1200" dirty="0" smtClean="0">
                          <a:effectLst/>
                          <a:latin typeface="Century Gothic" panose="020B0502020202020204" pitchFamily="34" charset="0"/>
                        </a:rPr>
                        <a:t>DYNAMICS</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GB" sz="1200" kern="1200" dirty="0" smtClean="0">
                          <a:effectLst/>
                          <a:latin typeface="Century Gothic" panose="020B0502020202020204" pitchFamily="34" charset="0"/>
                        </a:rPr>
                        <a:t>Volume of the voice.</a:t>
                      </a:r>
                      <a:endParaRPr lang="en-GB" sz="1200" kern="1200" dirty="0" smtClean="0">
                        <a:solidFill>
                          <a:schemeClr val="dk1"/>
                        </a:solidFill>
                        <a:effectLst/>
                        <a:latin typeface="Century Gothic" panose="020B0502020202020204" pitchFamily="34" charset="0"/>
                        <a:ea typeface="+mn-ea"/>
                        <a:cs typeface="+mn-cs"/>
                      </a:endParaRPr>
                    </a:p>
                  </a:txBody>
                  <a:tcPr marL="68580" marR="68580" marT="0" marB="0" anchor="ctr"/>
                </a:tc>
                <a:extLst>
                  <a:ext uri="{0D108BD9-81ED-4DB2-BD59-A6C34878D82A}">
                    <a16:rowId xmlns:a16="http://schemas.microsoft.com/office/drawing/2014/main" val="556682352"/>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2310951448"/>
              </p:ext>
            </p:extLst>
          </p:nvPr>
        </p:nvGraphicFramePr>
        <p:xfrm>
          <a:off x="68701" y="371085"/>
          <a:ext cx="5048048" cy="6278880"/>
        </p:xfrm>
        <a:graphic>
          <a:graphicData uri="http://schemas.openxmlformats.org/drawingml/2006/table">
            <a:tbl>
              <a:tblPr firstRow="1" bandRow="1">
                <a:tableStyleId>{21E4AEA4-8DFA-4A89-87EB-49C32662AFE0}</a:tableStyleId>
              </a:tblPr>
              <a:tblGrid>
                <a:gridCol w="5048048">
                  <a:extLst>
                    <a:ext uri="{9D8B030D-6E8A-4147-A177-3AD203B41FA5}">
                      <a16:colId xmlns:a16="http://schemas.microsoft.com/office/drawing/2014/main" val="2939363129"/>
                    </a:ext>
                  </a:extLst>
                </a:gridCol>
              </a:tblGrid>
              <a:tr h="319815">
                <a:tc>
                  <a:txBody>
                    <a:bodyPr/>
                    <a:lstStyle/>
                    <a:p>
                      <a:pPr algn="ctr"/>
                      <a:r>
                        <a:rPr lang="en-GB" sz="1600" dirty="0" smtClean="0">
                          <a:latin typeface="Century Gothic" panose="020B0502020202020204" pitchFamily="34" charset="0"/>
                        </a:rPr>
                        <a:t>Engage the Body</a:t>
                      </a:r>
                      <a:endParaRPr lang="en-GB" sz="1600" dirty="0">
                        <a:latin typeface="Century Gothic" panose="020B0502020202020204" pitchFamily="34" charset="0"/>
                        <a:cs typeface="Arial" panose="020B0604020202020204" pitchFamily="34" charset="0"/>
                      </a:endParaRPr>
                    </a:p>
                  </a:txBody>
                  <a:tcPr/>
                </a:tc>
                <a:extLst>
                  <a:ext uri="{0D108BD9-81ED-4DB2-BD59-A6C34878D82A}">
                    <a16:rowId xmlns:a16="http://schemas.microsoft.com/office/drawing/2014/main" val="2124632446"/>
                  </a:ext>
                </a:extLst>
              </a:tr>
              <a:tr h="5690445">
                <a:tc>
                  <a:txBody>
                    <a:bodyPr/>
                    <a:lstStyle/>
                    <a:p>
                      <a:pPr marL="0" indent="0" algn="just" fontAlgn="base">
                        <a:buFont typeface="Arial" panose="020B0604020202020204" pitchFamily="34" charset="0"/>
                        <a:buNone/>
                      </a:pPr>
                      <a:r>
                        <a:rPr lang="en-US" sz="1200" u="sng" dirty="0" smtClean="0">
                          <a:latin typeface="Century Gothic" panose="020B0502020202020204" pitchFamily="34" charset="0"/>
                        </a:rPr>
                        <a:t>Posture</a:t>
                      </a:r>
                    </a:p>
                    <a:p>
                      <a:pPr marL="0" indent="0" algn="just" fontAlgn="base">
                        <a:buFont typeface="Arial" panose="020B0604020202020204" pitchFamily="34" charset="0"/>
                        <a:buNone/>
                      </a:pPr>
                      <a:r>
                        <a:rPr lang="en-US" sz="1200" dirty="0" smtClean="0">
                          <a:latin typeface="Century Gothic" panose="020B0502020202020204" pitchFamily="34" charset="0"/>
                        </a:rPr>
                        <a:t>Be aware of my posture</a:t>
                      </a:r>
                      <a:r>
                        <a:rPr lang="en-US" sz="1200" baseline="0" dirty="0" smtClean="0">
                          <a:latin typeface="Century Gothic" panose="020B0502020202020204" pitchFamily="34" charset="0"/>
                        </a:rPr>
                        <a:t> – STAND TALL.  </a:t>
                      </a:r>
                    </a:p>
                    <a:p>
                      <a:pPr marL="0" indent="0" algn="just" fontAlgn="base">
                        <a:buFont typeface="Arial" panose="020B0604020202020204" pitchFamily="34" charset="0"/>
                        <a:buNone/>
                      </a:pPr>
                      <a:endParaRPr lang="en-US" sz="1200" dirty="0" smtClean="0">
                        <a:latin typeface="Century Gothic" panose="020B0502020202020204" pitchFamily="34" charset="0"/>
                      </a:endParaRPr>
                    </a:p>
                    <a:p>
                      <a:pPr marL="0" indent="0" algn="just" fontAlgn="base">
                        <a:buFont typeface="Arial" panose="020B0604020202020204" pitchFamily="34" charset="0"/>
                        <a:buNone/>
                      </a:pPr>
                      <a:r>
                        <a:rPr lang="en-US" sz="1200" u="sng" dirty="0" smtClean="0">
                          <a:latin typeface="Century Gothic" panose="020B0502020202020204" pitchFamily="34" charset="0"/>
                        </a:rPr>
                        <a:t>Ahhhh…. Relax! </a:t>
                      </a:r>
                    </a:p>
                    <a:p>
                      <a:pPr marL="0" indent="0" algn="just" fontAlgn="base">
                        <a:buFont typeface="Arial" panose="020B0604020202020204" pitchFamily="34" charset="0"/>
                        <a:buNone/>
                      </a:pPr>
                      <a:r>
                        <a:rPr lang="en-US" sz="1200" dirty="0" smtClean="0">
                          <a:latin typeface="Century Gothic" panose="020B0502020202020204" pitchFamily="34" charset="0"/>
                        </a:rPr>
                        <a:t>Singers can feel tension in their shoulders and neck which does not help the body produce a good sound. </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Scrunch up the shoulders towards the ears and release. </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Gently roll shoulders in big circles.</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Stretching is a good way to move the rib cage and muscles at the side. Reaching both arms in to the air above your head and down again will achieve this movement. </a:t>
                      </a:r>
                    </a:p>
                    <a:p>
                      <a:pPr marL="0" indent="0" algn="just" fontAlgn="base">
                        <a:buFont typeface="Arial" panose="020B0604020202020204" pitchFamily="34" charset="0"/>
                        <a:buNone/>
                      </a:pPr>
                      <a:endParaRPr lang="en-US" sz="1200" dirty="0" smtClean="0">
                        <a:latin typeface="Century Gothic" panose="020B0502020202020204" pitchFamily="34" charset="0"/>
                      </a:endParaRPr>
                    </a:p>
                    <a:p>
                      <a:pPr marL="0" indent="0" algn="just" fontAlgn="base">
                        <a:buFont typeface="Arial" panose="020B0604020202020204" pitchFamily="34" charset="0"/>
                        <a:buNone/>
                      </a:pPr>
                      <a:r>
                        <a:rPr lang="en-US" sz="1200" u="sng" dirty="0" smtClean="0">
                          <a:latin typeface="Century Gothic" panose="020B0502020202020204" pitchFamily="34" charset="0"/>
                        </a:rPr>
                        <a:t>Breathing </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We need to have an awareness on how to maximise breathing whilst singing. </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We need to think about controlling our airflow - little breath may mean less power and life in sustaining our notes. Too much air rushing out will result in a loss of control and life in our notes. </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Talking a breath before singing a note should not take place as a big gasp, but a breath that uses the bottom of our lungs, the side of our ribcage and round our back. Imagining there is an inflatable tyre ring round our body or filling with air from the bottom up may help with this. </a:t>
                      </a:r>
                    </a:p>
                    <a:p>
                      <a:pPr marL="0" indent="0" algn="just" fontAlgn="base">
                        <a:buFont typeface="Arial" panose="020B0604020202020204" pitchFamily="34" charset="0"/>
                        <a:buNone/>
                      </a:pPr>
                      <a:endParaRPr lang="en-US" sz="1200" dirty="0" smtClean="0">
                        <a:latin typeface="Century Gothic" panose="020B0502020202020204" pitchFamily="34" charset="0"/>
                      </a:endParaRPr>
                    </a:p>
                    <a:p>
                      <a:pPr marL="0" indent="0" algn="just" fontAlgn="base">
                        <a:buFont typeface="Arial" panose="020B0604020202020204" pitchFamily="34" charset="0"/>
                        <a:buNone/>
                      </a:pPr>
                      <a:r>
                        <a:rPr lang="en-US" sz="1200" u="sng" dirty="0" smtClean="0">
                          <a:latin typeface="Century Gothic" panose="020B0502020202020204" pitchFamily="34" charset="0"/>
                        </a:rPr>
                        <a:t>The face</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Pull as many funny faces as you can, screwing up the muscles and opening up to a wider expression. </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Focus on the mouth. Chewing imaginary chewing gum and poking your tongue out to wiggle it around also moves the jaw and tongue around in the right places.</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The most important thing is…. Don’t worry about what you look like. The more ridiculous, the better!</a:t>
                      </a:r>
                    </a:p>
                  </a:txBody>
                  <a:tcPr/>
                </a:tc>
                <a:extLst>
                  <a:ext uri="{0D108BD9-81ED-4DB2-BD59-A6C34878D82A}">
                    <a16:rowId xmlns:a16="http://schemas.microsoft.com/office/drawing/2014/main" val="3109266348"/>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1586692501"/>
              </p:ext>
            </p:extLst>
          </p:nvPr>
        </p:nvGraphicFramePr>
        <p:xfrm>
          <a:off x="5254526" y="2740645"/>
          <a:ext cx="2731884" cy="3909320"/>
        </p:xfrm>
        <a:graphic>
          <a:graphicData uri="http://schemas.openxmlformats.org/drawingml/2006/table">
            <a:tbl>
              <a:tblPr firstRow="1" bandRow="1">
                <a:tableStyleId>{93296810-A885-4BE3-A3E7-6D5BEEA58F35}</a:tableStyleId>
              </a:tblPr>
              <a:tblGrid>
                <a:gridCol w="2731884">
                  <a:extLst>
                    <a:ext uri="{9D8B030D-6E8A-4147-A177-3AD203B41FA5}">
                      <a16:colId xmlns:a16="http://schemas.microsoft.com/office/drawing/2014/main" val="2939363129"/>
                    </a:ext>
                  </a:extLst>
                </a:gridCol>
              </a:tblGrid>
              <a:tr h="59900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smtClean="0">
                          <a:latin typeface="Century Gothic" panose="020B0502020202020204" pitchFamily="34" charset="0"/>
                          <a:cs typeface="+mn-cs"/>
                        </a:rPr>
                        <a:t>Iconic</a:t>
                      </a:r>
                      <a:r>
                        <a:rPr lang="en-GB" sz="1600" baseline="0" dirty="0" smtClean="0">
                          <a:latin typeface="Century Gothic" panose="020B0502020202020204" pitchFamily="34" charset="0"/>
                          <a:cs typeface="+mn-cs"/>
                        </a:rPr>
                        <a:t> Singer –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aseline="0" dirty="0" smtClean="0">
                          <a:latin typeface="Century Gothic" panose="020B0502020202020204" pitchFamily="34" charset="0"/>
                          <a:cs typeface="+mn-cs"/>
                        </a:rPr>
                        <a:t>Josh Grogan</a:t>
                      </a:r>
                      <a:endParaRPr lang="en-GB" sz="1600" dirty="0" smtClean="0">
                        <a:latin typeface="Century Gothic" panose="020B0502020202020204" pitchFamily="34" charset="0"/>
                        <a:cs typeface="Arial" panose="020B0604020202020204" pitchFamily="34" charset="0"/>
                      </a:endParaRPr>
                    </a:p>
                  </a:txBody>
                  <a:tcPr/>
                </a:tc>
                <a:extLst>
                  <a:ext uri="{0D108BD9-81ED-4DB2-BD59-A6C34878D82A}">
                    <a16:rowId xmlns:a16="http://schemas.microsoft.com/office/drawing/2014/main" val="2124632446"/>
                  </a:ext>
                </a:extLst>
              </a:tr>
              <a:tr h="3310311">
                <a:tc>
                  <a:txBody>
                    <a:bodyPr/>
                    <a:lstStyle/>
                    <a:p>
                      <a:pPr marL="0" indent="0" algn="just" fontAlgn="base">
                        <a:buFont typeface="Arial" panose="020B0604020202020204" pitchFamily="34" charset="0"/>
                        <a:buNone/>
                      </a:pPr>
                      <a:r>
                        <a:rPr lang="en-US" sz="1200" b="0" i="0" kern="1200" dirty="0" smtClean="0">
                          <a:solidFill>
                            <a:schemeClr val="dk1"/>
                          </a:solidFill>
                          <a:effectLst/>
                          <a:latin typeface="Century Gothic" panose="020B0502020202020204" pitchFamily="34" charset="0"/>
                          <a:ea typeface="+mn-ea"/>
                          <a:cs typeface="+mn-cs"/>
                        </a:rPr>
                        <a:t>This versatile baritone has his own special way when it comes to singing standards and ballads. He can also sing in Italian and has starred on Broadway. </a:t>
                      </a:r>
                    </a:p>
                    <a:p>
                      <a:pPr marL="0" indent="0" algn="just" fontAlgn="base">
                        <a:buFont typeface="Arial" panose="020B0604020202020204" pitchFamily="34" charset="0"/>
                        <a:buNone/>
                      </a:pPr>
                      <a:endParaRPr lang="en-US" sz="1200" b="0" i="0" kern="1200" dirty="0" smtClean="0">
                        <a:solidFill>
                          <a:schemeClr val="dk1"/>
                        </a:solidFill>
                        <a:effectLst/>
                        <a:latin typeface="Century Gothic" panose="020B0502020202020204" pitchFamily="34" charset="0"/>
                        <a:ea typeface="+mn-ea"/>
                        <a:cs typeface="+mn-cs"/>
                      </a:endParaRPr>
                    </a:p>
                    <a:p>
                      <a:pPr algn="just"/>
                      <a:r>
                        <a:rPr lang="en-US" sz="1200" b="0" i="0" kern="1200" dirty="0" smtClean="0">
                          <a:solidFill>
                            <a:schemeClr val="dk1"/>
                          </a:solidFill>
                          <a:effectLst/>
                          <a:latin typeface="Century Gothic" panose="020B0502020202020204" pitchFamily="34" charset="0"/>
                          <a:ea typeface="+mn-ea"/>
                          <a:cs typeface="+mn-cs"/>
                        </a:rPr>
                        <a:t>Josh</a:t>
                      </a:r>
                      <a:r>
                        <a:rPr lang="en-US" sz="1200" b="0" i="0" kern="1200" baseline="0" dirty="0" smtClean="0">
                          <a:solidFill>
                            <a:schemeClr val="dk1"/>
                          </a:solidFill>
                          <a:effectLst/>
                          <a:latin typeface="Century Gothic" panose="020B0502020202020204" pitchFamily="34" charset="0"/>
                          <a:ea typeface="+mn-ea"/>
                          <a:cs typeface="+mn-cs"/>
                        </a:rPr>
                        <a:t> Grogan</a:t>
                      </a:r>
                      <a:r>
                        <a:rPr lang="en-US" sz="1200" b="0" i="0" kern="1200" dirty="0" smtClean="0">
                          <a:solidFill>
                            <a:schemeClr val="dk1"/>
                          </a:solidFill>
                          <a:effectLst/>
                          <a:latin typeface="Century Gothic" panose="020B0502020202020204" pitchFamily="34" charset="0"/>
                          <a:ea typeface="+mn-ea"/>
                          <a:cs typeface="+mn-cs"/>
                        </a:rPr>
                        <a:t> was</a:t>
                      </a:r>
                      <a:r>
                        <a:rPr lang="en-US" sz="1200" b="0" i="0" kern="1200" baseline="0" dirty="0" smtClean="0">
                          <a:solidFill>
                            <a:schemeClr val="dk1"/>
                          </a:solidFill>
                          <a:effectLst/>
                          <a:latin typeface="Century Gothic" panose="020B0502020202020204" pitchFamily="34" charset="0"/>
                          <a:ea typeface="+mn-ea"/>
                          <a:cs typeface="+mn-cs"/>
                        </a:rPr>
                        <a:t> born on 27</a:t>
                      </a:r>
                      <a:r>
                        <a:rPr lang="en-US" sz="1200" b="0" i="0" kern="1200" baseline="30000" dirty="0" smtClean="0">
                          <a:solidFill>
                            <a:schemeClr val="dk1"/>
                          </a:solidFill>
                          <a:effectLst/>
                          <a:latin typeface="Century Gothic" panose="020B0502020202020204" pitchFamily="34" charset="0"/>
                          <a:ea typeface="+mn-ea"/>
                          <a:cs typeface="+mn-cs"/>
                        </a:rPr>
                        <a:t>th</a:t>
                      </a:r>
                      <a:r>
                        <a:rPr lang="en-US" sz="1200" b="0" i="0" kern="1200" baseline="0" dirty="0" smtClean="0">
                          <a:solidFill>
                            <a:schemeClr val="dk1"/>
                          </a:solidFill>
                          <a:effectLst/>
                          <a:latin typeface="Century Gothic" panose="020B0502020202020204" pitchFamily="34" charset="0"/>
                          <a:ea typeface="+mn-ea"/>
                          <a:cs typeface="+mn-cs"/>
                        </a:rPr>
                        <a:t> </a:t>
                      </a:r>
                      <a:r>
                        <a:rPr lang="en-US" sz="1200" b="0" i="0" kern="1200" dirty="0" smtClean="0">
                          <a:solidFill>
                            <a:schemeClr val="dk1"/>
                          </a:solidFill>
                          <a:effectLst/>
                          <a:latin typeface="Century Gothic" panose="020B0502020202020204" pitchFamily="34" charset="0"/>
                          <a:ea typeface="+mn-ea"/>
                          <a:cs typeface="+mn-cs"/>
                        </a:rPr>
                        <a:t>February 1981</a:t>
                      </a:r>
                      <a:r>
                        <a:rPr lang="en-US" sz="1200" b="0" i="0" kern="1200" baseline="0" dirty="0" smtClean="0">
                          <a:solidFill>
                            <a:schemeClr val="dk1"/>
                          </a:solidFill>
                          <a:effectLst/>
                          <a:latin typeface="Century Gothic" panose="020B0502020202020204" pitchFamily="34" charset="0"/>
                          <a:ea typeface="+mn-ea"/>
                          <a:cs typeface="+mn-cs"/>
                        </a:rPr>
                        <a:t> and </a:t>
                      </a:r>
                      <a:r>
                        <a:rPr lang="en-US" sz="1200" b="0" i="0" kern="1200" dirty="0" smtClean="0">
                          <a:solidFill>
                            <a:schemeClr val="dk1"/>
                          </a:solidFill>
                          <a:effectLst/>
                          <a:latin typeface="Century Gothic" panose="020B0502020202020204" pitchFamily="34" charset="0"/>
                          <a:ea typeface="+mn-ea"/>
                          <a:cs typeface="+mn-cs"/>
                        </a:rPr>
                        <a:t>is an American singer, songwriter, actor, and record producer, known for his mature dusky baritone voice. His first four solo albums have been certified multi-platinum</a:t>
                      </a:r>
                      <a:r>
                        <a:rPr lang="en-US" sz="1200" b="0" i="0" kern="1200" baseline="0" dirty="0" smtClean="0">
                          <a:solidFill>
                            <a:schemeClr val="dk1"/>
                          </a:solidFill>
                          <a:effectLst/>
                          <a:latin typeface="Century Gothic" panose="020B0502020202020204" pitchFamily="34" charset="0"/>
                          <a:ea typeface="+mn-ea"/>
                          <a:cs typeface="+mn-cs"/>
                        </a:rPr>
                        <a:t> </a:t>
                      </a:r>
                      <a:r>
                        <a:rPr lang="en-US" sz="1200" b="0" i="0" kern="1200" dirty="0" smtClean="0">
                          <a:solidFill>
                            <a:schemeClr val="dk1"/>
                          </a:solidFill>
                          <a:effectLst/>
                          <a:latin typeface="Century Gothic" panose="020B0502020202020204" pitchFamily="34" charset="0"/>
                          <a:ea typeface="+mn-ea"/>
                          <a:cs typeface="+mn-cs"/>
                        </a:rPr>
                        <a:t>and he was charted in 2007 as the number-one best selling artist in the United States, with over 22.3 million records.</a:t>
                      </a:r>
                      <a:endParaRPr lang="en-US" sz="1200" dirty="0" smtClean="0">
                        <a:solidFill>
                          <a:schemeClr val="tx1"/>
                        </a:solidFill>
                        <a:latin typeface="Century Gothic" panose="020B0502020202020204" pitchFamily="34" charset="0"/>
                      </a:endParaRPr>
                    </a:p>
                  </a:txBody>
                  <a:tcPr/>
                </a:tc>
                <a:extLst>
                  <a:ext uri="{0D108BD9-81ED-4DB2-BD59-A6C34878D82A}">
                    <a16:rowId xmlns:a16="http://schemas.microsoft.com/office/drawing/2014/main" val="3109266348"/>
                  </a:ext>
                </a:extLst>
              </a:tr>
            </a:tbl>
          </a:graphicData>
        </a:graphic>
      </p:graphicFrame>
      <p:pic>
        <p:nvPicPr>
          <p:cNvPr id="12" name="Picture 11"/>
          <p:cNvPicPr>
            <a:picLocks noChangeAspect="1"/>
          </p:cNvPicPr>
          <p:nvPr/>
        </p:nvPicPr>
        <p:blipFill>
          <a:blip r:embed="rId3"/>
          <a:stretch>
            <a:fillRect/>
          </a:stretch>
        </p:blipFill>
        <p:spPr>
          <a:xfrm>
            <a:off x="3021463" y="759239"/>
            <a:ext cx="1891005" cy="610261"/>
          </a:xfrm>
          <a:prstGeom prst="rect">
            <a:avLst/>
          </a:prstGeom>
          <a:ln>
            <a:noFill/>
          </a:ln>
          <a:effectLst>
            <a:outerShdw blurRad="292100" dist="139700" dir="2700000" algn="tl" rotWithShape="0">
              <a:srgbClr val="333333">
                <a:alpha val="65000"/>
              </a:srgbClr>
            </a:outerShdw>
          </a:effectLst>
        </p:spPr>
      </p:pic>
      <p:pic>
        <p:nvPicPr>
          <p:cNvPr id="4" name="Picture 3"/>
          <p:cNvPicPr>
            <a:picLocks noChangeAspect="1"/>
          </p:cNvPicPr>
          <p:nvPr/>
        </p:nvPicPr>
        <p:blipFill>
          <a:blip r:embed="rId4"/>
          <a:stretch>
            <a:fillRect/>
          </a:stretch>
        </p:blipFill>
        <p:spPr>
          <a:xfrm>
            <a:off x="8075547" y="2789285"/>
            <a:ext cx="1620000" cy="204479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230895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4794</TotalTime>
  <Words>475</Words>
  <Application>Microsoft Office PowerPoint</Application>
  <PresentationFormat>A4 Paper (210x297 mm)</PresentationFormat>
  <Paragraphs>45</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Century Gothic</vt:lpstr>
      <vt:lpstr>Office Theme</vt:lpstr>
      <vt:lpstr>Shirley Heath     Easter at St. James’ Church   | Year 4 |  Term:  Spring 2</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H Wood</cp:lastModifiedBy>
  <cp:revision>93</cp:revision>
  <cp:lastPrinted>2017-10-30T10:21:12Z</cp:lastPrinted>
  <dcterms:created xsi:type="dcterms:W3CDTF">2017-10-15T20:56:30Z</dcterms:created>
  <dcterms:modified xsi:type="dcterms:W3CDTF">2022-10-13T09:31:10Z</dcterms:modified>
</cp:coreProperties>
</file>