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279" autoAdjust="0"/>
    <p:restoredTop sz="94627"/>
  </p:normalViewPr>
  <p:slideViewPr>
    <p:cSldViewPr snapToGrid="0" snapToObjects="1">
      <p:cViewPr varScale="1">
        <p:scale>
          <a:sx n="83" d="100"/>
          <a:sy n="83" d="100"/>
        </p:scale>
        <p:origin x="653" y="6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1/12/2023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1/12/2023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1/12/2023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Easter (Christianity) |  Year 3|Spring </a:t>
            </a:r>
            <a:r>
              <a:rPr lang="en-US" sz="1800" b="1" dirty="0"/>
              <a:t>2</a:t>
            </a:r>
          </a:p>
        </p:txBody>
      </p:sp>
      <p:graphicFrame>
        <p:nvGraphicFramePr>
          <p:cNvPr id="4" name="Table 3"/>
          <p:cNvGraphicFramePr>
            <a:graphicFrameLocks noGrp="1"/>
          </p:cNvGraphicFramePr>
          <p:nvPr>
            <p:extLst>
              <p:ext uri="{D42A27DB-BD31-4B8C-83A1-F6EECF244321}">
                <p14:modId xmlns:p14="http://schemas.microsoft.com/office/powerpoint/2010/main" val="3851047162"/>
              </p:ext>
            </p:extLst>
          </p:nvPr>
        </p:nvGraphicFramePr>
        <p:xfrm>
          <a:off x="274409" y="973178"/>
          <a:ext cx="521970" cy="1743080"/>
        </p:xfrm>
        <a:graphic>
          <a:graphicData uri="http://schemas.openxmlformats.org/drawingml/2006/table">
            <a:tbl>
              <a:tblPr firstRow="1" bandRow="1">
                <a:tableStyleId>{5C22544A-7EE6-4342-B048-85BDC9FD1C3A}</a:tableStyleId>
              </a:tblPr>
              <a:tblGrid>
                <a:gridCol w="173990">
                  <a:extLst>
                    <a:ext uri="{9D8B030D-6E8A-4147-A177-3AD203B41FA5}">
                      <a16:colId xmlns:a16="http://schemas.microsoft.com/office/drawing/2014/main" val="20002"/>
                    </a:ext>
                  </a:extLst>
                </a:gridCol>
                <a:gridCol w="173990">
                  <a:extLst>
                    <a:ext uri="{9D8B030D-6E8A-4147-A177-3AD203B41FA5}">
                      <a16:colId xmlns:a16="http://schemas.microsoft.com/office/drawing/2014/main" val="20000"/>
                    </a:ext>
                  </a:extLst>
                </a:gridCol>
                <a:gridCol w="173990">
                  <a:extLst>
                    <a:ext uri="{9D8B030D-6E8A-4147-A177-3AD203B41FA5}">
                      <a16:colId xmlns:a16="http://schemas.microsoft.com/office/drawing/2014/main" val="20001"/>
                    </a:ext>
                  </a:extLst>
                </a:gridCol>
              </a:tblGrid>
              <a:tr h="0">
                <a:tc gridSpan="3">
                  <a:txBody>
                    <a:bodyPr/>
                    <a:lstStyle/>
                    <a:p>
                      <a:endParaRPr lang="en-GB"/>
                    </a:p>
                  </a:txBody>
                  <a:tcPr marL="74295" marR="74295" marT="37148" marB="37148">
                    <a:noFill/>
                  </a:tcPr>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1"/>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2"/>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a:p>
                  </a:txBody>
                  <a:tcPr marL="74295" marR="74295" marT="37148" marB="37148">
                    <a:noFill/>
                  </a:tcPr>
                </a:tc>
                <a:extLst>
                  <a:ext uri="{0D108BD9-81ED-4DB2-BD59-A6C34878D82A}">
                    <a16:rowId xmlns:a16="http://schemas.microsoft.com/office/drawing/2014/main" val="10003"/>
                  </a:ext>
                </a:extLst>
              </a:tr>
              <a:tr h="0">
                <a:tc>
                  <a:txBody>
                    <a:bodyPr/>
                    <a:lstStyle/>
                    <a:p>
                      <a:endParaRPr lang="en-GB"/>
                    </a:p>
                  </a:txBody>
                  <a:tcPr marL="74295" marR="74295" marT="37148" marB="37148">
                    <a:noFill/>
                  </a:tcPr>
                </a:tc>
                <a:tc>
                  <a:txBody>
                    <a:bodyPr/>
                    <a:lstStyle/>
                    <a:p>
                      <a:endParaRPr lang="en-GB"/>
                    </a:p>
                  </a:txBody>
                  <a:tcPr marL="74295" marR="74295" marT="37148" marB="37148">
                    <a:noFill/>
                  </a:tcPr>
                </a:tc>
                <a:tc>
                  <a:txBody>
                    <a:bodyPr/>
                    <a:lstStyle/>
                    <a:p>
                      <a:endParaRPr lang="en-GB" dirty="0"/>
                    </a:p>
                  </a:txBody>
                  <a:tcPr marL="74295" marR="74295" marT="37148" marB="37148">
                    <a:noFill/>
                  </a:tcPr>
                </a:tc>
                <a:extLst>
                  <a:ext uri="{0D108BD9-81ED-4DB2-BD59-A6C34878D82A}">
                    <a16:rowId xmlns:a16="http://schemas.microsoft.com/office/drawing/2014/main" val="10004"/>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719902694"/>
              </p:ext>
            </p:extLst>
          </p:nvPr>
        </p:nvGraphicFramePr>
        <p:xfrm>
          <a:off x="2067036" y="554798"/>
          <a:ext cx="3788180" cy="4077772"/>
        </p:xfrm>
        <a:graphic>
          <a:graphicData uri="http://schemas.openxmlformats.org/drawingml/2006/table">
            <a:tbl>
              <a:tblPr firstRow="1" bandRow="1">
                <a:tableStyleId>{93296810-A885-4BE3-A3E7-6D5BEEA58F35}</a:tableStyleId>
              </a:tblPr>
              <a:tblGrid>
                <a:gridCol w="3788180">
                  <a:extLst>
                    <a:ext uri="{9D8B030D-6E8A-4147-A177-3AD203B41FA5}">
                      <a16:colId xmlns:a16="http://schemas.microsoft.com/office/drawing/2014/main" val="20001"/>
                    </a:ext>
                  </a:extLst>
                </a:gridCol>
              </a:tblGrid>
              <a:tr h="410508">
                <a:tc>
                  <a:txBody>
                    <a:bodyPr/>
                    <a:lstStyle/>
                    <a:p>
                      <a:pPr algn="ctr"/>
                      <a:r>
                        <a:rPr lang="en-GB" altLang="en-GB" dirty="0" smtClean="0"/>
                        <a:t>Knowledge</a:t>
                      </a:r>
                      <a:endParaRPr lang="en-GB" altLang="en-GB" dirty="0"/>
                    </a:p>
                  </a:txBody>
                  <a:tcPr marL="74295" marR="74295" marT="37148" marB="37148"/>
                </a:tc>
                <a:extLst>
                  <a:ext uri="{0D108BD9-81ED-4DB2-BD59-A6C34878D82A}">
                    <a16:rowId xmlns:a16="http://schemas.microsoft.com/office/drawing/2014/main" val="10000"/>
                  </a:ext>
                </a:extLst>
              </a:tr>
              <a:tr h="3667264">
                <a:tc>
                  <a:txBody>
                    <a:bodyPr/>
                    <a:lstStyle/>
                    <a:p>
                      <a:pPr marL="285750" indent="-285750">
                        <a:buFont typeface="Arial" panose="020B0604020202020204" pitchFamily="34" charset="0"/>
                        <a:buChar char="•"/>
                      </a:pPr>
                      <a:r>
                        <a:rPr lang="en-GB" sz="1400" dirty="0" smtClean="0"/>
                        <a:t>Christians</a:t>
                      </a:r>
                      <a:r>
                        <a:rPr lang="en-GB" sz="1400" baseline="0" dirty="0" smtClean="0"/>
                        <a:t> believe that </a:t>
                      </a:r>
                      <a:r>
                        <a:rPr lang="en-GB" sz="1400" dirty="0" smtClean="0"/>
                        <a:t>Easter is the most important Christian festival</a:t>
                      </a:r>
                      <a:r>
                        <a:rPr lang="en-GB" sz="1400" baseline="0" dirty="0" smtClean="0"/>
                        <a:t>.  </a:t>
                      </a:r>
                    </a:p>
                    <a:p>
                      <a:pPr marL="285750" indent="-285750">
                        <a:buFont typeface="Arial" panose="020B0604020202020204" pitchFamily="34" charset="0"/>
                        <a:buChar char="•"/>
                      </a:pPr>
                      <a:r>
                        <a:rPr lang="en-GB" sz="1400" baseline="0" dirty="0" smtClean="0"/>
                        <a:t>It celebrates Jesus coming back to life.  </a:t>
                      </a:r>
                    </a:p>
                    <a:p>
                      <a:pPr marL="285750" indent="-285750">
                        <a:buFont typeface="Arial" panose="020B0604020202020204" pitchFamily="34" charset="0"/>
                        <a:buChar char="•"/>
                      </a:pPr>
                      <a:r>
                        <a:rPr lang="en-GB" sz="1400" dirty="0" smtClean="0"/>
                        <a:t>Christians celebrate Easter in March</a:t>
                      </a:r>
                      <a:r>
                        <a:rPr lang="en-GB" sz="1400" baseline="0" dirty="0" smtClean="0"/>
                        <a:t> or April. </a:t>
                      </a:r>
                    </a:p>
                    <a:p>
                      <a:pPr marL="285750" indent="-285750">
                        <a:buFont typeface="Arial" panose="020B0604020202020204" pitchFamily="34" charset="0"/>
                        <a:buChar char="•"/>
                      </a:pPr>
                      <a:r>
                        <a:rPr lang="en-GB" sz="1400" baseline="0" dirty="0" smtClean="0"/>
                        <a:t>They remember when Jesus died on the cross and rose again.</a:t>
                      </a:r>
                    </a:p>
                    <a:p>
                      <a:pPr marL="285750" indent="-285750">
                        <a:buFont typeface="Arial" panose="020B0604020202020204" pitchFamily="34" charset="0"/>
                        <a:buChar char="•"/>
                      </a:pPr>
                      <a:r>
                        <a:rPr lang="en-GB" sz="1400" b="0" i="0" u="none" strike="noStrike" kern="1200" baseline="0" dirty="0" smtClean="0">
                          <a:solidFill>
                            <a:schemeClr val="dk1"/>
                          </a:solidFill>
                          <a:latin typeface="+mn-lt"/>
                          <a:ea typeface="+mn-ea"/>
                          <a:cs typeface="+mn-cs"/>
                        </a:rPr>
                        <a:t>Jesus’ death was part </a:t>
                      </a:r>
                      <a:r>
                        <a:rPr lang="en-US" sz="1400" b="0" i="0" u="none" strike="noStrike" kern="1200" baseline="0" dirty="0" smtClean="0">
                          <a:solidFill>
                            <a:schemeClr val="dk1"/>
                          </a:solidFill>
                          <a:latin typeface="+mn-lt"/>
                          <a:ea typeface="+mn-ea"/>
                          <a:cs typeface="+mn-cs"/>
                        </a:rPr>
                        <a:t>of God’s plan to show people they can be forgiven and start afresh.</a:t>
                      </a:r>
                    </a:p>
                    <a:p>
                      <a:pPr marL="285750" indent="-285750">
                        <a:buFont typeface="Arial" panose="020B0604020202020204" pitchFamily="34" charset="0"/>
                        <a:buChar char="•"/>
                      </a:pPr>
                      <a:r>
                        <a:rPr lang="en-US" sz="1400" b="0" i="0" u="none" strike="noStrike" kern="1200" baseline="0" dirty="0" smtClean="0">
                          <a:solidFill>
                            <a:schemeClr val="dk1"/>
                          </a:solidFill>
                          <a:latin typeface="+mn-lt"/>
                          <a:ea typeface="+mn-ea"/>
                          <a:cs typeface="+mn-cs"/>
                        </a:rPr>
                        <a:t>Christians believe God made a beautiful world, but when people started forgetting how to be good, God sent Jesus to make things better, to save the day. This meant forgiving people for what they had done </a:t>
                      </a:r>
                      <a:r>
                        <a:rPr lang="en-GB" sz="1400" b="0" i="0" u="none" strike="noStrike" kern="1200" baseline="0" dirty="0" smtClean="0">
                          <a:solidFill>
                            <a:schemeClr val="dk1"/>
                          </a:solidFill>
                          <a:latin typeface="+mn-lt"/>
                          <a:ea typeface="+mn-ea"/>
                          <a:cs typeface="+mn-cs"/>
                        </a:rPr>
                        <a:t>wrong. </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kern="1200" dirty="0" smtClean="0">
                          <a:solidFill>
                            <a:schemeClr val="dk1"/>
                          </a:solidFill>
                          <a:effectLst/>
                          <a:latin typeface="+mn-lt"/>
                          <a:ea typeface="+mn-ea"/>
                          <a:cs typeface="+mn-cs"/>
                        </a:rPr>
                        <a:t>Christians believe that Jesus went willingly to his death because he trusted God as his father.</a:t>
                      </a:r>
                    </a:p>
                  </a:txBody>
                  <a:tcPr marL="68580" marR="68580" marT="0" marB="0"/>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822772638"/>
              </p:ext>
            </p:extLst>
          </p:nvPr>
        </p:nvGraphicFramePr>
        <p:xfrm>
          <a:off x="5929745" y="495564"/>
          <a:ext cx="3823855" cy="5661920"/>
        </p:xfrm>
        <a:graphic>
          <a:graphicData uri="http://schemas.openxmlformats.org/drawingml/2006/table">
            <a:tbl>
              <a:tblPr firstRow="1" bandRow="1">
                <a:tableStyleId>{21E4AEA4-8DFA-4A89-87EB-49C32662AFE0}</a:tableStyleId>
              </a:tblPr>
              <a:tblGrid>
                <a:gridCol w="1468877">
                  <a:extLst>
                    <a:ext uri="{9D8B030D-6E8A-4147-A177-3AD203B41FA5}">
                      <a16:colId xmlns:a16="http://schemas.microsoft.com/office/drawing/2014/main" val="771789285"/>
                    </a:ext>
                  </a:extLst>
                </a:gridCol>
                <a:gridCol w="2354978">
                  <a:extLst>
                    <a:ext uri="{9D8B030D-6E8A-4147-A177-3AD203B41FA5}">
                      <a16:colId xmlns:a16="http://schemas.microsoft.com/office/drawing/2014/main" val="1444632793"/>
                    </a:ext>
                  </a:extLst>
                </a:gridCol>
              </a:tblGrid>
              <a:tr h="637565">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660108">
                <a:tc>
                  <a:txBody>
                    <a:bodyPr/>
                    <a:lstStyle/>
                    <a:p>
                      <a:r>
                        <a:rPr lang="en-GB" sz="1200" dirty="0" smtClean="0"/>
                        <a:t>Crucifixion</a:t>
                      </a:r>
                    </a:p>
                  </a:txBody>
                  <a:tcPr marL="68580" marR="68580" marT="0" marB="0"/>
                </a:tc>
                <a:tc>
                  <a:txBody>
                    <a:bodyPr/>
                    <a:lstStyle/>
                    <a:p>
                      <a:r>
                        <a:rPr lang="en-GB" sz="1200" kern="1200" dirty="0" smtClean="0">
                          <a:solidFill>
                            <a:schemeClr val="dk1"/>
                          </a:solidFill>
                          <a:effectLst/>
                          <a:latin typeface="+mn-lt"/>
                          <a:ea typeface="+mn-ea"/>
                          <a:cs typeface="+mn-cs"/>
                        </a:rPr>
                        <a:t>Being put to death by being nailed to a cross.  This was a common punishment for certain crimes in Jesus’ times. </a:t>
                      </a:r>
                      <a:endParaRPr lang="en-GB" sz="1200" dirty="0"/>
                    </a:p>
                  </a:txBody>
                  <a:tcPr marL="68580" marR="68580" marT="0" marB="0"/>
                </a:tc>
                <a:extLst>
                  <a:ext uri="{0D108BD9-81ED-4DB2-BD59-A6C34878D82A}">
                    <a16:rowId xmlns:a16="http://schemas.microsoft.com/office/drawing/2014/main" val="2075142700"/>
                  </a:ext>
                </a:extLst>
              </a:tr>
              <a:tr h="495081">
                <a:tc>
                  <a:txBody>
                    <a:bodyPr/>
                    <a:lstStyle/>
                    <a:p>
                      <a:r>
                        <a:rPr lang="en-GB" sz="1200" dirty="0" smtClean="0"/>
                        <a:t>Holy week</a:t>
                      </a:r>
                    </a:p>
                  </a:txBody>
                  <a:tcPr marL="68580" marR="68580" marT="0" marB="0"/>
                </a:tc>
                <a:tc>
                  <a:txBody>
                    <a:bodyPr/>
                    <a:lstStyle/>
                    <a:p>
                      <a:r>
                        <a:rPr lang="en-GB" sz="1200" dirty="0" smtClean="0"/>
                        <a:t>The week of events leading up to the death of Jesus</a:t>
                      </a:r>
                      <a:r>
                        <a:rPr lang="en-GB" sz="1200" baseline="0" dirty="0" smtClean="0"/>
                        <a:t> including </a:t>
                      </a:r>
                    </a:p>
                    <a:p>
                      <a:r>
                        <a:rPr lang="en-GB" sz="1200" dirty="0" smtClean="0"/>
                        <a:t> </a:t>
                      </a:r>
                      <a:endParaRPr lang="en-GB" sz="1200" dirty="0"/>
                    </a:p>
                  </a:txBody>
                  <a:tcPr marL="68580" marR="68580" marT="0" marB="0"/>
                </a:tc>
                <a:extLst>
                  <a:ext uri="{0D108BD9-81ED-4DB2-BD59-A6C34878D82A}">
                    <a16:rowId xmlns:a16="http://schemas.microsoft.com/office/drawing/2014/main" val="4095154970"/>
                  </a:ext>
                </a:extLst>
              </a:tr>
              <a:tr h="828102">
                <a:tc>
                  <a:txBody>
                    <a:bodyPr/>
                    <a:lstStyle/>
                    <a:p>
                      <a:r>
                        <a:rPr lang="en-GB" sz="1200" dirty="0" smtClean="0"/>
                        <a:t>Palm Sunday</a:t>
                      </a:r>
                      <a:endParaRPr lang="en-GB" sz="1200" dirty="0"/>
                    </a:p>
                  </a:txBody>
                  <a:tcPr marL="68580" marR="68580" marT="0" marB="0"/>
                </a:tc>
                <a:tc>
                  <a:txBody>
                    <a:bodyPr/>
                    <a:lstStyle/>
                    <a:p>
                      <a:r>
                        <a:rPr lang="en-GB" sz="1200" dirty="0" smtClean="0"/>
                        <a:t>This is the Sunday before Easter.  It is</a:t>
                      </a:r>
                      <a:r>
                        <a:rPr lang="en-GB" sz="1200" baseline="0" dirty="0" smtClean="0"/>
                        <a:t> when Jesus entered Jerusalem on a donkey and the people welcomed him by waving palm leaves.</a:t>
                      </a:r>
                      <a:endParaRPr lang="en-GB" sz="1200" dirty="0"/>
                    </a:p>
                  </a:txBody>
                  <a:tcPr marL="68580" marR="68580" marT="0" marB="0"/>
                </a:tc>
                <a:extLst>
                  <a:ext uri="{0D108BD9-81ED-4DB2-BD59-A6C34878D82A}">
                    <a16:rowId xmlns:a16="http://schemas.microsoft.com/office/drawing/2014/main" val="3734594781"/>
                  </a:ext>
                </a:extLst>
              </a:tr>
              <a:tr h="479651">
                <a:tc>
                  <a:txBody>
                    <a:bodyPr/>
                    <a:lstStyle/>
                    <a:p>
                      <a:r>
                        <a:rPr lang="en-GB" sz="1200" dirty="0" smtClean="0"/>
                        <a:t>The last supper</a:t>
                      </a:r>
                    </a:p>
                    <a:p>
                      <a:r>
                        <a:rPr lang="en-GB" sz="1200" dirty="0" smtClean="0"/>
                        <a:t>(Maundy Thursday)</a:t>
                      </a:r>
                      <a:endParaRPr lang="en-GB" sz="1200" dirty="0"/>
                    </a:p>
                  </a:txBody>
                  <a:tcPr marL="68580" marR="68580" marT="0" marB="0"/>
                </a:tc>
                <a:tc>
                  <a:txBody>
                    <a:bodyPr/>
                    <a:lstStyle/>
                    <a:p>
                      <a:r>
                        <a:rPr lang="en-GB" sz="1200" baseline="0" dirty="0" smtClean="0"/>
                        <a:t>Jesus ate the last supper with his disciple.  He washed their feet. </a:t>
                      </a:r>
                      <a:endParaRPr lang="en-GB" sz="1200" dirty="0"/>
                    </a:p>
                  </a:txBody>
                  <a:tcPr marL="68580" marR="68580" marT="0" marB="0"/>
                </a:tc>
                <a:extLst>
                  <a:ext uri="{0D108BD9-81ED-4DB2-BD59-A6C34878D82A}">
                    <a16:rowId xmlns:a16="http://schemas.microsoft.com/office/drawing/2014/main" val="1398772385"/>
                  </a:ext>
                </a:extLst>
              </a:tr>
              <a:tr h="4273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Good</a:t>
                      </a:r>
                      <a:r>
                        <a:rPr lang="en-GB" sz="1200" baseline="0" dirty="0" smtClean="0"/>
                        <a:t> Friday</a:t>
                      </a:r>
                      <a:endParaRPr lang="en-GB" sz="1200" dirty="0" smtClean="0"/>
                    </a:p>
                    <a:p>
                      <a:endParaRPr lang="en-GB" sz="1200" dirty="0"/>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aseline="0" dirty="0" smtClean="0"/>
                        <a:t>The day that Jesus was nailed the cross to die.</a:t>
                      </a:r>
                      <a:endParaRPr lang="en-GB" sz="1200" dirty="0" smtClean="0"/>
                    </a:p>
                  </a:txBody>
                  <a:tcPr marL="68580" marR="68580" marT="0" marB="0"/>
                </a:tc>
                <a:extLst>
                  <a:ext uri="{0D108BD9-81ED-4DB2-BD59-A6C34878D82A}">
                    <a16:rowId xmlns:a16="http://schemas.microsoft.com/office/drawing/2014/main" val="185642182"/>
                  </a:ext>
                </a:extLst>
              </a:tr>
              <a:tr h="501689">
                <a:tc>
                  <a:txBody>
                    <a:bodyPr/>
                    <a:lstStyle/>
                    <a:p>
                      <a:r>
                        <a:rPr lang="en-GB" sz="1200" dirty="0" smtClean="0"/>
                        <a:t>Easter</a:t>
                      </a:r>
                      <a:endParaRPr lang="en-GB" sz="1200" dirty="0"/>
                    </a:p>
                  </a:txBody>
                  <a:tcPr marL="68580" marR="68580" marT="0" marB="0"/>
                </a:tc>
                <a:tc>
                  <a:txBody>
                    <a:bodyPr/>
                    <a:lstStyle/>
                    <a:p>
                      <a:r>
                        <a:rPr lang="en-GB" sz="1200" dirty="0" smtClean="0"/>
                        <a:t>The day that Jesus rose from the dead.  This</a:t>
                      </a:r>
                      <a:r>
                        <a:rPr lang="en-GB" sz="1200" baseline="0" dirty="0" smtClean="0"/>
                        <a:t> is the day that Christians celebrate Easter. </a:t>
                      </a:r>
                      <a:endParaRPr lang="en-GB" sz="1200" dirty="0"/>
                    </a:p>
                  </a:txBody>
                  <a:tcPr marL="68580" marR="68580" marT="0" marB="0"/>
                </a:tc>
                <a:extLst>
                  <a:ext uri="{0D108BD9-81ED-4DB2-BD59-A6C34878D82A}">
                    <a16:rowId xmlns:a16="http://schemas.microsoft.com/office/drawing/2014/main" val="432408064"/>
                  </a:ext>
                </a:extLst>
              </a:tr>
              <a:tr h="334812">
                <a:tc>
                  <a:txBody>
                    <a:bodyPr/>
                    <a:lstStyle/>
                    <a:p>
                      <a:r>
                        <a:rPr lang="en-GB" sz="1200" dirty="0" smtClean="0"/>
                        <a:t>Disciples</a:t>
                      </a:r>
                      <a:endParaRPr lang="en-GB" sz="1200" dirty="0"/>
                    </a:p>
                  </a:txBody>
                  <a:tcPr marL="68580" marR="68580" marT="0" marB="0"/>
                </a:tc>
                <a:tc>
                  <a:txBody>
                    <a:bodyPr/>
                    <a:lstStyle/>
                    <a:p>
                      <a:r>
                        <a:rPr lang="en-GB" sz="1200" dirty="0" smtClean="0"/>
                        <a:t>Jesus’ special friends.</a:t>
                      </a:r>
                      <a:endParaRPr lang="en-GB" sz="1200" dirty="0"/>
                    </a:p>
                  </a:txBody>
                  <a:tcPr marL="68580" marR="68580" marT="0" marB="0"/>
                </a:tc>
                <a:extLst>
                  <a:ext uri="{0D108BD9-81ED-4DB2-BD59-A6C34878D82A}">
                    <a16:rowId xmlns:a16="http://schemas.microsoft.com/office/drawing/2014/main" val="2253600408"/>
                  </a:ext>
                </a:extLst>
              </a:tr>
              <a:tr h="662483">
                <a:tc>
                  <a:txBody>
                    <a:bodyPr/>
                    <a:lstStyle/>
                    <a:p>
                      <a:r>
                        <a:rPr lang="en-GB" sz="1200" dirty="0" smtClean="0"/>
                        <a:t>Communion</a:t>
                      </a:r>
                    </a:p>
                    <a:p>
                      <a:r>
                        <a:rPr lang="en-GB" sz="1200" dirty="0" smtClean="0"/>
                        <a:t>Bread/wine</a:t>
                      </a:r>
                      <a:endParaRPr lang="en-GB" sz="1200" dirty="0"/>
                    </a:p>
                  </a:txBody>
                  <a:tcPr marL="68580" marR="68580" marT="0" marB="0"/>
                </a:tc>
                <a:tc>
                  <a:txBody>
                    <a:bodyPr/>
                    <a:lstStyle/>
                    <a:p>
                      <a:r>
                        <a:rPr lang="en-GB" sz="1200" dirty="0" smtClean="0"/>
                        <a:t>Jesus</a:t>
                      </a:r>
                      <a:r>
                        <a:rPr lang="en-GB" sz="1200" baseline="0" dirty="0" smtClean="0"/>
                        <a:t> gave bread as a symbol of his body and wine to represent his blood.  Christians have holy communion in church.</a:t>
                      </a:r>
                      <a:endParaRPr lang="en-GB" sz="1200" dirty="0"/>
                    </a:p>
                  </a:txBody>
                  <a:tcPr marL="68580" marR="68580" marT="0" marB="0"/>
                </a:tc>
                <a:extLst>
                  <a:ext uri="{0D108BD9-81ED-4DB2-BD59-A6C34878D82A}">
                    <a16:rowId xmlns:a16="http://schemas.microsoft.com/office/drawing/2014/main" val="3075794675"/>
                  </a:ext>
                </a:extLst>
              </a:tr>
              <a:tr h="394126">
                <a:tc>
                  <a:txBody>
                    <a:bodyPr/>
                    <a:lstStyle/>
                    <a:p>
                      <a:r>
                        <a:rPr lang="en-GB" sz="1200" dirty="0" smtClean="0"/>
                        <a:t>Incarnation</a:t>
                      </a:r>
                      <a:endParaRPr lang="en-GB" sz="1200" dirty="0"/>
                    </a:p>
                  </a:txBody>
                  <a:tcPr marL="68580" marR="68580" marT="0" marB="0"/>
                </a:tc>
                <a:tc>
                  <a:txBody>
                    <a:bodyPr/>
                    <a:lstStyle/>
                    <a:p>
                      <a:r>
                        <a:rPr lang="en-GB" sz="1200" dirty="0" smtClean="0"/>
                        <a:t>God</a:t>
                      </a:r>
                      <a:r>
                        <a:rPr lang="en-GB" sz="1200" baseline="0" dirty="0" smtClean="0"/>
                        <a:t> becoming man. </a:t>
                      </a:r>
                      <a:endParaRPr lang="en-GB" sz="1200" dirty="0"/>
                    </a:p>
                  </a:txBody>
                  <a:tcPr marL="68580" marR="68580" marT="0" marB="0"/>
                </a:tc>
                <a:extLst>
                  <a:ext uri="{0D108BD9-81ED-4DB2-BD59-A6C34878D82A}">
                    <a16:rowId xmlns:a16="http://schemas.microsoft.com/office/drawing/2014/main" val="398627567"/>
                  </a:ext>
                </a:extLst>
              </a:tr>
            </a:tbl>
          </a:graphicData>
        </a:graphic>
      </p:graphicFrame>
      <p:sp>
        <p:nvSpPr>
          <p:cNvPr id="10" name="TextBox 9"/>
          <p:cNvSpPr txBox="1"/>
          <p:nvPr/>
        </p:nvSpPr>
        <p:spPr>
          <a:xfrm>
            <a:off x="-15661" y="326287"/>
            <a:ext cx="3017048" cy="307777"/>
          </a:xfrm>
          <a:prstGeom prst="rect">
            <a:avLst/>
          </a:prstGeom>
          <a:noFill/>
        </p:spPr>
        <p:txBody>
          <a:bodyPr wrap="square" rtlCol="0">
            <a:spAutoFit/>
          </a:bodyPr>
          <a:lstStyle/>
          <a:p>
            <a:r>
              <a:rPr lang="en-GB" sz="1400" b="1" dirty="0" smtClean="0"/>
              <a:t>What was good about Good Friday?</a:t>
            </a:r>
            <a:endParaRPr lang="en-GB" sz="1400" b="1" dirty="0"/>
          </a:p>
        </p:txBody>
      </p:sp>
      <p:sp>
        <p:nvSpPr>
          <p:cNvPr id="12" name="TextBox 11"/>
          <p:cNvSpPr txBox="1"/>
          <p:nvPr/>
        </p:nvSpPr>
        <p:spPr>
          <a:xfrm>
            <a:off x="796379" y="6545647"/>
            <a:ext cx="184731" cy="369332"/>
          </a:xfrm>
          <a:prstGeom prst="rect">
            <a:avLst/>
          </a:prstGeom>
          <a:noFill/>
        </p:spPr>
        <p:txBody>
          <a:bodyPr wrap="none" rtlCol="0">
            <a:spAutoFit/>
          </a:bodyPr>
          <a:lstStyle/>
          <a:p>
            <a:endParaRPr lang="en-GB" dirty="0"/>
          </a:p>
        </p:txBody>
      </p:sp>
      <p:pic>
        <p:nvPicPr>
          <p:cNvPr id="9" name="Picture 8"/>
          <p:cNvPicPr>
            <a:picLocks noChangeAspect="1"/>
          </p:cNvPicPr>
          <p:nvPr/>
        </p:nvPicPr>
        <p:blipFill>
          <a:blip r:embed="rId3"/>
          <a:stretch>
            <a:fillRect/>
          </a:stretch>
        </p:blipFill>
        <p:spPr>
          <a:xfrm>
            <a:off x="114507" y="5108155"/>
            <a:ext cx="2875670" cy="1391453"/>
          </a:xfrm>
          <a:prstGeom prst="rect">
            <a:avLst/>
          </a:prstGeom>
        </p:spPr>
      </p:pic>
      <p:pic>
        <p:nvPicPr>
          <p:cNvPr id="13" name="Picture 12"/>
          <p:cNvPicPr>
            <a:picLocks noChangeAspect="1"/>
          </p:cNvPicPr>
          <p:nvPr/>
        </p:nvPicPr>
        <p:blipFill>
          <a:blip r:embed="rId4"/>
          <a:stretch>
            <a:fillRect/>
          </a:stretch>
        </p:blipFill>
        <p:spPr>
          <a:xfrm>
            <a:off x="3536032" y="5285210"/>
            <a:ext cx="1691285" cy="1214398"/>
          </a:xfrm>
          <a:prstGeom prst="rect">
            <a:avLst/>
          </a:prstGeom>
        </p:spPr>
      </p:pic>
      <p:pic>
        <p:nvPicPr>
          <p:cNvPr id="16" name="Picture 15"/>
          <p:cNvPicPr>
            <a:picLocks noChangeAspect="1"/>
          </p:cNvPicPr>
          <p:nvPr/>
        </p:nvPicPr>
        <p:blipFill>
          <a:blip r:embed="rId5"/>
          <a:stretch>
            <a:fillRect/>
          </a:stretch>
        </p:blipFill>
        <p:spPr>
          <a:xfrm>
            <a:off x="89899" y="2884179"/>
            <a:ext cx="1250100" cy="1748391"/>
          </a:xfrm>
          <a:prstGeom prst="rect">
            <a:avLst/>
          </a:prstGeom>
        </p:spPr>
      </p:pic>
      <p:sp>
        <p:nvSpPr>
          <p:cNvPr id="18" name="TextBox 17"/>
          <p:cNvSpPr txBox="1"/>
          <p:nvPr/>
        </p:nvSpPr>
        <p:spPr>
          <a:xfrm>
            <a:off x="24819" y="6466186"/>
            <a:ext cx="1679306" cy="369332"/>
          </a:xfrm>
          <a:prstGeom prst="rect">
            <a:avLst/>
          </a:prstGeom>
          <a:noFill/>
        </p:spPr>
        <p:txBody>
          <a:bodyPr wrap="none" rtlCol="0">
            <a:spAutoFit/>
          </a:bodyPr>
          <a:lstStyle/>
          <a:p>
            <a:r>
              <a:rPr lang="en-GB" dirty="0" smtClean="0"/>
              <a:t>The Last Supper</a:t>
            </a:r>
            <a:endParaRPr lang="en-GB" dirty="0"/>
          </a:p>
        </p:txBody>
      </p:sp>
      <p:sp>
        <p:nvSpPr>
          <p:cNvPr id="19" name="TextBox 18"/>
          <p:cNvSpPr txBox="1"/>
          <p:nvPr/>
        </p:nvSpPr>
        <p:spPr>
          <a:xfrm>
            <a:off x="89899" y="4621583"/>
            <a:ext cx="1274708" cy="307777"/>
          </a:xfrm>
          <a:prstGeom prst="rect">
            <a:avLst/>
          </a:prstGeom>
          <a:noFill/>
        </p:spPr>
        <p:txBody>
          <a:bodyPr wrap="none" rtlCol="0">
            <a:spAutoFit/>
          </a:bodyPr>
          <a:lstStyle/>
          <a:p>
            <a:r>
              <a:rPr lang="en-GB" sz="1400" b="1" dirty="0" smtClean="0"/>
              <a:t>The crucifixion</a:t>
            </a:r>
            <a:endParaRPr lang="en-GB" sz="1400" b="1" dirty="0"/>
          </a:p>
        </p:txBody>
      </p:sp>
      <p:sp>
        <p:nvSpPr>
          <p:cNvPr id="20" name="TextBox 19"/>
          <p:cNvSpPr txBox="1"/>
          <p:nvPr/>
        </p:nvSpPr>
        <p:spPr>
          <a:xfrm>
            <a:off x="370288" y="4761050"/>
            <a:ext cx="1684469" cy="369332"/>
          </a:xfrm>
          <a:prstGeom prst="rect">
            <a:avLst/>
          </a:prstGeom>
          <a:noFill/>
        </p:spPr>
        <p:txBody>
          <a:bodyPr wrap="square" rtlCol="0">
            <a:spAutoFit/>
          </a:bodyPr>
          <a:lstStyle/>
          <a:p>
            <a:endParaRPr lang="en-GB" dirty="0"/>
          </a:p>
        </p:txBody>
      </p:sp>
      <p:sp>
        <p:nvSpPr>
          <p:cNvPr id="21" name="TextBox 20"/>
          <p:cNvSpPr txBox="1"/>
          <p:nvPr/>
        </p:nvSpPr>
        <p:spPr>
          <a:xfrm>
            <a:off x="3624743" y="6513495"/>
            <a:ext cx="1513864" cy="307777"/>
          </a:xfrm>
          <a:prstGeom prst="rect">
            <a:avLst/>
          </a:prstGeom>
          <a:noFill/>
        </p:spPr>
        <p:txBody>
          <a:bodyPr wrap="square" rtlCol="0">
            <a:spAutoFit/>
          </a:bodyPr>
          <a:lstStyle/>
          <a:p>
            <a:r>
              <a:rPr lang="en-GB" sz="1400" b="1" dirty="0" smtClean="0"/>
              <a:t>Holy communion</a:t>
            </a:r>
            <a:endParaRPr lang="en-GB" sz="1400" b="1" dirty="0"/>
          </a:p>
        </p:txBody>
      </p:sp>
      <p:pic>
        <p:nvPicPr>
          <p:cNvPr id="23" name="Picture 22"/>
          <p:cNvPicPr>
            <a:picLocks noChangeAspect="1"/>
          </p:cNvPicPr>
          <p:nvPr/>
        </p:nvPicPr>
        <p:blipFill>
          <a:blip r:embed="rId6"/>
          <a:stretch>
            <a:fillRect/>
          </a:stretch>
        </p:blipFill>
        <p:spPr>
          <a:xfrm>
            <a:off x="153114" y="611995"/>
            <a:ext cx="1778949" cy="2047335"/>
          </a:xfrm>
          <a:prstGeom prst="rect">
            <a:avLst/>
          </a:prstGeom>
        </p:spPr>
      </p:pic>
      <p:sp>
        <p:nvSpPr>
          <p:cNvPr id="24" name="TextBox 23"/>
          <p:cNvSpPr txBox="1"/>
          <p:nvPr/>
        </p:nvSpPr>
        <p:spPr>
          <a:xfrm>
            <a:off x="63290" y="2595832"/>
            <a:ext cx="675185" cy="369332"/>
          </a:xfrm>
          <a:prstGeom prst="rect">
            <a:avLst/>
          </a:prstGeom>
          <a:noFill/>
        </p:spPr>
        <p:txBody>
          <a:bodyPr wrap="none" rtlCol="0">
            <a:spAutoFit/>
          </a:bodyPr>
          <a:lstStyle/>
          <a:p>
            <a:r>
              <a:rPr lang="en-GB" dirty="0" smtClean="0"/>
              <a:t>Jesus</a:t>
            </a:r>
            <a:endParaRPr lang="en-GB" dirty="0"/>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5321</TotalTime>
  <Words>294</Words>
  <Application>Microsoft Office PowerPoint</Application>
  <PresentationFormat>A4 Paper (210x297 mm)</PresentationFormat>
  <Paragraphs>37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Easter (Christianity) |  Year 3|Spring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Leanne Taylor</cp:lastModifiedBy>
  <cp:revision>110</cp:revision>
  <cp:lastPrinted>2023-01-12T09:38:37Z</cp:lastPrinted>
  <dcterms:created xsi:type="dcterms:W3CDTF">2017-10-15T20:56:30Z</dcterms:created>
  <dcterms:modified xsi:type="dcterms:W3CDTF">2023-01-12T10:45:50Z</dcterms:modified>
</cp:coreProperties>
</file>