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338" autoAdjust="0"/>
    <p:restoredTop sz="94627"/>
  </p:normalViewPr>
  <p:slideViewPr>
    <p:cSldViewPr snapToGrid="0" snapToObjects="1">
      <p:cViewPr varScale="1">
        <p:scale>
          <a:sx n="79" d="100"/>
          <a:sy n="79" d="100"/>
        </p:scale>
        <p:origin x="1598" y="67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Drag picture to placeholder or click icon to add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6" y="91437"/>
            <a:ext cx="9551331" cy="257439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Shirley Heath </a:t>
            </a:r>
            <a:r>
              <a:rPr lang="en-US" sz="1800" b="1" dirty="0" smtClean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     You’ve Got A Friend In Me|  Year </a:t>
            </a:r>
            <a:r>
              <a:rPr lang="en-US" sz="1800" b="1" dirty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</a:t>
            </a:r>
            <a:r>
              <a:rPr lang="en-US" sz="1800" b="1" dirty="0" smtClean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| Term:  Spring 2</a:t>
            </a:r>
            <a:endParaRPr lang="en-US" sz="1800" b="1" dirty="0">
              <a:latin typeface="Century Gothic" panose="020B0502020202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888446"/>
              </p:ext>
            </p:extLst>
          </p:nvPr>
        </p:nvGraphicFramePr>
        <p:xfrm>
          <a:off x="91274" y="3440089"/>
          <a:ext cx="3600000" cy="2146936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600000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</a:tblGrid>
              <a:tr h="433682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Listen and Appraise:  </a:t>
                      </a:r>
                    </a:p>
                    <a:p>
                      <a:pPr algn="ctr"/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You’ve Got A</a:t>
                      </a:r>
                      <a:r>
                        <a:rPr lang="en-US" sz="1600" baseline="0" dirty="0" smtClean="0">
                          <a:latin typeface="Century Gothic" panose="020B0502020202020204" pitchFamily="34" charset="0"/>
                        </a:rPr>
                        <a:t> Friend In Me</a:t>
                      </a:r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 (the music of Carole King)</a:t>
                      </a:r>
                      <a:endParaRPr lang="en-US" sz="1600" dirty="0">
                        <a:latin typeface="Century Gothic" panose="020B05020202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335280">
                <a:tc>
                  <a:txBody>
                    <a:bodyPr/>
                    <a:lstStyle/>
                    <a:p>
                      <a:pPr algn="just"/>
                      <a:r>
                        <a:rPr lang="en-US" sz="1100" u="none" strike="noStrike" kern="1200" baseline="0" dirty="0" smtClean="0">
                          <a:latin typeface="Century Gothic" panose="020B0502020202020204" pitchFamily="34" charset="0"/>
                        </a:rPr>
                        <a:t>What style indicators can you hear?</a:t>
                      </a:r>
                      <a:endParaRPr lang="en-US" sz="1100" b="0" i="1" u="none" strike="noStrike" kern="1200" baseline="0" dirty="0" smtClean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335280">
                <a:tc>
                  <a:txBody>
                    <a:bodyPr/>
                    <a:lstStyle/>
                    <a:p>
                      <a:pPr algn="just"/>
                      <a:r>
                        <a:rPr lang="en-GB" sz="1100" u="none" strike="noStrike" kern="1200" baseline="0" dirty="0" smtClean="0">
                          <a:latin typeface="Century Gothic" panose="020B0502020202020204" pitchFamily="34" charset="0"/>
                        </a:rPr>
                        <a:t>Describe the structure?</a:t>
                      </a:r>
                      <a:endParaRPr lang="en-GB" sz="1100" b="0" i="1" u="none" strike="noStrike" kern="1200" baseline="0" dirty="0" smtClean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335280">
                <a:tc>
                  <a:txBody>
                    <a:bodyPr/>
                    <a:lstStyle/>
                    <a:p>
                      <a:pPr algn="just"/>
                      <a:r>
                        <a:rPr lang="en-US" sz="1100" u="none" strike="noStrike" kern="1200" baseline="0" dirty="0" smtClean="0">
                          <a:latin typeface="Century Gothic" panose="020B0502020202020204" pitchFamily="34" charset="0"/>
                        </a:rPr>
                        <a:t>What instruments/voices you can hear?</a:t>
                      </a:r>
                      <a:endParaRPr lang="en-US" sz="1100" b="0" i="1" u="none" strike="noStrike" kern="1200" baseline="0" dirty="0" smtClean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564866020"/>
                  </a:ext>
                </a:extLst>
              </a:tr>
              <a:tr h="335280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u="none" strike="noStrike" kern="1200" baseline="0" dirty="0" smtClean="0">
                          <a:latin typeface="Century Gothic" panose="020B0502020202020204" pitchFamily="34" charset="0"/>
                        </a:rPr>
                        <a:t>Describe the musical dimensions?</a:t>
                      </a:r>
                      <a:endParaRPr lang="en-GB" sz="1100" b="0" i="0" u="none" strike="noStrike" kern="1200" baseline="0" dirty="0" smtClean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5261009"/>
              </p:ext>
            </p:extLst>
          </p:nvPr>
        </p:nvGraphicFramePr>
        <p:xfrm>
          <a:off x="91274" y="430279"/>
          <a:ext cx="3600000" cy="2928407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600000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</a:tblGrid>
              <a:tr h="299433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About</a:t>
                      </a:r>
                      <a:r>
                        <a:rPr lang="en-US" sz="1600" baseline="0" dirty="0" smtClean="0">
                          <a:latin typeface="Century Gothic" panose="020B0502020202020204" pitchFamily="34" charset="0"/>
                        </a:rPr>
                        <a:t> This Unit</a:t>
                      </a:r>
                      <a:endParaRPr lang="en-US" sz="1600" dirty="0">
                        <a:latin typeface="Century Gothic" panose="020B050202020202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263311">
                <a:tc>
                  <a:txBody>
                    <a:bodyPr/>
                    <a:lstStyle/>
                    <a:p>
                      <a:pPr algn="just"/>
                      <a:r>
                        <a:rPr lang="en-US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Theme: 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 music of Carole King.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855020">
                <a:tc>
                  <a:txBody>
                    <a:bodyPr/>
                    <a:lstStyle/>
                    <a:p>
                      <a:pPr algn="just"/>
                      <a:r>
                        <a:rPr lang="en-GB" sz="11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Facts/info: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You've Got A Friend was a song written by </a:t>
                      </a:r>
                      <a:r>
                        <a:rPr lang="en-GB" sz="11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Carole King in 1971.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It was first recorded by Carole and featured on her famous album, Tapestry.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In the 1960s, Carole King was employed to write pop songs for artists to perform.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1047021">
                <a:tc>
                  <a:txBody>
                    <a:bodyPr/>
                    <a:lstStyle/>
                    <a:p>
                      <a:pPr algn="just"/>
                      <a:r>
                        <a:rPr lang="en-US" sz="11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Listen to 5 other songs written by Carole KIng: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‘The Loco-Motion’ sung by Little Eva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‘One Fine Day’ sung by The Chiffons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‘Up On The Roof’ sung by The Drifters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‘Will You Still Love Me Tomorrow’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11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‘(You Make Me Feel Like) A Natural Woman’ </a:t>
                      </a:r>
                      <a:r>
                        <a:rPr lang="en-GB" sz="11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sung by Carole King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12221291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5909784"/>
              </p:ext>
            </p:extLst>
          </p:nvPr>
        </p:nvGraphicFramePr>
        <p:xfrm>
          <a:off x="3793787" y="2461471"/>
          <a:ext cx="5991688" cy="42900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1523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893540">
                  <a:extLst>
                    <a:ext uri="{9D8B030D-6E8A-4147-A177-3AD203B41FA5}">
                      <a16:colId xmlns:a16="http://schemas.microsoft.com/office/drawing/2014/main" val="4276029918"/>
                    </a:ext>
                  </a:extLst>
                </a:gridCol>
                <a:gridCol w="4736625">
                  <a:extLst>
                    <a:ext uri="{9D8B030D-6E8A-4147-A177-3AD203B41FA5}">
                      <a16:colId xmlns:a16="http://schemas.microsoft.com/office/drawing/2014/main" val="12522760"/>
                    </a:ext>
                  </a:extLst>
                </a:gridCol>
              </a:tblGrid>
              <a:tr h="233367">
                <a:tc gridSpan="3"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Vocabulary</a:t>
                      </a:r>
                      <a:endParaRPr lang="en-US" sz="1100" dirty="0">
                        <a:latin typeface="Century Gothic" panose="020B0502020202020204" pitchFamily="34" charset="0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 dirty="0">
                        <a:latin typeface="Century Gothic" panose="020B0502020202020204" pitchFamily="34" charset="0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 dirty="0">
                        <a:latin typeface="Century Gothic" panose="020B050202020202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147002">
                <a:tc>
                  <a:txBody>
                    <a:bodyPr/>
                    <a:lstStyle/>
                    <a:p>
                      <a:pPr algn="just"/>
                      <a:r>
                        <a:rPr lang="en-GB" sz="1050" dirty="0" smtClean="0">
                          <a:latin typeface="Century Gothic" panose="020B0502020202020204" pitchFamily="34" charset="0"/>
                        </a:rPr>
                        <a:t>1.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cap="all" baseline="0" dirty="0" smtClean="0">
                          <a:latin typeface="Century Gothic" panose="020B0502020202020204" pitchFamily="34" charset="0"/>
                        </a:rPr>
                        <a:t>MELODY</a:t>
                      </a:r>
                      <a:endParaRPr lang="en-GB" sz="105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dirty="0" smtClean="0">
                          <a:latin typeface="Century Gothic" panose="020B0502020202020204" pitchFamily="34" charset="0"/>
                        </a:rPr>
                        <a:t>The tune.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232386737"/>
                  </a:ext>
                </a:extLst>
              </a:tr>
              <a:tr h="281531">
                <a:tc>
                  <a:txBody>
                    <a:bodyPr/>
                    <a:lstStyle/>
                    <a:p>
                      <a:pPr algn="just"/>
                      <a:r>
                        <a:rPr lang="en-GB" sz="1050" dirty="0" smtClean="0">
                          <a:latin typeface="Century Gothic" panose="020B0502020202020204" pitchFamily="34" charset="0"/>
                        </a:rPr>
                        <a:t>2.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u="none" strike="noStrike" kern="1200" cap="all" baseline="0" dirty="0" smtClean="0">
                          <a:latin typeface="Century Gothic" panose="020B0502020202020204" pitchFamily="34" charset="0"/>
                        </a:rPr>
                        <a:t>Compose</a:t>
                      </a:r>
                      <a:endParaRPr lang="en-GB" sz="105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dirty="0" smtClean="0">
                          <a:latin typeface="Century Gothic" panose="020B0502020202020204" pitchFamily="34" charset="0"/>
                        </a:rPr>
                        <a:t>Writing your own music.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133594545"/>
                  </a:ext>
                </a:extLst>
              </a:tr>
              <a:tr h="147002">
                <a:tc>
                  <a:txBody>
                    <a:bodyPr/>
                    <a:lstStyle/>
                    <a:p>
                      <a:pPr algn="just"/>
                      <a:r>
                        <a:rPr lang="en-GB" sz="1050" dirty="0" smtClean="0">
                          <a:latin typeface="Century Gothic" panose="020B0502020202020204" pitchFamily="34" charset="0"/>
                        </a:rPr>
                        <a:t>3.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u="none" strike="noStrike" kern="1200" cap="all" baseline="0" dirty="0" smtClean="0">
                          <a:latin typeface="Century Gothic" panose="020B0502020202020204" pitchFamily="34" charset="0"/>
                        </a:rPr>
                        <a:t>Improvise</a:t>
                      </a:r>
                      <a:endParaRPr lang="en-GB" sz="105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dirty="0" smtClean="0">
                          <a:latin typeface="Century Gothic" panose="020B0502020202020204" pitchFamily="34" charset="0"/>
                        </a:rPr>
                        <a:t>Playing notes that are not written for you.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36428521"/>
                  </a:ext>
                </a:extLst>
              </a:tr>
              <a:tr h="169987">
                <a:tc>
                  <a:txBody>
                    <a:bodyPr/>
                    <a:lstStyle/>
                    <a:p>
                      <a:pPr algn="just"/>
                      <a:r>
                        <a:rPr lang="en-GB" sz="1050" dirty="0" smtClean="0">
                          <a:latin typeface="Century Gothic" panose="020B0502020202020204" pitchFamily="34" charset="0"/>
                        </a:rPr>
                        <a:t>4.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b="0" cap="all" baseline="0" dirty="0" smtClean="0">
                          <a:latin typeface="Century Gothic" panose="020B0502020202020204" pitchFamily="34" charset="0"/>
                        </a:rPr>
                        <a:t>COVER</a:t>
                      </a:r>
                      <a:endParaRPr lang="en-GB" sz="105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050" b="0" i="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cover song is a new performance or recording of a previously recorded song by someone other than the original artist or composer. 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070754845"/>
                  </a:ext>
                </a:extLst>
              </a:tr>
              <a:tr h="169987">
                <a:tc>
                  <a:txBody>
                    <a:bodyPr/>
                    <a:lstStyle/>
                    <a:p>
                      <a:pPr algn="just"/>
                      <a:r>
                        <a:rPr lang="en-GB" sz="1050" dirty="0" smtClean="0">
                          <a:latin typeface="Century Gothic" panose="020B0502020202020204" pitchFamily="34" charset="0"/>
                        </a:rPr>
                        <a:t>5.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u="none" strike="noStrike" kern="1200" cap="all" baseline="0" dirty="0" smtClean="0">
                          <a:latin typeface="Century Gothic" panose="020B0502020202020204" pitchFamily="34" charset="0"/>
                        </a:rPr>
                        <a:t>Pulse</a:t>
                      </a:r>
                      <a:endParaRPr lang="en-GB" sz="105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dirty="0" smtClean="0">
                          <a:latin typeface="Century Gothic" panose="020B0502020202020204" pitchFamily="34" charset="0"/>
                        </a:rPr>
                        <a:t>The regular heartbeat of the music;</a:t>
                      </a:r>
                      <a:r>
                        <a:rPr lang="en-GB" sz="1050" baseline="0" dirty="0" smtClean="0">
                          <a:latin typeface="Century Gothic" panose="020B0502020202020204" pitchFamily="34" charset="0"/>
                        </a:rPr>
                        <a:t> it’s steady beat.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140582733"/>
                  </a:ext>
                </a:extLst>
              </a:tr>
              <a:tr h="147002">
                <a:tc>
                  <a:txBody>
                    <a:bodyPr/>
                    <a:lstStyle/>
                    <a:p>
                      <a:pPr algn="just"/>
                      <a:r>
                        <a:rPr lang="en-GB" sz="1050" dirty="0" smtClean="0">
                          <a:latin typeface="Century Gothic" panose="020B0502020202020204" pitchFamily="34" charset="0"/>
                        </a:rPr>
                        <a:t>6.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u="none" strike="noStrike" kern="1200" cap="all" baseline="0" dirty="0" smtClean="0">
                          <a:latin typeface="Century Gothic" panose="020B0502020202020204" pitchFamily="34" charset="0"/>
                        </a:rPr>
                        <a:t>Rhythm</a:t>
                      </a:r>
                      <a:endParaRPr lang="en-GB" sz="105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dirty="0" smtClean="0">
                          <a:latin typeface="Century Gothic" panose="020B0502020202020204" pitchFamily="34" charset="0"/>
                        </a:rPr>
                        <a:t>Long and short sounds or patterns that happen over the pulse.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648567888"/>
                  </a:ext>
                </a:extLst>
              </a:tr>
              <a:tr h="147002">
                <a:tc>
                  <a:txBody>
                    <a:bodyPr/>
                    <a:lstStyle/>
                    <a:p>
                      <a:pPr algn="just"/>
                      <a:r>
                        <a:rPr lang="en-GB" sz="1050" dirty="0" smtClean="0">
                          <a:latin typeface="Century Gothic" panose="020B0502020202020204" pitchFamily="34" charset="0"/>
                        </a:rPr>
                        <a:t>7.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u="none" strike="noStrike" kern="1200" cap="all" baseline="0" dirty="0" smtClean="0">
                          <a:latin typeface="Century Gothic" panose="020B0502020202020204" pitchFamily="34" charset="0"/>
                        </a:rPr>
                        <a:t>Pitch</a:t>
                      </a:r>
                      <a:endParaRPr lang="en-GB" sz="105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dirty="0" smtClean="0">
                          <a:latin typeface="Century Gothic" panose="020B0502020202020204" pitchFamily="34" charset="0"/>
                        </a:rPr>
                        <a:t>High and low sounds.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267305134"/>
                  </a:ext>
                </a:extLst>
              </a:tr>
              <a:tr h="147002">
                <a:tc>
                  <a:txBody>
                    <a:bodyPr/>
                    <a:lstStyle/>
                    <a:p>
                      <a:pPr algn="just"/>
                      <a:r>
                        <a:rPr lang="en-GB" sz="1050" dirty="0" smtClean="0">
                          <a:latin typeface="Century Gothic" panose="020B0502020202020204" pitchFamily="34" charset="0"/>
                        </a:rPr>
                        <a:t>8.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cap="all" baseline="0" dirty="0" smtClean="0">
                          <a:latin typeface="Century Gothic" panose="020B0502020202020204" pitchFamily="34" charset="0"/>
                        </a:rPr>
                        <a:t>Tempo</a:t>
                      </a:r>
                      <a:endParaRPr lang="en-GB" sz="105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dirty="0" smtClean="0">
                          <a:latin typeface="Century Gothic" panose="020B0502020202020204" pitchFamily="34" charset="0"/>
                        </a:rPr>
                        <a:t>The speed</a:t>
                      </a:r>
                      <a:r>
                        <a:rPr lang="en-GB" sz="1050" baseline="0" dirty="0" smtClean="0">
                          <a:latin typeface="Century Gothic" panose="020B0502020202020204" pitchFamily="34" charset="0"/>
                        </a:rPr>
                        <a:t> of the music; fast or slow or in-between.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961695042"/>
                  </a:ext>
                </a:extLst>
              </a:tr>
              <a:tr h="147002">
                <a:tc>
                  <a:txBody>
                    <a:bodyPr/>
                    <a:lstStyle/>
                    <a:p>
                      <a:pPr algn="just"/>
                      <a:r>
                        <a:rPr lang="en-GB" sz="1050" dirty="0" smtClean="0">
                          <a:latin typeface="Century Gothic" panose="020B0502020202020204" pitchFamily="34" charset="0"/>
                        </a:rPr>
                        <a:t>9.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cap="all" baseline="0" dirty="0" smtClean="0">
                          <a:latin typeface="Century Gothic" panose="020B0502020202020204" pitchFamily="34" charset="0"/>
                        </a:rPr>
                        <a:t>Dynamics</a:t>
                      </a:r>
                      <a:endParaRPr lang="en-GB" sz="105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dirty="0" smtClean="0">
                          <a:latin typeface="Century Gothic" panose="020B0502020202020204" pitchFamily="34" charset="0"/>
                        </a:rPr>
                        <a:t>How loud or quiet the music is.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150778886"/>
                  </a:ext>
                </a:extLst>
              </a:tr>
              <a:tr h="294004">
                <a:tc>
                  <a:txBody>
                    <a:bodyPr/>
                    <a:lstStyle/>
                    <a:p>
                      <a:r>
                        <a:rPr lang="en-GB" sz="1050" dirty="0" smtClean="0">
                          <a:latin typeface="Century Gothic" panose="020B0502020202020204" pitchFamily="34" charset="0"/>
                        </a:rPr>
                        <a:t>10.</a:t>
                      </a:r>
                      <a:endParaRPr lang="en-GB" sz="105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cap="all" baseline="0" dirty="0" smtClean="0">
                          <a:latin typeface="Century Gothic" panose="020B0502020202020204" pitchFamily="34" charset="0"/>
                        </a:rPr>
                        <a:t>TIMBRE</a:t>
                      </a:r>
                      <a:endParaRPr lang="en-GB" sz="105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US" sz="1050" u="none" strike="noStrike" kern="1200" baseline="0" dirty="0" smtClean="0">
                          <a:latin typeface="Century Gothic" panose="020B0502020202020204" pitchFamily="34" charset="0"/>
                        </a:rPr>
                        <a:t>A musical dimension that describes the quality and character of the sound of the </a:t>
                      </a:r>
                      <a:r>
                        <a:rPr lang="en-GB" sz="1050" u="none" strike="noStrike" kern="1200" baseline="0" dirty="0" smtClean="0">
                          <a:latin typeface="Century Gothic" panose="020B0502020202020204" pitchFamily="34" charset="0"/>
                        </a:rPr>
                        <a:t>instruments used.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606756489"/>
                  </a:ext>
                </a:extLst>
              </a:tr>
              <a:tr h="271111">
                <a:tc>
                  <a:txBody>
                    <a:bodyPr/>
                    <a:lstStyle/>
                    <a:p>
                      <a:r>
                        <a:rPr lang="en-GB" sz="1050" dirty="0" smtClean="0">
                          <a:latin typeface="Century Gothic" panose="020B0502020202020204" pitchFamily="34" charset="0"/>
                        </a:rPr>
                        <a:t>11.</a:t>
                      </a:r>
                      <a:endParaRPr lang="en-GB" sz="105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050" dirty="0" smtClean="0">
                          <a:latin typeface="Century Gothic" panose="020B0502020202020204" pitchFamily="34" charset="0"/>
                        </a:rPr>
                        <a:t>TEXTURE</a:t>
                      </a:r>
                      <a:endParaRPr lang="en-GB" sz="105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dirty="0" smtClean="0">
                          <a:latin typeface="Century Gothic" panose="020B0502020202020204" pitchFamily="34" charset="0"/>
                        </a:rPr>
                        <a:t>Layers of sound.  Layers of sound working together to make music interesting</a:t>
                      </a:r>
                      <a:r>
                        <a:rPr lang="en-GB" sz="1050" baseline="0" dirty="0" smtClean="0">
                          <a:latin typeface="Century Gothic" panose="020B0502020202020204" pitchFamily="34" charset="0"/>
                        </a:rPr>
                        <a:t> to listen to.</a:t>
                      </a:r>
                      <a:endParaRPr lang="en-GB" sz="105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117623954"/>
                  </a:ext>
                </a:extLst>
              </a:tr>
              <a:tr h="294004">
                <a:tc>
                  <a:txBody>
                    <a:bodyPr/>
                    <a:lstStyle/>
                    <a:p>
                      <a:r>
                        <a:rPr lang="en-GB" sz="1050" dirty="0" smtClean="0">
                          <a:latin typeface="Century Gothic" panose="020B0502020202020204" pitchFamily="34" charset="0"/>
                        </a:rPr>
                        <a:t>12.</a:t>
                      </a:r>
                      <a:endParaRPr lang="en-GB" sz="105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050" dirty="0" smtClean="0">
                          <a:latin typeface="Century Gothic" panose="020B0502020202020204" pitchFamily="34" charset="0"/>
                        </a:rPr>
                        <a:t>STRUCTURE</a:t>
                      </a:r>
                      <a:endParaRPr lang="en-GB" sz="105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US" sz="1050" u="none" strike="noStrike" kern="1200" baseline="0" dirty="0" smtClean="0">
                          <a:latin typeface="Century Gothic" panose="020B0502020202020204" pitchFamily="34" charset="0"/>
                        </a:rPr>
                        <a:t>How the sections (verses and choruses etc.) of a song are ordered to make </a:t>
                      </a:r>
                      <a:r>
                        <a:rPr lang="en-GB" sz="1050" u="none" strike="noStrike" kern="1200" baseline="0" dirty="0" smtClean="0">
                          <a:latin typeface="Century Gothic" panose="020B0502020202020204" pitchFamily="34" charset="0"/>
                        </a:rPr>
                        <a:t>the whole piece.</a:t>
                      </a:r>
                      <a:endParaRPr lang="en-GB" sz="105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649854926"/>
                  </a:ext>
                </a:extLst>
              </a:tr>
              <a:tr h="147002">
                <a:tc>
                  <a:txBody>
                    <a:bodyPr/>
                    <a:lstStyle/>
                    <a:p>
                      <a:r>
                        <a:rPr lang="en-GB" sz="1050" dirty="0" smtClean="0">
                          <a:latin typeface="Century Gothic" panose="020B0502020202020204" pitchFamily="34" charset="0"/>
                        </a:rPr>
                        <a:t>13.</a:t>
                      </a:r>
                      <a:endParaRPr lang="en-GB" sz="105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050" dirty="0" smtClean="0">
                          <a:latin typeface="Century Gothic" panose="020B0502020202020204" pitchFamily="34" charset="0"/>
                        </a:rPr>
                        <a:t>HOOK</a:t>
                      </a:r>
                      <a:endParaRPr lang="en-GB" sz="105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050" b="0" i="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 hook is a musical idea, often a short riff, passage, or phrase, that is used in popular music to make a song appealing and to "catch the ear of the listener".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03574579"/>
                  </a:ext>
                </a:extLst>
              </a:tr>
              <a:tr h="147002">
                <a:tc>
                  <a:txBody>
                    <a:bodyPr/>
                    <a:lstStyle/>
                    <a:p>
                      <a:r>
                        <a:rPr lang="en-GB" sz="1050" dirty="0" smtClean="0">
                          <a:latin typeface="Century Gothic" panose="020B0502020202020204" pitchFamily="34" charset="0"/>
                        </a:rPr>
                        <a:t>14.</a:t>
                      </a:r>
                      <a:endParaRPr lang="en-GB" sz="105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050" dirty="0" smtClean="0">
                          <a:latin typeface="Century Gothic" panose="020B0502020202020204" pitchFamily="34" charset="0"/>
                        </a:rPr>
                        <a:t>RIFF</a:t>
                      </a:r>
                      <a:endParaRPr lang="en-GB" sz="105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050" b="0" i="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riff in music, a riff is a repeated sequence of notes or chords.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875176352"/>
                  </a:ext>
                </a:extLst>
              </a:tr>
              <a:tr h="147002">
                <a:tc>
                  <a:txBody>
                    <a:bodyPr/>
                    <a:lstStyle/>
                    <a:p>
                      <a:r>
                        <a:rPr lang="en-GB" sz="1050" dirty="0" smtClean="0">
                          <a:latin typeface="Century Gothic" panose="020B0502020202020204" pitchFamily="34" charset="0"/>
                        </a:rPr>
                        <a:t>15.</a:t>
                      </a:r>
                      <a:endParaRPr lang="en-GB" sz="105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b="0" dirty="0" smtClean="0">
                          <a:latin typeface="Century Gothic" panose="020B0502020202020204" pitchFamily="34" charset="0"/>
                        </a:rPr>
                        <a:t>SOLO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050" b="0" i="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piece or a section of a piece that is played or sung by a single performer. 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776459427"/>
                  </a:ext>
                </a:extLst>
              </a:tr>
              <a:tr h="147002">
                <a:tc>
                  <a:txBody>
                    <a:bodyPr/>
                    <a:lstStyle/>
                    <a:p>
                      <a:r>
                        <a:rPr lang="en-GB" sz="1050" dirty="0" smtClean="0">
                          <a:latin typeface="Century Gothic" panose="020B0502020202020204" pitchFamily="34" charset="0"/>
                        </a:rPr>
                        <a:t>16.</a:t>
                      </a:r>
                      <a:endParaRPr lang="en-GB" sz="105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050" dirty="0" smtClean="0">
                          <a:latin typeface="Century Gothic" panose="020B0502020202020204" pitchFamily="34" charset="0"/>
                        </a:rPr>
                        <a:t>UNISON</a:t>
                      </a:r>
                      <a:endParaRPr lang="en-GB" sz="105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050" b="0" u="none" strike="noStrike" kern="1200" baseline="0" dirty="0" smtClean="0">
                          <a:latin typeface="Century Gothic" panose="020B0502020202020204" pitchFamily="34" charset="0"/>
                        </a:rPr>
                        <a:t>Everyone plays or sings the same music at the same time.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95427929"/>
                  </a:ext>
                </a:extLst>
              </a:tr>
              <a:tr h="147002">
                <a:tc>
                  <a:txBody>
                    <a:bodyPr/>
                    <a:lstStyle/>
                    <a:p>
                      <a:r>
                        <a:rPr lang="en-GB" sz="1050" dirty="0" smtClean="0">
                          <a:latin typeface="Century Gothic" panose="020B0502020202020204" pitchFamily="34" charset="0"/>
                        </a:rPr>
                        <a:t>17.</a:t>
                      </a:r>
                      <a:endParaRPr lang="en-GB" sz="105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050" dirty="0" smtClean="0">
                          <a:latin typeface="Century Gothic" panose="020B0502020202020204" pitchFamily="34" charset="0"/>
                        </a:rPr>
                        <a:t>HARMONY</a:t>
                      </a:r>
                      <a:endParaRPr lang="en-GB" sz="105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US" sz="1050" u="none" strike="noStrike" kern="1200" baseline="0" dirty="0" smtClean="0">
                          <a:latin typeface="Century Gothic" panose="020B0502020202020204" pitchFamily="34" charset="0"/>
                        </a:rPr>
                        <a:t>Different notes sung or played at the same time to produce chords.</a:t>
                      </a:r>
                      <a:endParaRPr lang="en-GB" sz="105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003116953"/>
                  </a:ext>
                </a:extLst>
              </a:tr>
            </a:tbl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1274" y="5668428"/>
            <a:ext cx="1260000" cy="10622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22" name="Group 21"/>
          <p:cNvGrpSpPr/>
          <p:nvPr/>
        </p:nvGrpSpPr>
        <p:grpSpPr>
          <a:xfrm>
            <a:off x="3874368" y="1088837"/>
            <a:ext cx="1440000" cy="1296000"/>
            <a:chOff x="-2451258" y="520276"/>
            <a:chExt cx="1800000" cy="1693491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-2451258" y="520276"/>
              <a:ext cx="1800000" cy="1693491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sp>
          <p:nvSpPr>
            <p:cNvPr id="15" name="Rectangle 14"/>
            <p:cNvSpPr/>
            <p:nvPr/>
          </p:nvSpPr>
          <p:spPr>
            <a:xfrm>
              <a:off x="-2218119" y="1422990"/>
              <a:ext cx="1093569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00" b="1" dirty="0">
                  <a:solidFill>
                    <a:srgbClr val="0070C0"/>
                  </a:solidFill>
                  <a:latin typeface="Century Gothic" panose="020B0502020202020204" pitchFamily="34" charset="0"/>
                </a:rPr>
                <a:t>Easy part</a:t>
              </a: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7009559" y="1089000"/>
            <a:ext cx="1296000" cy="1260000"/>
            <a:chOff x="295736" y="528047"/>
            <a:chExt cx="1440000" cy="1593828"/>
          </a:xfrm>
        </p:grpSpPr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95736" y="528047"/>
              <a:ext cx="1440000" cy="1593828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sp>
          <p:nvSpPr>
            <p:cNvPr id="16" name="Rectangle 15"/>
            <p:cNvSpPr/>
            <p:nvPr/>
          </p:nvSpPr>
          <p:spPr>
            <a:xfrm>
              <a:off x="468952" y="1461556"/>
              <a:ext cx="1093569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00" b="1" dirty="0">
                  <a:solidFill>
                    <a:srgbClr val="0070C0"/>
                  </a:solidFill>
                  <a:latin typeface="Century Gothic" panose="020B0502020202020204" pitchFamily="34" charset="0"/>
                </a:rPr>
                <a:t>Easy part</a:t>
              </a: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5419368" y="1086344"/>
            <a:ext cx="1452587" cy="1296000"/>
            <a:chOff x="-319682" y="719349"/>
            <a:chExt cx="1815734" cy="1665672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-303948" y="719349"/>
              <a:ext cx="1800000" cy="1665672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sp>
          <p:nvSpPr>
            <p:cNvPr id="17" name="Rectangle 16"/>
            <p:cNvSpPr/>
            <p:nvPr/>
          </p:nvSpPr>
          <p:spPr>
            <a:xfrm>
              <a:off x="-319682" y="1610599"/>
              <a:ext cx="1459055" cy="33855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600" b="1" dirty="0" smtClean="0">
                  <a:solidFill>
                    <a:srgbClr val="0070C0"/>
                  </a:solidFill>
                  <a:latin typeface="Century Gothic" panose="020B0502020202020204" pitchFamily="34" charset="0"/>
                </a:rPr>
                <a:t>Medium </a:t>
              </a:r>
              <a:r>
                <a:rPr lang="en-GB" sz="1600" b="1" dirty="0">
                  <a:solidFill>
                    <a:srgbClr val="0070C0"/>
                  </a:solidFill>
                  <a:latin typeface="Century Gothic" panose="020B0502020202020204" pitchFamily="34" charset="0"/>
                </a:rPr>
                <a:t>part</a:t>
              </a: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8380724" y="1089000"/>
            <a:ext cx="1298753" cy="1260000"/>
            <a:chOff x="3437012" y="719349"/>
            <a:chExt cx="1516102" cy="1612455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3509900" y="719349"/>
              <a:ext cx="1440000" cy="1612455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sp>
          <p:nvSpPr>
            <p:cNvPr id="18" name="Rectangle 17"/>
            <p:cNvSpPr/>
            <p:nvPr/>
          </p:nvSpPr>
          <p:spPr>
            <a:xfrm>
              <a:off x="3437012" y="1744123"/>
              <a:ext cx="1516102" cy="39387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400" b="1" dirty="0" smtClean="0">
                  <a:solidFill>
                    <a:srgbClr val="0070C0"/>
                  </a:solidFill>
                  <a:latin typeface="Century Gothic" panose="020B0502020202020204" pitchFamily="34" charset="0"/>
                </a:rPr>
                <a:t>Medium </a:t>
              </a:r>
              <a:r>
                <a:rPr lang="en-GB" sz="1400" b="1" dirty="0">
                  <a:solidFill>
                    <a:srgbClr val="0070C0"/>
                  </a:solidFill>
                  <a:latin typeface="Century Gothic" panose="020B0502020202020204" pitchFamily="34" charset="0"/>
                </a:rPr>
                <a:t>part</a:t>
              </a:r>
            </a:p>
          </p:txBody>
        </p:sp>
      </p:grpSp>
      <p:graphicFrame>
        <p:nvGraphicFramePr>
          <p:cNvPr id="23" name="Table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1911821"/>
              </p:ext>
            </p:extLst>
          </p:nvPr>
        </p:nvGraphicFramePr>
        <p:xfrm>
          <a:off x="3793787" y="445241"/>
          <a:ext cx="5964021" cy="561976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596402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9849">
                <a:tc>
                  <a:txBody>
                    <a:bodyPr/>
                    <a:lstStyle/>
                    <a:p>
                      <a:pPr algn="ctr"/>
                      <a:r>
                        <a:rPr lang="en-GB" altLang="en-GB" sz="1600" dirty="0" smtClean="0">
                          <a:latin typeface="Century Gothic" panose="020B05020202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Musical</a:t>
                      </a:r>
                      <a:r>
                        <a:rPr lang="en-GB" altLang="en-GB" sz="1600" baseline="0" dirty="0" smtClean="0">
                          <a:latin typeface="Century Gothic" panose="020B05020202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Activities</a:t>
                      </a:r>
                    </a:p>
                    <a:p>
                      <a:pPr algn="ctr"/>
                      <a:r>
                        <a:rPr lang="en-GB" altLang="en-GB" sz="1600" baseline="0" dirty="0" smtClean="0">
                          <a:latin typeface="Century Gothic" panose="020B05020202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(Using glocks / recorders)</a:t>
                      </a:r>
                      <a:endParaRPr lang="en-GB" altLang="en-GB" sz="1600" dirty="0">
                        <a:latin typeface="Century Gothic" panose="020B05020202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5014</TotalTime>
  <Words>497</Words>
  <Application>Microsoft Office PowerPoint</Application>
  <PresentationFormat>A4 Paper (210x297 mm)</PresentationFormat>
  <Paragraphs>78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Century Gothic</vt:lpstr>
      <vt:lpstr>Tahoma</vt:lpstr>
      <vt:lpstr>Office Theme</vt:lpstr>
      <vt:lpstr>Shirley Heath       You’ve Got A Friend In Me|  Year 6  | Term:  Spring 2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H Wood</cp:lastModifiedBy>
  <cp:revision>112</cp:revision>
  <cp:lastPrinted>2017-10-30T10:21:12Z</cp:lastPrinted>
  <dcterms:created xsi:type="dcterms:W3CDTF">2017-10-15T20:56:30Z</dcterms:created>
  <dcterms:modified xsi:type="dcterms:W3CDTF">2022-10-13T12:25:27Z</dcterms:modified>
</cp:coreProperties>
</file>