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106185"/>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Easter at St. James’ Church   </a:t>
            </a:r>
            <a:r>
              <a:rPr lang="en-US" sz="1800" b="1" dirty="0">
                <a:latin typeface="Century Gothic" panose="020B0502020202020204" pitchFamily="34" charset="0"/>
              </a:rPr>
              <a:t>| Year 5</a:t>
            </a:r>
            <a:r>
              <a:rPr lang="en-US" sz="1800" b="1" dirty="0" smtClean="0">
                <a:latin typeface="Century Gothic" panose="020B0502020202020204" pitchFamily="34" charset="0"/>
              </a:rPr>
              <a:t> </a:t>
            </a:r>
            <a:r>
              <a:rPr lang="en-US" sz="1800" b="1" dirty="0">
                <a:latin typeface="Century Gothic" panose="020B0502020202020204" pitchFamily="34" charset="0"/>
              </a:rPr>
              <a:t>|  </a:t>
            </a:r>
            <a:r>
              <a:rPr lang="en-US" sz="1800" b="1" dirty="0" smtClean="0">
                <a:latin typeface="Century Gothic" panose="020B0502020202020204" pitchFamily="34" charset="0"/>
              </a:rPr>
              <a:t>Term:  Spring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796379009"/>
              </p:ext>
            </p:extLst>
          </p:nvPr>
        </p:nvGraphicFramePr>
        <p:xfrm>
          <a:off x="5292374" y="419725"/>
          <a:ext cx="4513108" cy="2326008"/>
        </p:xfrm>
        <a:graphic>
          <a:graphicData uri="http://schemas.openxmlformats.org/drawingml/2006/table">
            <a:tbl>
              <a:tblPr firstRow="1" bandRow="1">
                <a:tableStyleId>{5C22544A-7EE6-4342-B048-85BDC9FD1C3A}</a:tableStyleId>
              </a:tblPr>
              <a:tblGrid>
                <a:gridCol w="336757">
                  <a:extLst>
                    <a:ext uri="{9D8B030D-6E8A-4147-A177-3AD203B41FA5}">
                      <a16:colId xmlns:a16="http://schemas.microsoft.com/office/drawing/2014/main" val="3193332948"/>
                    </a:ext>
                  </a:extLst>
                </a:gridCol>
                <a:gridCol w="1027585">
                  <a:extLst>
                    <a:ext uri="{9D8B030D-6E8A-4147-A177-3AD203B41FA5}">
                      <a16:colId xmlns:a16="http://schemas.microsoft.com/office/drawing/2014/main" val="771789285"/>
                    </a:ext>
                  </a:extLst>
                </a:gridCol>
                <a:gridCol w="3148766">
                  <a:extLst>
                    <a:ext uri="{9D8B030D-6E8A-4147-A177-3AD203B41FA5}">
                      <a16:colId xmlns:a16="http://schemas.microsoft.com/office/drawing/2014/main" val="1444632793"/>
                    </a:ext>
                  </a:extLst>
                </a:gridCol>
              </a:tblGrid>
              <a:tr h="266186">
                <a:tc gridSpan="3">
                  <a:txBody>
                    <a:bodyPr/>
                    <a:lstStyle/>
                    <a:p>
                      <a:pPr algn="ctr"/>
                      <a:r>
                        <a:rPr lang="en-US" sz="1800" dirty="0" smtClean="0">
                          <a:latin typeface="Century Gothic" panose="020B0502020202020204" pitchFamily="34" charset="0"/>
                        </a:rPr>
                        <a:t>Vocabulary</a:t>
                      </a:r>
                      <a:endParaRPr lang="en-US" sz="1800" dirty="0">
                        <a:latin typeface="Century Gothic" panose="020B0502020202020204" pitchFamily="34" charset="0"/>
                      </a:endParaRPr>
                    </a:p>
                  </a:txBody>
                  <a:tcPr marL="74295" marR="74295" marT="37148" marB="37148"/>
                </a:tc>
                <a:tc hMerge="1">
                  <a:txBody>
                    <a:bodyPr/>
                    <a:lstStyle/>
                    <a:p>
                      <a:pPr algn="ctr"/>
                      <a:endParaRPr lang="en-US" sz="1600" dirty="0">
                        <a:latin typeface="Century Gothic" panose="020B0502020202020204" pitchFamily="34" charset="0"/>
                      </a:endParaRP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29392">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40323233"/>
              </p:ext>
            </p:extLst>
          </p:nvPr>
        </p:nvGraphicFramePr>
        <p:xfrm>
          <a:off x="78429" y="419725"/>
          <a:ext cx="5104800" cy="6309360"/>
        </p:xfrm>
        <a:graphic>
          <a:graphicData uri="http://schemas.openxmlformats.org/drawingml/2006/table">
            <a:tbl>
              <a:tblPr firstRow="1" bandRow="1">
                <a:tableStyleId>{21E4AEA4-8DFA-4A89-87EB-49C32662AFE0}</a:tableStyleId>
              </a:tblPr>
              <a:tblGrid>
                <a:gridCol w="5104800">
                  <a:extLst>
                    <a:ext uri="{9D8B030D-6E8A-4147-A177-3AD203B41FA5}">
                      <a16:colId xmlns:a16="http://schemas.microsoft.com/office/drawing/2014/main" val="2939363129"/>
                    </a:ext>
                  </a:extLst>
                </a:gridCol>
              </a:tblGrid>
              <a:tr h="266539">
                <a:tc>
                  <a:txBody>
                    <a:bodyPr/>
                    <a:lstStyle/>
                    <a:p>
                      <a:pPr algn="ctr"/>
                      <a:r>
                        <a:rPr lang="en-GB" sz="1800" dirty="0" smtClean="0">
                          <a:latin typeface="Century Gothic" panose="020B0502020202020204" pitchFamily="34" charset="0"/>
                        </a:rPr>
                        <a:t>Engage the Body</a:t>
                      </a:r>
                      <a:endParaRPr lang="en-GB" sz="18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3281367">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endParaRPr lang="en-US" sz="1200" dirty="0" smtClean="0">
                        <a:latin typeface="Century Gothic" panose="020B0502020202020204" pitchFamily="34" charset="0"/>
                      </a:endParaRPr>
                    </a:p>
                    <a:p>
                      <a:pPr marL="0" indent="0" algn="just" fontAlgn="base">
                        <a:buFont typeface="Arial" panose="020B0604020202020204" pitchFamily="34" charset="0"/>
                        <a:buNone/>
                      </a:pPr>
                      <a:endParaRPr lang="en-US" sz="1200" u="sng"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62748881"/>
              </p:ext>
            </p:extLst>
          </p:nvPr>
        </p:nvGraphicFramePr>
        <p:xfrm>
          <a:off x="5292374" y="2845174"/>
          <a:ext cx="2754185" cy="3291840"/>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2745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Century Gothic" panose="020B0502020202020204" pitchFamily="34" charset="0"/>
                          <a:cs typeface="+mn-cs"/>
                        </a:rPr>
                        <a:t>Iconic</a:t>
                      </a:r>
                      <a:r>
                        <a:rPr lang="en-GB" sz="1800" baseline="0" dirty="0" smtClean="0">
                          <a:latin typeface="Century Gothic" panose="020B0502020202020204" pitchFamily="34" charset="0"/>
                          <a:cs typeface="+mn-cs"/>
                        </a:rPr>
                        <a:t> Singer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entury Gothic" panose="020B0502020202020204" pitchFamily="34" charset="0"/>
                          <a:cs typeface="+mn-cs"/>
                        </a:rPr>
                        <a:t>Luciano Pavarotti</a:t>
                      </a:r>
                      <a:endParaRPr lang="en-GB" sz="18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780046">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This Italian superstar tenor had an instantly recognizable voice. His high notes seemed so easy that his nickname was “King of the High Cs”!</a:t>
                      </a:r>
                    </a:p>
                    <a:p>
                      <a:pPr algn="just"/>
                      <a:endParaRPr lang="en-US" sz="1200" b="0" i="0" kern="1200" dirty="0" smtClean="0">
                        <a:solidFill>
                          <a:schemeClr val="dk1"/>
                        </a:solidFill>
                        <a:effectLst/>
                        <a:latin typeface="Century Gothic" panose="020B0502020202020204" pitchFamily="34" charset="0"/>
                        <a:ea typeface="+mn-ea"/>
                        <a:cs typeface="+mn-cs"/>
                      </a:endParaRPr>
                    </a:p>
                    <a:p>
                      <a:pPr algn="just"/>
                      <a:r>
                        <a:rPr lang="en-US" sz="1200" b="0" i="0" kern="1200" dirty="0" smtClean="0">
                          <a:solidFill>
                            <a:schemeClr val="dk1"/>
                          </a:solidFill>
                          <a:effectLst/>
                          <a:latin typeface="Century Gothic" panose="020B0502020202020204" pitchFamily="34" charset="0"/>
                          <a:ea typeface="+mn-ea"/>
                          <a:cs typeface="+mn-cs"/>
                        </a:rPr>
                        <a:t>Luciano</a:t>
                      </a:r>
                      <a:r>
                        <a:rPr lang="en-US" sz="1200" b="0" i="0" kern="1200" baseline="0" dirty="0" smtClean="0">
                          <a:solidFill>
                            <a:schemeClr val="dk1"/>
                          </a:solidFill>
                          <a:effectLst/>
                          <a:latin typeface="Century Gothic" panose="020B0502020202020204" pitchFamily="34" charset="0"/>
                          <a:ea typeface="+mn-ea"/>
                          <a:cs typeface="+mn-cs"/>
                        </a:rPr>
                        <a:t> Pavarotti </a:t>
                      </a:r>
                      <a:r>
                        <a:rPr lang="en-US" sz="1200" b="0" i="0" kern="1200" dirty="0" smtClean="0">
                          <a:solidFill>
                            <a:schemeClr val="dk1"/>
                          </a:solidFill>
                          <a:effectLst/>
                          <a:latin typeface="Century Gothic" panose="020B0502020202020204" pitchFamily="34" charset="0"/>
                          <a:ea typeface="+mn-ea"/>
                          <a:cs typeface="+mn-cs"/>
                        </a:rPr>
                        <a:t>was born</a:t>
                      </a:r>
                      <a:r>
                        <a:rPr lang="en-US" sz="1200" b="0" i="0" kern="1200" baseline="0" dirty="0" smtClean="0">
                          <a:solidFill>
                            <a:schemeClr val="dk1"/>
                          </a:solidFill>
                          <a:effectLst/>
                          <a:latin typeface="Century Gothic" panose="020B0502020202020204" pitchFamily="34" charset="0"/>
                          <a:ea typeface="+mn-ea"/>
                          <a:cs typeface="+mn-cs"/>
                        </a:rPr>
                        <a:t> on 12</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October 1935 and</a:t>
                      </a:r>
                      <a:r>
                        <a:rPr lang="en-US" sz="1200" b="0" i="0" kern="1200" baseline="0" dirty="0" smtClean="0">
                          <a:solidFill>
                            <a:schemeClr val="dk1"/>
                          </a:solidFill>
                          <a:effectLst/>
                          <a:latin typeface="Century Gothic" panose="020B0502020202020204" pitchFamily="34" charset="0"/>
                          <a:ea typeface="+mn-ea"/>
                          <a:cs typeface="+mn-cs"/>
                        </a:rPr>
                        <a:t> died on</a:t>
                      </a:r>
                      <a:r>
                        <a:rPr lang="en-US" sz="1200" b="0" i="0" kern="1200" dirty="0" smtClean="0">
                          <a:solidFill>
                            <a:schemeClr val="dk1"/>
                          </a:solidFill>
                          <a:effectLst/>
                          <a:latin typeface="Century Gothic" panose="020B0502020202020204" pitchFamily="34" charset="0"/>
                          <a:ea typeface="+mn-ea"/>
                          <a:cs typeface="+mn-cs"/>
                        </a:rPr>
                        <a:t> 6</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dirty="0" smtClean="0">
                          <a:solidFill>
                            <a:schemeClr val="dk1"/>
                          </a:solidFill>
                          <a:effectLst/>
                          <a:latin typeface="Century Gothic" panose="020B0502020202020204" pitchFamily="34" charset="0"/>
                          <a:ea typeface="+mn-ea"/>
                          <a:cs typeface="+mn-cs"/>
                        </a:rPr>
                        <a:t>  September 2007.</a:t>
                      </a:r>
                      <a:r>
                        <a:rPr lang="en-US" sz="1200" b="0" i="0" kern="1200" baseline="0" dirty="0" smtClean="0">
                          <a:solidFill>
                            <a:schemeClr val="dk1"/>
                          </a:solidFill>
                          <a:effectLst/>
                          <a:latin typeface="Century Gothic" panose="020B0502020202020204" pitchFamily="34" charset="0"/>
                          <a:ea typeface="+mn-ea"/>
                          <a:cs typeface="+mn-cs"/>
                        </a:rPr>
                        <a:t> He</a:t>
                      </a:r>
                      <a:r>
                        <a:rPr lang="en-US" sz="1200" b="0" i="0" kern="1200" dirty="0" smtClean="0">
                          <a:solidFill>
                            <a:schemeClr val="dk1"/>
                          </a:solidFill>
                          <a:effectLst/>
                          <a:latin typeface="Century Gothic" panose="020B0502020202020204" pitchFamily="34" charset="0"/>
                          <a:ea typeface="+mn-ea"/>
                          <a:cs typeface="+mn-cs"/>
                        </a:rPr>
                        <a:t> was an Italian operatic tenor who also crossed over into popular</a:t>
                      </a:r>
                      <a:r>
                        <a:rPr lang="en-US" sz="1200" b="0" i="0" kern="1200" baseline="0" dirty="0" smtClean="0">
                          <a:solidFill>
                            <a:schemeClr val="dk1"/>
                          </a:solidFill>
                          <a:effectLst/>
                          <a:latin typeface="Century Gothic" panose="020B0502020202020204" pitchFamily="34" charset="0"/>
                          <a:ea typeface="+mn-ea"/>
                          <a:cs typeface="+mn-cs"/>
                        </a:rPr>
                        <a:t> music</a:t>
                      </a:r>
                      <a:r>
                        <a:rPr lang="en-US" sz="1200" b="0" i="0" kern="1200" dirty="0" smtClean="0">
                          <a:solidFill>
                            <a:schemeClr val="dk1"/>
                          </a:solidFill>
                          <a:effectLst/>
                          <a:latin typeface="Century Gothic" panose="020B0502020202020204" pitchFamily="34" charset="0"/>
                          <a:ea typeface="+mn-ea"/>
                          <a:cs typeface="+mn-cs"/>
                        </a:rPr>
                        <a:t>, eventually becoming one of the most commercially successful tenors of all time. </a:t>
                      </a:r>
                      <a:endParaRPr lang="en-US" sz="120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3109266348"/>
                  </a:ext>
                </a:extLst>
              </a:tr>
            </a:tbl>
          </a:graphicData>
        </a:graphic>
      </p:graphicFrame>
      <p:pic>
        <p:nvPicPr>
          <p:cNvPr id="12" name="Picture 11"/>
          <p:cNvPicPr>
            <a:picLocks noChangeAspect="1"/>
          </p:cNvPicPr>
          <p:nvPr/>
        </p:nvPicPr>
        <p:blipFill>
          <a:blip r:embed="rId3"/>
          <a:stretch>
            <a:fillRect/>
          </a:stretch>
        </p:blipFill>
        <p:spPr>
          <a:xfrm>
            <a:off x="3083117" y="851204"/>
            <a:ext cx="2004400" cy="646855"/>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a:stretch>
            <a:fillRect/>
          </a:stretch>
        </p:blipFill>
        <p:spPr>
          <a:xfrm>
            <a:off x="8155704" y="2901608"/>
            <a:ext cx="1620000" cy="22077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4809</TotalTime>
  <Words>455</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Easter at St. James’ Church   | Year 5 |  Term:  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H Wood</cp:lastModifiedBy>
  <cp:revision>95</cp:revision>
  <cp:lastPrinted>2017-10-30T10:21:12Z</cp:lastPrinted>
  <dcterms:created xsi:type="dcterms:W3CDTF">2017-10-15T20:56:30Z</dcterms:created>
  <dcterms:modified xsi:type="dcterms:W3CDTF">2022-10-13T10:56:19Z</dcterms:modified>
</cp:coreProperties>
</file>