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88" d="100"/>
          <a:sy n="88" d="100"/>
        </p:scale>
        <p:origin x="1474" y="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294" tIns="45647" rIns="91294" bIns="45647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387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3"/>
          </a:xfrm>
          <a:prstGeom prst="rect">
            <a:avLst/>
          </a:prstGeom>
        </p:spPr>
        <p:txBody>
          <a:bodyPr vert="horz" lIns="91294" tIns="45647" rIns="91294" bIns="45647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5"/>
            <a:ext cx="2945659" cy="498055"/>
          </a:xfrm>
          <a:prstGeom prst="rect">
            <a:avLst/>
          </a:prstGeom>
        </p:spPr>
        <p:txBody>
          <a:bodyPr vert="horz" lIns="91294" tIns="45647" rIns="91294" bIns="45647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7/3/2024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r>
              <a:rPr lang="en-US" sz="1600" b="1" dirty="0" smtClean="0"/>
              <a:t>Shirley </a:t>
            </a:r>
            <a:r>
              <a:rPr lang="en-US" sz="1600" b="1" smtClean="0"/>
              <a:t>Heath </a:t>
            </a:r>
            <a:r>
              <a:rPr lang="en-US" sz="1600" b="1" smtClean="0"/>
              <a:t>     </a:t>
            </a:r>
            <a:r>
              <a:rPr lang="en-US" sz="1800" b="1" dirty="0" smtClean="0"/>
              <a:t>	 </a:t>
            </a:r>
            <a:r>
              <a:rPr lang="en-GB" sz="1800" b="1" dirty="0"/>
              <a:t>Bon appétit, bonne santé</a:t>
            </a:r>
            <a:r>
              <a:rPr lang="en-US" sz="1800" b="1" dirty="0" smtClean="0"/>
              <a:t> </a:t>
            </a:r>
            <a:r>
              <a:rPr lang="en-US" sz="1800" b="1" dirty="0"/>
              <a:t>| </a:t>
            </a:r>
            <a:r>
              <a:rPr lang="en-US" sz="1800" b="1" dirty="0" smtClean="0"/>
              <a:t>Year </a:t>
            </a:r>
            <a:r>
              <a:rPr lang="en-US" sz="1800" b="1" dirty="0"/>
              <a:t>5</a:t>
            </a:r>
            <a:r>
              <a:rPr lang="en-US" sz="1800" b="1" dirty="0" smtClean="0"/>
              <a:t>| Autumn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2439536"/>
              </p:ext>
            </p:extLst>
          </p:nvPr>
        </p:nvGraphicFramePr>
        <p:xfrm>
          <a:off x="5734595" y="535577"/>
          <a:ext cx="3874390" cy="37708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05123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6926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29341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</a:t>
                      </a:r>
                      <a:r>
                        <a:rPr lang="en-US" sz="1800" baseline="0" dirty="0" smtClean="0"/>
                        <a:t> healthy food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12956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and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4726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aussi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also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78382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mais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but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74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Il </a:t>
                      </a:r>
                      <a:r>
                        <a:rPr lang="en-GB" sz="1600" dirty="0" err="1" smtClean="0"/>
                        <a:t>est</a:t>
                      </a:r>
                      <a:r>
                        <a:rPr lang="en-GB" sz="1600" dirty="0" smtClean="0"/>
                        <a:t> bon/</a:t>
                      </a:r>
                      <a:r>
                        <a:rPr lang="en-GB" sz="1600" dirty="0" err="1" smtClean="0"/>
                        <a:t>mauvais</a:t>
                      </a:r>
                      <a:r>
                        <a:rPr lang="en-GB" sz="1600" dirty="0" smtClean="0"/>
                        <a:t>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 is good/bad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81309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Elle </a:t>
                      </a:r>
                      <a:r>
                        <a:rPr lang="en-GB" sz="1600" dirty="0" err="1" smtClean="0"/>
                        <a:t>est</a:t>
                      </a:r>
                      <a:r>
                        <a:rPr lang="en-GB" sz="1600" dirty="0" smtClean="0"/>
                        <a:t> bonne/</a:t>
                      </a:r>
                      <a:r>
                        <a:rPr lang="en-GB" sz="1600" dirty="0" err="1" smtClean="0"/>
                        <a:t>mauvaise</a:t>
                      </a:r>
                      <a:r>
                        <a:rPr lang="en-GB" sz="1600" smtClean="0"/>
                        <a:t> pour </a:t>
                      </a:r>
                      <a:r>
                        <a:rPr lang="en-GB" sz="1600" dirty="0" smtClean="0"/>
                        <a:t>la santé. (m.)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It is good/bad for your health. (f.)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38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Ils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sont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bons</a:t>
                      </a:r>
                      <a:r>
                        <a:rPr lang="en-GB" sz="1600" dirty="0" smtClean="0"/>
                        <a:t>/</a:t>
                      </a:r>
                      <a:r>
                        <a:rPr lang="en-GB" sz="1600" dirty="0" err="1" smtClean="0"/>
                        <a:t>mauvais</a:t>
                      </a:r>
                      <a:r>
                        <a:rPr lang="en-GB" sz="1600" dirty="0" smtClean="0"/>
                        <a:t>.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They are good/bad. (m. </a:t>
                      </a:r>
                      <a:r>
                        <a:rPr lang="en-GB" sz="1600" dirty="0" smtClean="0"/>
                        <a:t>plural)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91120"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Elles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sont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bonnes</a:t>
                      </a:r>
                      <a:r>
                        <a:rPr lang="en-GB" sz="1600" dirty="0" smtClean="0"/>
                        <a:t>/</a:t>
                      </a:r>
                      <a:r>
                        <a:rPr lang="en-GB" sz="1600" dirty="0" err="1" smtClean="0"/>
                        <a:t>mauvaises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They are good/bad. (f. </a:t>
                      </a:r>
                      <a:r>
                        <a:rPr lang="en-GB" sz="1600" dirty="0" smtClean="0"/>
                        <a:t>plural)</a:t>
                      </a: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</a:tbl>
          </a:graphicData>
        </a:graphic>
      </p:graphicFrame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842304"/>
              </p:ext>
            </p:extLst>
          </p:nvPr>
        </p:nvGraphicFramePr>
        <p:xfrm>
          <a:off x="307975" y="491264"/>
          <a:ext cx="3522899" cy="630291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739872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8302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7882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 – food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57114">
                <a:tc gridSpan="2">
                  <a:txBody>
                    <a:bodyPr/>
                    <a:lstStyle/>
                    <a:p>
                      <a:r>
                        <a:rPr lang="en-US" sz="1600" dirty="0" err="1" smtClean="0"/>
                        <a:t>Dans</a:t>
                      </a:r>
                      <a:r>
                        <a:rPr lang="en-US" sz="1600" dirty="0" smtClean="0"/>
                        <a:t> le sac, </a:t>
                      </a:r>
                      <a:r>
                        <a:rPr lang="en-US" sz="1600" dirty="0" err="1" smtClean="0"/>
                        <a:t>il</a:t>
                      </a:r>
                      <a:r>
                        <a:rPr lang="en-US" sz="1600" dirty="0" smtClean="0"/>
                        <a:t> y a ...  </a:t>
                      </a:r>
                    </a:p>
                    <a:p>
                      <a:r>
                        <a:rPr lang="en-US" sz="1600" i="1" dirty="0" smtClean="0"/>
                        <a:t>In the bag, there is ...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pPr algn="l"/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57114">
                <a:tc gridSpan="2">
                  <a:txBody>
                    <a:bodyPr/>
                    <a:lstStyle/>
                    <a:p>
                      <a:r>
                        <a:rPr lang="en-GB" sz="1600" i="0" dirty="0" err="1" smtClean="0"/>
                        <a:t>Dans</a:t>
                      </a:r>
                      <a:r>
                        <a:rPr lang="en-GB" sz="1600" i="0" dirty="0" smtClean="0"/>
                        <a:t> le sac,</a:t>
                      </a:r>
                      <a:r>
                        <a:rPr lang="en-GB" sz="1600" i="0" baseline="0" dirty="0" smtClean="0"/>
                        <a:t> </a:t>
                      </a:r>
                      <a:r>
                        <a:rPr lang="en-GB" sz="1600" i="0" baseline="0" dirty="0" err="1" smtClean="0"/>
                        <a:t>j’ai</a:t>
                      </a:r>
                      <a:r>
                        <a:rPr lang="en-GB" sz="1600" i="0" baseline="0" dirty="0" smtClean="0"/>
                        <a:t> ……</a:t>
                      </a:r>
                    </a:p>
                    <a:p>
                      <a:r>
                        <a:rPr lang="en-GB" sz="1600" i="1" baseline="0" dirty="0" smtClean="0"/>
                        <a:t>In the bag, I have …..</a:t>
                      </a:r>
                      <a:endParaRPr lang="en-GB" sz="1600" i="1" dirty="0"/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0805090"/>
                  </a:ext>
                </a:extLst>
              </a:tr>
              <a:tr h="381082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un sandwich au </a:t>
                      </a:r>
                      <a:r>
                        <a:rPr lang="en-GB" sz="1600" dirty="0" err="1" smtClean="0"/>
                        <a:t>jambon</a:t>
                      </a:r>
                      <a:endParaRPr lang="en-GB" sz="16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ham sandwich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596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pizza aux champignons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mushroom pizza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glace à la </a:t>
                      </a:r>
                      <a:r>
                        <a:rPr lang="en-GB" sz="1600" dirty="0" err="1" smtClean="0"/>
                        <a:t>vanille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vanilla ice cream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un </a:t>
                      </a:r>
                      <a:r>
                        <a:rPr lang="en-GB" sz="1600" dirty="0" err="1" smtClean="0"/>
                        <a:t>gâteau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cake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</a:t>
                      </a:r>
                      <a:r>
                        <a:rPr lang="en-GB" sz="1600" dirty="0" err="1" smtClean="0"/>
                        <a:t>banane</a:t>
                      </a:r>
                      <a:endParaRPr lang="en-GB" sz="1600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 banana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593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err="1" smtClean="0"/>
                        <a:t>une</a:t>
                      </a:r>
                      <a:r>
                        <a:rPr lang="en-GB" sz="1600" dirty="0" smtClean="0"/>
                        <a:t> orange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an orange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des champignons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some mushrooms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35269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des chips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some crisps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2121363"/>
                  </a:ext>
                </a:extLst>
              </a:tr>
              <a:tr h="418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de </a:t>
                      </a:r>
                      <a:r>
                        <a:rPr lang="en-GB" sz="1600" dirty="0" err="1" smtClean="0"/>
                        <a:t>l’eau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some water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5192072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du </a:t>
                      </a:r>
                      <a:r>
                        <a:rPr lang="en-GB" sz="1600" dirty="0" err="1" smtClean="0"/>
                        <a:t>fromage</a:t>
                      </a:r>
                      <a:r>
                        <a:rPr lang="en-GB" sz="1600" dirty="0" smtClean="0"/>
                        <a:t> </a:t>
                      </a:r>
                      <a:endParaRPr lang="en-GB" sz="16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some cheese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dirty="0" smtClean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347876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2925427"/>
              </p:ext>
            </p:extLst>
          </p:nvPr>
        </p:nvGraphicFramePr>
        <p:xfrm>
          <a:off x="5734595" y="4521682"/>
          <a:ext cx="3874390" cy="223330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6157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012816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32405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Vocabulary</a:t>
                      </a:r>
                      <a:r>
                        <a:rPr lang="en-US" sz="1800" baseline="0" dirty="0" smtClean="0"/>
                        <a:t> – verbs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err="1" smtClean="0"/>
                        <a:t>J’ai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I have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Je </a:t>
                      </a:r>
                      <a:r>
                        <a:rPr lang="en-GB" sz="1600" i="0" dirty="0" err="1" smtClean="0"/>
                        <a:t>voudrais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i="0" dirty="0" smtClean="0"/>
                        <a:t>I</a:t>
                      </a:r>
                      <a:r>
                        <a:rPr lang="en-GB" sz="1600" i="0" baseline="0" dirty="0" smtClean="0"/>
                        <a:t> would like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954426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Je mange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eat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J’aime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like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38667326"/>
                  </a:ext>
                </a:extLst>
              </a:tr>
              <a:tr h="360180">
                <a:tc>
                  <a:txBody>
                    <a:bodyPr/>
                    <a:lstStyle/>
                    <a:p>
                      <a:r>
                        <a:rPr lang="en-GB" sz="1600" i="0" dirty="0" err="1" smtClean="0"/>
                        <a:t>J’adore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i="0" dirty="0" smtClean="0"/>
                        <a:t>I love</a:t>
                      </a:r>
                      <a:endParaRPr lang="en-GB" sz="1600" i="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0855784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8237" y="4065426"/>
            <a:ext cx="1709799" cy="112340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5356" y="2536817"/>
            <a:ext cx="1661876" cy="110590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7835" y="5624116"/>
            <a:ext cx="1699397" cy="1130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7975" y="3378926"/>
            <a:ext cx="3522899" cy="33760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008831" y="535577"/>
            <a:ext cx="1573994" cy="1360092"/>
          </a:xfrm>
          <a:prstGeom prst="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u="sng" dirty="0" smtClean="0">
                <a:solidFill>
                  <a:schemeClr val="tx1"/>
                </a:solidFill>
              </a:rPr>
              <a:t>Phonics </a:t>
            </a:r>
            <a:r>
              <a:rPr lang="en-GB" sz="1600" b="1" u="sng" dirty="0">
                <a:solidFill>
                  <a:schemeClr val="tx1"/>
                </a:solidFill>
              </a:rPr>
              <a:t>Focus:</a:t>
            </a: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‘a’ </a:t>
            </a:r>
            <a:r>
              <a:rPr lang="en-GB" b="1" dirty="0" smtClean="0">
                <a:solidFill>
                  <a:schemeClr val="tx1"/>
                </a:solidFill>
              </a:rPr>
              <a:t>grapheme</a:t>
            </a:r>
          </a:p>
          <a:p>
            <a:pPr algn="ctr"/>
            <a:r>
              <a:rPr lang="en-GB" b="1" dirty="0" smtClean="0">
                <a:solidFill>
                  <a:schemeClr val="tx1"/>
                </a:solidFill>
              </a:rPr>
              <a:t> </a:t>
            </a:r>
            <a:r>
              <a:rPr lang="en-GB" sz="1200" b="1" dirty="0">
                <a:solidFill>
                  <a:srgbClr val="FF0000"/>
                </a:solidFill>
              </a:rPr>
              <a:t>such as </a:t>
            </a:r>
            <a:r>
              <a:rPr lang="en-GB" sz="1200" b="1" dirty="0" err="1">
                <a:solidFill>
                  <a:srgbClr val="FF0000"/>
                </a:solidFill>
              </a:rPr>
              <a:t>l’orange</a:t>
            </a:r>
            <a:r>
              <a:rPr lang="en-GB" sz="1200" b="1" dirty="0">
                <a:solidFill>
                  <a:srgbClr val="FF0000"/>
                </a:solidFill>
              </a:rPr>
              <a:t> (nasal) &amp; </a:t>
            </a:r>
            <a:r>
              <a:rPr lang="en-GB" sz="1200" b="1" dirty="0" err="1">
                <a:solidFill>
                  <a:srgbClr val="FF0000"/>
                </a:solidFill>
              </a:rPr>
              <a:t>mauvais</a:t>
            </a:r>
            <a:r>
              <a:rPr lang="en-GB" sz="1200" b="1" dirty="0">
                <a:solidFill>
                  <a:srgbClr val="FF0000"/>
                </a:solidFill>
              </a:rPr>
              <a:t> (‘o’)</a:t>
            </a:r>
            <a:endParaRPr lang="en-GB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5057</TotalTime>
  <Words>198</Words>
  <Application>Microsoft Office PowerPoint</Application>
  <PresentationFormat>A4 Paper (210x297 mm)</PresentationFormat>
  <Paragraphs>56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Bon appétit, bonne santé | Year 5| Autumn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110</cp:revision>
  <cp:lastPrinted>2024-07-03T09:21:10Z</cp:lastPrinted>
  <dcterms:created xsi:type="dcterms:W3CDTF">2017-10-15T20:56:30Z</dcterms:created>
  <dcterms:modified xsi:type="dcterms:W3CDTF">2024-07-03T09:21:20Z</dcterms:modified>
</cp:coreProperties>
</file>