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86496" autoAdjust="0"/>
  </p:normalViewPr>
  <p:slideViewPr>
    <p:cSldViewPr snapToGrid="0" snapToObjects="1">
      <p:cViewPr>
        <p:scale>
          <a:sx n="88" d="100"/>
          <a:sy n="88" d="100"/>
        </p:scale>
        <p:origin x="624" y="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524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/>
              <a:t> </a:t>
            </a:r>
            <a:r>
              <a:rPr lang="en-US" sz="1800" b="1" dirty="0" smtClean="0"/>
              <a:t>              Pinwheel Pizzas and Mighty Muffins Year </a:t>
            </a:r>
            <a:r>
              <a:rPr lang="en-US" sz="1800" b="1" dirty="0"/>
              <a:t>6</a:t>
            </a:r>
            <a:r>
              <a:rPr lang="en-US" sz="1800" b="1" dirty="0" smtClean="0"/>
              <a:t>| Autumn 2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854215"/>
              </p:ext>
            </p:extLst>
          </p:nvPr>
        </p:nvGraphicFramePr>
        <p:xfrm>
          <a:off x="2662781" y="2834716"/>
          <a:ext cx="3849259" cy="385611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25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23381">
                  <a:extLst>
                    <a:ext uri="{9D8B030D-6E8A-4147-A177-3AD203B41FA5}">
                      <a16:colId xmlns:a16="http://schemas.microsoft.com/office/drawing/2014/main" val="2812240458"/>
                    </a:ext>
                  </a:extLst>
                </a:gridCol>
              </a:tblGrid>
              <a:tr h="361326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COOKING TECHNIQUES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5195"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whisk</a:t>
                      </a:r>
                      <a:endParaRPr lang="en-GB" sz="14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 whisk is a cooking utensil which can be used to blend ingredients smooth or to incorporate air into a mixture, in a process known as whisking.</a:t>
                      </a:r>
                      <a:endParaRPr lang="en-GB" sz="12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6100"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Sift</a:t>
                      </a:r>
                      <a:endParaRPr lang="en-GB" sz="14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put one or more dry ingredients through a sieve or sifter.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5647"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roll</a:t>
                      </a:r>
                      <a:endParaRPr lang="en-GB" sz="14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Put your hands in either end of the rolling</a:t>
                      </a:r>
                      <a:r>
                        <a:rPr lang="en-GB" sz="1200" baseline="0" dirty="0" smtClean="0"/>
                        <a:t> pin and roll until your dough is the correct thickness all over.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456100"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grease</a:t>
                      </a:r>
                      <a:endParaRPr lang="en-GB" sz="14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Smear a small amount of fat, such as margarine, all over</a:t>
                      </a:r>
                      <a:r>
                        <a:rPr lang="en-GB" sz="1200" baseline="0" dirty="0" smtClean="0"/>
                        <a:t> the inside of the tin you are cooking in.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456100"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Dice</a:t>
                      </a:r>
                      <a:endParaRPr lang="en-GB" sz="14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cut food in small cubes of uniform size and shape.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4186101"/>
                  </a:ext>
                </a:extLst>
              </a:tr>
              <a:tr h="645647"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Knead</a:t>
                      </a:r>
                      <a:endParaRPr lang="en-GB" sz="14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work and press dough with the palms of the hands or mechanically, to develop the gluten in the flour.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94116955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9918778"/>
              </p:ext>
            </p:extLst>
          </p:nvPr>
        </p:nvGraphicFramePr>
        <p:xfrm>
          <a:off x="130068" y="359539"/>
          <a:ext cx="2488382" cy="20421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488382">
                  <a:extLst>
                    <a:ext uri="{9D8B030D-6E8A-4147-A177-3AD203B41FA5}">
                      <a16:colId xmlns:a16="http://schemas.microsoft.com/office/drawing/2014/main" val="857750660"/>
                    </a:ext>
                  </a:extLst>
                </a:gridCol>
              </a:tblGrid>
              <a:tr h="34873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KEY QUESTION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3822547"/>
                  </a:ext>
                </a:extLst>
              </a:tr>
              <a:tr h="538120">
                <a:tc>
                  <a:txBody>
                    <a:bodyPr/>
                    <a:lstStyle/>
                    <a:p>
                      <a:pPr algn="ctr"/>
                      <a:r>
                        <a:rPr lang="en-GB" sz="13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are becoming more and more unhealthy because they snack too much on the wrong type of foods. </a:t>
                      </a:r>
                    </a:p>
                    <a:p>
                      <a:pPr algn="ctr"/>
                      <a:r>
                        <a:rPr lang="en-GB" sz="13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</a:t>
                      </a:r>
                      <a:r>
                        <a:rPr lang="en-GB" sz="1300" i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can we help children understand what they need to eat to have a healthy balanced lifestyle?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0118567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1663481"/>
              </p:ext>
            </p:extLst>
          </p:nvPr>
        </p:nvGraphicFramePr>
        <p:xfrm>
          <a:off x="130068" y="2440955"/>
          <a:ext cx="2488382" cy="42700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8382">
                  <a:extLst>
                    <a:ext uri="{9D8B030D-6E8A-4147-A177-3AD203B41FA5}">
                      <a16:colId xmlns:a16="http://schemas.microsoft.com/office/drawing/2014/main" val="2801747182"/>
                    </a:ext>
                  </a:extLst>
                </a:gridCol>
              </a:tblGrid>
              <a:tr h="367990">
                <a:tc>
                  <a:txBody>
                    <a:bodyPr/>
                    <a:lstStyle/>
                    <a:p>
                      <a:r>
                        <a:rPr lang="en-GB" dirty="0" smtClean="0"/>
                        <a:t>KEY PERSON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5708362"/>
                  </a:ext>
                </a:extLst>
              </a:tr>
              <a:tr h="367990">
                <a:tc>
                  <a:txBody>
                    <a:bodyPr/>
                    <a:lstStyle/>
                    <a:p>
                      <a:r>
                        <a:rPr lang="en-GB" dirty="0" smtClean="0"/>
                        <a:t>JOE WICKS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1284163"/>
                  </a:ext>
                </a:extLst>
              </a:tr>
              <a:tr h="1234143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2777568"/>
                  </a:ext>
                </a:extLst>
              </a:tr>
              <a:tr h="2299939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Joe Wicks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otherwise known as "The Body Coach", is a British </a:t>
                      </a:r>
                      <a:r>
                        <a:rPr lang="en-US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fitness coach,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TV presenter and author.</a:t>
                      </a:r>
                    </a:p>
                    <a:p>
                      <a:pPr algn="just"/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Starting off by posting 15-second recipe videos on social media, Wicks grew his brand to become one of the most followed fitness accounts on </a:t>
                      </a:r>
                      <a:r>
                        <a:rPr lang="en-US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Instagram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and </a:t>
                      </a:r>
                      <a:r>
                        <a:rPr lang="en-US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YouTube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His first published cookbook </a:t>
                      </a:r>
                      <a:r>
                        <a:rPr lang="en-US" sz="12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Lean in 15: 15-minute meals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was a best-seller in 2015, having sold over 900,000 copies.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1396640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428" y="3184005"/>
            <a:ext cx="1084129" cy="11789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6422" y="3184006"/>
            <a:ext cx="829947" cy="1178990"/>
          </a:xfrm>
          <a:prstGeom prst="rect">
            <a:avLst/>
          </a:prstGeom>
        </p:spPr>
      </p:pic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5231949"/>
              </p:ext>
            </p:extLst>
          </p:nvPr>
        </p:nvGraphicFramePr>
        <p:xfrm>
          <a:off x="2660288" y="359540"/>
          <a:ext cx="3851752" cy="24460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06306">
                  <a:extLst>
                    <a:ext uri="{9D8B030D-6E8A-4147-A177-3AD203B41FA5}">
                      <a16:colId xmlns:a16="http://schemas.microsoft.com/office/drawing/2014/main" val="4162788006"/>
                    </a:ext>
                  </a:extLst>
                </a:gridCol>
                <a:gridCol w="1645446">
                  <a:extLst>
                    <a:ext uri="{9D8B030D-6E8A-4147-A177-3AD203B41FA5}">
                      <a16:colId xmlns:a16="http://schemas.microsoft.com/office/drawing/2014/main" val="3794693928"/>
                    </a:ext>
                  </a:extLst>
                </a:gridCol>
              </a:tblGrid>
              <a:tr h="342263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KNIFE SKILLS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293178"/>
                  </a:ext>
                </a:extLst>
              </a:tr>
              <a:tr h="932082">
                <a:tc>
                  <a:txBody>
                    <a:bodyPr/>
                    <a:lstStyle/>
                    <a:p>
                      <a:pPr algn="just"/>
                      <a:r>
                        <a:rPr lang="en-US" sz="1050" b="1" i="0" u="sng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BRIDGE HOLD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Create a bridge over the food with your hand. </a:t>
                      </a:r>
                      <a:r>
                        <a:rPr lang="en-GB" sz="105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This method ensures that </a:t>
                      </a:r>
                      <a:r>
                        <a:rPr lang="en-US" sz="105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fingers are out of the way as the knife cuts through the food.</a:t>
                      </a:r>
                      <a:endParaRPr lang="en-GB" sz="105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en-GB" sz="1200" dirty="0" smtClean="0"/>
                    </a:p>
                    <a:p>
                      <a:pPr algn="just"/>
                      <a:endParaRPr lang="en-GB" sz="1200" dirty="0" smtClean="0"/>
                    </a:p>
                    <a:p>
                      <a:pPr algn="just"/>
                      <a:endParaRPr lang="en-GB" sz="1200" dirty="0" smtClean="0"/>
                    </a:p>
                    <a:p>
                      <a:pPr algn="just"/>
                      <a:endParaRPr lang="en-GB" sz="1200" dirty="0" smtClean="0"/>
                    </a:p>
                    <a:p>
                      <a:pPr algn="just"/>
                      <a:endParaRPr lang="en-GB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050792"/>
                  </a:ext>
                </a:extLst>
              </a:tr>
              <a:tr h="466041">
                <a:tc>
                  <a:txBody>
                    <a:bodyPr/>
                    <a:lstStyle/>
                    <a:p>
                      <a:r>
                        <a:rPr lang="en-GB" sz="1050" b="1" u="sng" dirty="0" smtClean="0"/>
                        <a:t>CLAW</a:t>
                      </a:r>
                      <a:r>
                        <a:rPr lang="en-GB" sz="1050" b="1" u="sng" baseline="0" dirty="0" smtClean="0"/>
                        <a:t> </a:t>
                      </a:r>
                      <a:r>
                        <a:rPr lang="en-GB" sz="1050" b="1" u="sng" dirty="0" smtClean="0"/>
                        <a:t>GRIP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Create a claw by partly curling your fingers together into a claw shape. </a:t>
                      </a:r>
                      <a:r>
                        <a:rPr lang="en-US" sz="105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This method ensures that finger tips are tucked out of the way and will not get caught by the knife.</a:t>
                      </a:r>
                      <a:endParaRPr lang="en-GB" sz="105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sz="105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4549235"/>
                  </a:ext>
                </a:extLst>
              </a:tr>
            </a:tbl>
          </a:graphicData>
        </a:graphic>
      </p:graphicFrame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3650" y="763399"/>
            <a:ext cx="1365586" cy="84666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93650" y="1783451"/>
            <a:ext cx="1365586" cy="877877"/>
          </a:xfrm>
          <a:prstGeom prst="rect">
            <a:avLst/>
          </a:prstGeom>
        </p:spPr>
      </p:pic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0664821"/>
              </p:ext>
            </p:extLst>
          </p:nvPr>
        </p:nvGraphicFramePr>
        <p:xfrm>
          <a:off x="6664844" y="359540"/>
          <a:ext cx="3151613" cy="633129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179648">
                  <a:extLst>
                    <a:ext uri="{9D8B030D-6E8A-4147-A177-3AD203B41FA5}">
                      <a16:colId xmlns:a16="http://schemas.microsoft.com/office/drawing/2014/main" val="1213308888"/>
                    </a:ext>
                  </a:extLst>
                </a:gridCol>
                <a:gridCol w="1971965">
                  <a:extLst>
                    <a:ext uri="{9D8B030D-6E8A-4147-A177-3AD203B41FA5}">
                      <a16:colId xmlns:a16="http://schemas.microsoft.com/office/drawing/2014/main" val="2774619139"/>
                    </a:ext>
                  </a:extLst>
                </a:gridCol>
              </a:tblGrid>
              <a:tr h="403699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THE</a:t>
                      </a:r>
                      <a:r>
                        <a:rPr lang="en-GB" baseline="0" dirty="0" smtClean="0"/>
                        <a:t> EATWELL PLATE</a:t>
                      </a:r>
                      <a:endParaRPr lang="en-GB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21641"/>
                  </a:ext>
                </a:extLst>
              </a:tr>
              <a:tr h="2302632">
                <a:tc gridSpan="2">
                  <a:txBody>
                    <a:bodyPr/>
                    <a:lstStyle/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b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666167"/>
                  </a:ext>
                </a:extLst>
              </a:tr>
              <a:tr h="778604"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effectLst/>
                        </a:rPr>
                        <a:t>potatoes, bread, rice, pasta and other starchy carbohydrates.</a:t>
                      </a:r>
                      <a:endParaRPr lang="en-GB" sz="11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effectLst/>
                        </a:rPr>
                        <a:t>Carbohydrates provide energy for all cells in the body. </a:t>
                      </a:r>
                      <a:endParaRPr lang="en-GB" sz="11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6344684"/>
                  </a:ext>
                </a:extLst>
              </a:tr>
              <a:tr h="834511"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effectLst/>
                        </a:rPr>
                        <a:t>beans, pulses, fish, eggs, meat and other proteins.</a:t>
                      </a:r>
                      <a:endParaRPr lang="en-GB" sz="11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kern="1200" dirty="0" smtClean="0">
                          <a:effectLst/>
                        </a:rPr>
                        <a:t>Protein helps to build and repair the body. </a:t>
                      </a:r>
                      <a:r>
                        <a:rPr lang="en-GB" sz="1100" kern="1200" dirty="0" smtClean="0">
                          <a:effectLst/>
                        </a:rPr>
                        <a:t>Protein is an important building block of bones, muscles, cartilage, skin, and blood.</a:t>
                      </a:r>
                      <a:endParaRPr lang="en-US" sz="11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03904"/>
                  </a:ext>
                </a:extLst>
              </a:tr>
              <a:tr h="619681"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effectLst/>
                        </a:rPr>
                        <a:t>fruit and vegetables.</a:t>
                      </a:r>
                      <a:endParaRPr lang="en-GB" sz="11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effectLst/>
                        </a:rPr>
                        <a:t>Fruit and vegetables are a good source of vitamins,</a:t>
                      </a:r>
                      <a:r>
                        <a:rPr lang="en-GB" sz="1100" kern="1200" baseline="0" dirty="0" smtClean="0">
                          <a:effectLst/>
                        </a:rPr>
                        <a:t> </a:t>
                      </a:r>
                      <a:r>
                        <a:rPr lang="en-GB" sz="1100" kern="1200" dirty="0" smtClean="0">
                          <a:effectLst/>
                        </a:rPr>
                        <a:t>minerals and fibre.</a:t>
                      </a:r>
                      <a:r>
                        <a:rPr lang="en-GB" sz="1100" kern="1200" baseline="0" dirty="0" smtClean="0">
                          <a:effectLst/>
                        </a:rPr>
                        <a:t> </a:t>
                      </a:r>
                      <a:endParaRPr lang="en-GB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1527170"/>
                  </a:ext>
                </a:extLst>
              </a:tr>
              <a:tr h="648517"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effectLst/>
                        </a:rPr>
                        <a:t>dairy and alternatives.</a:t>
                      </a:r>
                      <a:endParaRPr lang="en-GB" sz="11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Dairy products </a:t>
                      </a:r>
                      <a:r>
                        <a:rPr lang="en-GB" sz="1100" kern="1200" dirty="0" smtClean="0">
                          <a:effectLst/>
                        </a:rPr>
                        <a:t>include calcium, that young children need to build healthy bones and teeth.</a:t>
                      </a:r>
                      <a:endParaRPr lang="en-GB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214864"/>
                  </a:ext>
                </a:extLst>
              </a:tr>
              <a:tr h="64851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Oils and spreads.</a:t>
                      </a:r>
                      <a:endParaRPr lang="en-GB" sz="11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effectLst/>
                        </a:rPr>
                        <a:t>These</a:t>
                      </a:r>
                      <a:r>
                        <a:rPr lang="en-GB" sz="1100" kern="1200" baseline="0" dirty="0" smtClean="0">
                          <a:effectLst/>
                        </a:rPr>
                        <a:t> provide </a:t>
                      </a:r>
                      <a:r>
                        <a:rPr lang="en-GB" sz="1100" kern="1200" dirty="0" smtClean="0">
                          <a:effectLst/>
                        </a:rPr>
                        <a:t>us with essential fatty acids.</a:t>
                      </a:r>
                      <a:endParaRPr lang="en-GB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9037461"/>
                  </a:ext>
                </a:extLst>
              </a:tr>
            </a:tbl>
          </a:graphicData>
        </a:graphic>
      </p:graphicFrame>
      <p:pic>
        <p:nvPicPr>
          <p:cNvPr id="22" name="Picture 4" descr="Image result for eat well plat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137" y="793709"/>
            <a:ext cx="3124320" cy="2210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/>
              <a:t> </a:t>
            </a:r>
            <a:r>
              <a:rPr lang="en-US" sz="1800" b="1" dirty="0" smtClean="0"/>
              <a:t>              Pinwheel Pizzas and Mighty Muffins Year </a:t>
            </a:r>
            <a:r>
              <a:rPr lang="en-US" sz="1800" b="1" dirty="0"/>
              <a:t>6</a:t>
            </a:r>
            <a:r>
              <a:rPr lang="en-US" sz="1800" b="1" dirty="0" smtClean="0"/>
              <a:t>| Autumn 2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4352029"/>
              </p:ext>
            </p:extLst>
          </p:nvPr>
        </p:nvGraphicFramePr>
        <p:xfrm>
          <a:off x="6428909" y="383625"/>
          <a:ext cx="3420642" cy="631421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862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4351">
                  <a:extLst>
                    <a:ext uri="{9D8B030D-6E8A-4147-A177-3AD203B41FA5}">
                      <a16:colId xmlns:a16="http://schemas.microsoft.com/office/drawing/2014/main" val="2812240458"/>
                    </a:ext>
                  </a:extLst>
                </a:gridCol>
              </a:tblGrid>
              <a:tr h="420962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Twinkl Cursive Looped" panose="02000000000000000000" pitchFamily="2" charset="0"/>
                        </a:rPr>
                        <a:t>COOKING </a:t>
                      </a:r>
                      <a:r>
                        <a:rPr lang="en-US" sz="1800" dirty="0" smtClean="0">
                          <a:latin typeface="Twinkl Cursive Looped" panose="02000000000000000000" pitchFamily="2" charset="0"/>
                        </a:rPr>
                        <a:t>VOCABULARLY</a:t>
                      </a:r>
                      <a:endParaRPr lang="en-US" sz="18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3042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Twinkl Cursive Looped" panose="02000000000000000000" pitchFamily="2" charset="0"/>
                        </a:rPr>
                        <a:t>whisk</a:t>
                      </a:r>
                      <a:endParaRPr lang="en-GB" sz="14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 whisk is a cooking utensil which can be used to blend ingredients smooth or to incorporate air into a mixture, in a process known as whisking.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137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Twinkl Cursive Looped" panose="02000000000000000000" pitchFamily="2" charset="0"/>
                        </a:rPr>
                        <a:t>sift</a:t>
                      </a:r>
                      <a:endParaRPr lang="en-GB" sz="14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To put one or more dry ingredients through a sieve or sifter.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52209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Twinkl Cursive Looped" panose="02000000000000000000" pitchFamily="2" charset="0"/>
                        </a:rPr>
                        <a:t>roll</a:t>
                      </a:r>
                      <a:endParaRPr lang="en-GB" sz="14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Put your hands in either end of the rolling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pin and roll until your dough is the correct thickness all over.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72575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Twinkl Cursive Looped" panose="02000000000000000000" pitchFamily="2" charset="0"/>
                        </a:rPr>
                        <a:t>grease</a:t>
                      </a:r>
                      <a:endParaRPr lang="en-GB" sz="14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Smear a small amount of fat, such as margarine, all over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the inside of the tin you are cooking in.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53137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Twinkl Cursive Looped" panose="02000000000000000000" pitchFamily="2" charset="0"/>
                        </a:rPr>
                        <a:t>dice</a:t>
                      </a:r>
                      <a:endParaRPr lang="en-GB" sz="14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To cut food in small cubes of uniform size and shape.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4186101"/>
                  </a:ext>
                </a:extLst>
              </a:tr>
              <a:tr h="752209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Twinkl Cursive Looped" panose="02000000000000000000" pitchFamily="2" charset="0"/>
                        </a:rPr>
                        <a:t>knead</a:t>
                      </a:r>
                      <a:endParaRPr lang="en-GB" sz="14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To work and press dough with the palms of the hands or mechanically, to develop the gluten in the flour.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94116955"/>
                  </a:ext>
                </a:extLst>
              </a:tr>
              <a:tr h="752209">
                <a:tc>
                  <a:txBody>
                    <a:bodyPr/>
                    <a:lstStyle/>
                    <a:p>
                      <a:r>
                        <a:rPr lang="en-GB" sz="1050" b="1" dirty="0" smtClean="0">
                          <a:latin typeface="Twinkl Cursive Looped" panose="02000000000000000000" pitchFamily="2" charset="0"/>
                        </a:rPr>
                        <a:t>seasonality </a:t>
                      </a:r>
                      <a:endParaRPr lang="en-GB" sz="105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96201523"/>
                  </a:ext>
                </a:extLst>
              </a:tr>
              <a:tr h="752209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Twinkl Cursive Looped" panose="02000000000000000000" pitchFamily="2" charset="0"/>
                        </a:rPr>
                        <a:t>balanced diet </a:t>
                      </a:r>
                      <a:endParaRPr lang="en-GB" sz="14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51407475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5826104"/>
              </p:ext>
            </p:extLst>
          </p:nvPr>
        </p:nvGraphicFramePr>
        <p:xfrm>
          <a:off x="200383" y="393024"/>
          <a:ext cx="2488382" cy="12496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488382">
                  <a:extLst>
                    <a:ext uri="{9D8B030D-6E8A-4147-A177-3AD203B41FA5}">
                      <a16:colId xmlns:a16="http://schemas.microsoft.com/office/drawing/2014/main" val="857750660"/>
                    </a:ext>
                  </a:extLst>
                </a:gridCol>
              </a:tblGrid>
              <a:tr h="34873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KEY QUESTION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3822547"/>
                  </a:ext>
                </a:extLst>
              </a:tr>
              <a:tr h="538120">
                <a:tc>
                  <a:txBody>
                    <a:bodyPr/>
                    <a:lstStyle/>
                    <a:p>
                      <a:pPr algn="ctr"/>
                      <a:r>
                        <a:rPr lang="en-GB" sz="13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</a:t>
                      </a:r>
                      <a:r>
                        <a:rPr lang="en-GB" sz="1300" i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300" i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we help children understand what they need to eat to have a healthy balanced lifestyle?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0118567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8970"/>
              </p:ext>
            </p:extLst>
          </p:nvPr>
        </p:nvGraphicFramePr>
        <p:xfrm>
          <a:off x="200383" y="1693590"/>
          <a:ext cx="2488382" cy="32983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8382">
                  <a:extLst>
                    <a:ext uri="{9D8B030D-6E8A-4147-A177-3AD203B41FA5}">
                      <a16:colId xmlns:a16="http://schemas.microsoft.com/office/drawing/2014/main" val="2801747182"/>
                    </a:ext>
                  </a:extLst>
                </a:gridCol>
              </a:tblGrid>
              <a:tr h="348009">
                <a:tc>
                  <a:txBody>
                    <a:bodyPr/>
                    <a:lstStyle/>
                    <a:p>
                      <a:r>
                        <a:rPr lang="en-GB" dirty="0" smtClean="0"/>
                        <a:t>KEY PERSON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5708362"/>
                  </a:ext>
                </a:extLst>
              </a:tr>
              <a:tr h="348009">
                <a:tc>
                  <a:txBody>
                    <a:bodyPr/>
                    <a:lstStyle/>
                    <a:p>
                      <a:r>
                        <a:rPr lang="en-GB" dirty="0" smtClean="0"/>
                        <a:t>JOE WICKS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1284163"/>
                  </a:ext>
                </a:extLst>
              </a:tr>
              <a:tr h="886707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2777568"/>
                  </a:ext>
                </a:extLst>
              </a:tr>
              <a:tr h="1652459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Joe Wicks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otherwise known as "The Body Coach", is a British </a:t>
                      </a:r>
                      <a:r>
                        <a:rPr lang="en-US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fitness coach,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TV presenter and author.</a:t>
                      </a:r>
                    </a:p>
                    <a:p>
                      <a:pPr algn="just"/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Starting off by posting 15-second recipe videos on social media, Wicks grew his brand to become one of the most followed fitness accounts on </a:t>
                      </a:r>
                      <a:r>
                        <a:rPr lang="en-US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Instagram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US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YouTube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en-US" sz="12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1396640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489" y="2378760"/>
            <a:ext cx="861002" cy="9363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1119" y="2135416"/>
            <a:ext cx="829947" cy="1178990"/>
          </a:xfrm>
          <a:prstGeom prst="rect">
            <a:avLst/>
          </a:prstGeom>
        </p:spPr>
      </p:pic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4067007"/>
              </p:ext>
            </p:extLst>
          </p:nvPr>
        </p:nvGraphicFramePr>
        <p:xfrm>
          <a:off x="2738160" y="388695"/>
          <a:ext cx="3621076" cy="24460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74173">
                  <a:extLst>
                    <a:ext uri="{9D8B030D-6E8A-4147-A177-3AD203B41FA5}">
                      <a16:colId xmlns:a16="http://schemas.microsoft.com/office/drawing/2014/main" val="4162788006"/>
                    </a:ext>
                  </a:extLst>
                </a:gridCol>
                <a:gridCol w="1546903">
                  <a:extLst>
                    <a:ext uri="{9D8B030D-6E8A-4147-A177-3AD203B41FA5}">
                      <a16:colId xmlns:a16="http://schemas.microsoft.com/office/drawing/2014/main" val="3794693928"/>
                    </a:ext>
                  </a:extLst>
                </a:gridCol>
              </a:tblGrid>
              <a:tr h="262519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KNIFE SKILLS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293178"/>
                  </a:ext>
                </a:extLst>
              </a:tr>
              <a:tr h="721926">
                <a:tc>
                  <a:txBody>
                    <a:bodyPr/>
                    <a:lstStyle/>
                    <a:p>
                      <a:pPr algn="just"/>
                      <a:r>
                        <a:rPr lang="en-US" sz="1050" b="1" i="0" u="sng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BRIDGE HOLD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Create a bridge over the food with your hand</a:t>
                      </a:r>
                      <a:r>
                        <a:rPr lang="en-US" sz="105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05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en-GB" sz="1200" dirty="0" smtClean="0"/>
                    </a:p>
                    <a:p>
                      <a:pPr algn="just"/>
                      <a:endParaRPr lang="en-GB" sz="1200" dirty="0" smtClean="0"/>
                    </a:p>
                    <a:p>
                      <a:pPr algn="just"/>
                      <a:endParaRPr lang="en-GB" sz="1200" dirty="0" smtClean="0"/>
                    </a:p>
                    <a:p>
                      <a:pPr algn="just"/>
                      <a:endParaRPr lang="en-GB" sz="1200" dirty="0" smtClean="0"/>
                    </a:p>
                    <a:p>
                      <a:pPr algn="just"/>
                      <a:endParaRPr lang="en-GB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050792"/>
                  </a:ext>
                </a:extLst>
              </a:tr>
              <a:tr h="771148">
                <a:tc>
                  <a:txBody>
                    <a:bodyPr/>
                    <a:lstStyle/>
                    <a:p>
                      <a:r>
                        <a:rPr lang="en-GB" sz="1050" b="1" u="sng" dirty="0" smtClean="0"/>
                        <a:t>CLAW</a:t>
                      </a:r>
                      <a:r>
                        <a:rPr lang="en-GB" sz="1050" b="1" u="sng" baseline="0" dirty="0" smtClean="0"/>
                        <a:t> </a:t>
                      </a:r>
                      <a:r>
                        <a:rPr lang="en-GB" sz="1050" b="1" u="sng" dirty="0" smtClean="0"/>
                        <a:t>GRIP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Create a claw by partly curling your fingers together into a claw shape. </a:t>
                      </a:r>
                      <a:endParaRPr lang="en-GB" sz="105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sz="105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4549235"/>
                  </a:ext>
                </a:extLst>
              </a:tr>
            </a:tbl>
          </a:graphicData>
        </a:graphic>
      </p:graphicFrame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3724" y="819346"/>
            <a:ext cx="936887" cy="58087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63022" y="1835938"/>
            <a:ext cx="1365586" cy="877877"/>
          </a:xfrm>
          <a:prstGeom prst="rect">
            <a:avLst/>
          </a:prstGeom>
        </p:spPr>
      </p:pic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358235"/>
              </p:ext>
            </p:extLst>
          </p:nvPr>
        </p:nvGraphicFramePr>
        <p:xfrm>
          <a:off x="2709042" y="2901279"/>
          <a:ext cx="3650194" cy="367369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50194">
                  <a:extLst>
                    <a:ext uri="{9D8B030D-6E8A-4147-A177-3AD203B41FA5}">
                      <a16:colId xmlns:a16="http://schemas.microsoft.com/office/drawing/2014/main" val="1213308888"/>
                    </a:ext>
                  </a:extLst>
                </a:gridCol>
              </a:tblGrid>
              <a:tr h="54799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How is food sourced? </a:t>
                      </a:r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21641"/>
                  </a:ext>
                </a:extLst>
              </a:tr>
              <a:tr h="3125693">
                <a:tc>
                  <a:txBody>
                    <a:bodyPr/>
                    <a:lstStyle/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dirty="0"/>
                    </a:p>
                    <a:p>
                      <a:pPr algn="just"/>
                      <a:endParaRPr lang="en-GB" sz="13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666167"/>
                  </a:ext>
                </a:extLst>
              </a:tr>
            </a:tbl>
          </a:graphicData>
        </a:graphic>
      </p:graphicFrame>
      <p:pic>
        <p:nvPicPr>
          <p:cNvPr id="22" name="Picture 4" descr="Image result for eat well plat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40" y="5022909"/>
            <a:ext cx="2509301" cy="1614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969261" y="647373"/>
            <a:ext cx="406493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Key information from lessons currently missing:</a:t>
            </a:r>
          </a:p>
          <a:p>
            <a:r>
              <a:rPr lang="en-GB" dirty="0" smtClean="0"/>
              <a:t>Seasonality </a:t>
            </a:r>
          </a:p>
          <a:p>
            <a:r>
              <a:rPr lang="en-GB" dirty="0" smtClean="0"/>
              <a:t>Locally sourced food </a:t>
            </a:r>
          </a:p>
          <a:p>
            <a:r>
              <a:rPr lang="en-GB" dirty="0" smtClean="0"/>
              <a:t>Balanced diet</a:t>
            </a:r>
          </a:p>
          <a:p>
            <a:endParaRPr lang="en-GB" dirty="0"/>
          </a:p>
          <a:p>
            <a:r>
              <a:rPr lang="en-GB" dirty="0" smtClean="0"/>
              <a:t>On MTP – analysing a recipe, reared, grown, </a:t>
            </a:r>
            <a:r>
              <a:rPr lang="en-GB" dirty="0"/>
              <a:t>caught or processed</a:t>
            </a:r>
            <a:r>
              <a:rPr lang="en-GB" dirty="0" smtClean="0"/>
              <a:t> – not taught last year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636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5137</TotalTime>
  <Words>577</Words>
  <Application>Microsoft Office PowerPoint</Application>
  <PresentationFormat>A4 Paper (210x297 mm)</PresentationFormat>
  <Paragraphs>103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Twinkl Cursive Looped</vt:lpstr>
      <vt:lpstr>Office Theme</vt:lpstr>
      <vt:lpstr>Shirley Heath                Pinwheel Pizzas and Mighty Muffins Year 6| Autumn 2</vt:lpstr>
      <vt:lpstr>Shirley Heath                Pinwheel Pizzas and Mighty Muffins Year 6| Autumn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Kathryn  Box</cp:lastModifiedBy>
  <cp:revision>97</cp:revision>
  <cp:lastPrinted>2017-10-30T10:21:12Z</cp:lastPrinted>
  <dcterms:created xsi:type="dcterms:W3CDTF">2017-10-15T20:56:30Z</dcterms:created>
  <dcterms:modified xsi:type="dcterms:W3CDTF">2022-09-27T13:49:53Z</dcterms:modified>
</cp:coreProperties>
</file>