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9" r:id="rId1"/>
  </p:sldMasterIdLst>
  <p:notesMasterIdLst>
    <p:notesMasterId r:id="rId3"/>
  </p:notesMasterIdLst>
  <p:sldIdLst>
    <p:sldId id="256" r:id="rId2"/>
  </p:sldIdLst>
  <p:sldSz cx="9906000" cy="6858000" type="A4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>
    <p:restoredLeft sz="4559" autoAdjust="0"/>
    <p:restoredTop sz="94627"/>
  </p:normalViewPr>
  <p:slideViewPr>
    <p:cSldViewPr snapToGrid="0" snapToObjects="1">
      <p:cViewPr>
        <p:scale>
          <a:sx n="50" d="100"/>
          <a:sy n="50" d="100"/>
        </p:scale>
        <p:origin x="168" y="228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3" y="0"/>
            <a:ext cx="2946347" cy="498215"/>
          </a:xfrm>
          <a:prstGeom prst="rect">
            <a:avLst/>
          </a:prstGeom>
        </p:spPr>
        <p:txBody>
          <a:bodyPr vert="horz" lIns="91321" tIns="45661" rIns="91321" bIns="45661" numCol="1" rtlCol="0"/>
          <a:lstStyle>
            <a:lvl1pPr algn="r">
              <a:defRPr sz="1200"/>
            </a:lvl1pPr>
          </a:lstStyle>
          <a:p>
            <a:fld id="{74DA69C8-F84C-2947-85D9-F4E475966ECC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979488" y="1241425"/>
            <a:ext cx="4840287" cy="335121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321" tIns="45661" rIns="91321" bIns="45661" numCol="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3"/>
            <a:ext cx="5439410" cy="3909863"/>
          </a:xfrm>
          <a:prstGeom prst="rect">
            <a:avLst/>
          </a:prstGeom>
        </p:spPr>
        <p:txBody>
          <a:bodyPr vert="horz" lIns="91321" tIns="45661" rIns="91321" bIns="45661" numCol="1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3" y="9431600"/>
            <a:ext cx="2946347" cy="498214"/>
          </a:xfrm>
          <a:prstGeom prst="rect">
            <a:avLst/>
          </a:prstGeom>
        </p:spPr>
        <p:txBody>
          <a:bodyPr vert="horz" lIns="91321" tIns="45661" rIns="91321" bIns="45661" numCol="1" rtlCol="0" anchor="b"/>
          <a:lstStyle>
            <a:lvl1pPr algn="r">
              <a:defRPr sz="1200"/>
            </a:lvl1pPr>
          </a:lstStyle>
          <a:p>
            <a:fld id="{90C8F01E-995B-8848-96E4-13733EB6AAD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68436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numCol="1"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numCol="1"/>
          <a:lstStyle/>
          <a:p>
            <a:fld id="{9C5789CE-836E-B042-843F-5605E41F5001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2839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numCol="1"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 numCol="1"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numCol="1"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 numCol="1"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numCol="1"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 numCol="1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numCol="1"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numCol="1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 numCol="1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 numCol="1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 numCol="1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numCol="1"/>
          <a:lstStyle/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numCol="1"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numCol="1"/>
          <a:lstStyle/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numCol="1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numCol="1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7089A-8636-F64C-9D23-B4C3EC8D4BA5}" type="datetimeFigureOut">
              <a:rPr lang="en-US" smtClean="0"/>
              <a:t>4/21/2020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numCol="1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53B47E-519D-9549-9FB6-B83933F17F0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27629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117" y="3583988"/>
            <a:ext cx="3421812" cy="284786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6477" y="47193"/>
            <a:ext cx="8502568" cy="273090"/>
          </a:xfrm>
        </p:spPr>
        <p:txBody>
          <a:bodyPr numCol="1">
            <a:noAutofit/>
          </a:bodyPr>
          <a:lstStyle/>
          <a:p>
            <a:pPr algn="l"/>
            <a:r>
              <a:rPr lang="en-US" sz="1800" b="1" dirty="0" smtClean="0"/>
              <a:t>Shirley Heath 		Sculpting|  Year </a:t>
            </a:r>
            <a:r>
              <a:rPr lang="en-US" sz="1800" b="1" dirty="0"/>
              <a:t>3</a:t>
            </a:r>
            <a:r>
              <a:rPr lang="en-US" sz="1800" b="1" dirty="0" smtClean="0"/>
              <a:t>  | Term:  Spring </a:t>
            </a:r>
            <a:endParaRPr lang="en-US" sz="1800" b="1" dirty="0"/>
          </a:p>
        </p:txBody>
      </p:sp>
      <p:cxnSp>
        <p:nvCxnSpPr>
          <p:cNvPr id="5" name="Straight Connector 4"/>
          <p:cNvCxnSpPr/>
          <p:nvPr/>
        </p:nvCxnSpPr>
        <p:spPr>
          <a:xfrm>
            <a:off x="0" y="320283"/>
            <a:ext cx="9906000" cy="0"/>
          </a:xfrm>
          <a:prstGeom prst="line">
            <a:avLst/>
          </a:prstGeom>
          <a:ln w="190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87A16600-9CE5-7D4D-9238-FE903140D7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0582024"/>
              </p:ext>
            </p:extLst>
          </p:nvPr>
        </p:nvGraphicFramePr>
        <p:xfrm>
          <a:off x="6270196" y="417505"/>
          <a:ext cx="3371108" cy="4689512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81672">
                  <a:extLst>
                    <a:ext uri="{9D8B030D-6E8A-4147-A177-3AD203B41FA5}">
                      <a16:colId xmlns:a16="http://schemas.microsoft.com/office/drawing/2014/main" val="3034729171"/>
                    </a:ext>
                  </a:extLst>
                </a:gridCol>
                <a:gridCol w="1162061">
                  <a:extLst>
                    <a:ext uri="{9D8B030D-6E8A-4147-A177-3AD203B41FA5}">
                      <a16:colId xmlns:a16="http://schemas.microsoft.com/office/drawing/2014/main" val="771789285"/>
                    </a:ext>
                  </a:extLst>
                </a:gridCol>
                <a:gridCol w="1927375">
                  <a:extLst>
                    <a:ext uri="{9D8B030D-6E8A-4147-A177-3AD203B41FA5}">
                      <a16:colId xmlns:a16="http://schemas.microsoft.com/office/drawing/2014/main" val="1444632793"/>
                    </a:ext>
                  </a:extLst>
                </a:gridCol>
              </a:tblGrid>
              <a:tr h="40078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800" dirty="0" smtClean="0">
                          <a:latin typeface="+mn-lt"/>
                        </a:rPr>
                        <a:t>Vocabulary</a:t>
                      </a:r>
                      <a:endParaRPr lang="en-US" sz="180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06910169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1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Slip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Liquid clay a runny as  heavy cream, used to create a bond between two of clay.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1584818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2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Glaze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Liquid glass that is used to paint on</a:t>
                      </a:r>
                      <a:r>
                        <a:rPr lang="en-GB" sz="1200" b="0" i="0" baseline="0" dirty="0" smtClean="0">
                          <a:latin typeface="+mn-lt"/>
                          <a:cs typeface="Arial" panose="020B0604020202020204" pitchFamily="34" charset="0"/>
                        </a:rPr>
                        <a:t> and is fired until glassy.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075142700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3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latin typeface="+mn-lt"/>
                          <a:cs typeface="Arial" panose="020B0604020202020204" pitchFamily="34" charset="0"/>
                        </a:rPr>
                        <a:t>Score</a:t>
                      </a:r>
                      <a:endParaRPr lang="en-GB" sz="1200" b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latin typeface="+mn-lt"/>
                          <a:cs typeface="Arial" panose="020B0604020202020204" pitchFamily="34" charset="0"/>
                        </a:rPr>
                        <a:t>Roughen up surface of raw clay so two clay pieces stick to each other.</a:t>
                      </a:r>
                      <a:endParaRPr lang="en-GB" sz="1200" b="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734594781"/>
                  </a:ext>
                </a:extLst>
              </a:tr>
              <a:tr h="35598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4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Pinch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Clay squeezed</a:t>
                      </a:r>
                      <a:r>
                        <a:rPr lang="en-GB" sz="1200" b="0" i="0" baseline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 between fingers for form pot.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398772385"/>
                  </a:ext>
                </a:extLst>
              </a:tr>
              <a:tr h="355985">
                <a:tc>
                  <a:txBody>
                    <a:bodyPr/>
                    <a:lstStyle/>
                    <a:p>
                      <a:r>
                        <a:rPr lang="en-US" sz="1200" b="0" dirty="0">
                          <a:latin typeface="+mn-lt"/>
                          <a:cs typeface="Arial" panose="020B0604020202020204" pitchFamily="34" charset="0"/>
                        </a:rPr>
                        <a:t>5</a:t>
                      </a: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b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Coil</a:t>
                      </a:r>
                      <a:endParaRPr lang="en-GB" sz="1200" b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Clay rolled into snake-like pieces of even thickness.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32408064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+mn-lt"/>
                        </a:rPr>
                        <a:t>6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tx1"/>
                          </a:solidFill>
                          <a:latin typeface="+mn-lt"/>
                        </a:rPr>
                        <a:t>Slab</a:t>
                      </a:r>
                      <a:endParaRPr lang="en-GB" sz="120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b="0" i="0" dirty="0" smtClean="0">
                          <a:solidFill>
                            <a:schemeClr val="tx1"/>
                          </a:solidFill>
                          <a:latin typeface="+mn-lt"/>
                          <a:cs typeface="Arial" panose="020B0604020202020204" pitchFamily="34" charset="0"/>
                        </a:rPr>
                        <a:t>A flat ‘pancake’ of clay made with your hands on a rolling pin.</a:t>
                      </a:r>
                      <a:endParaRPr lang="en-GB" sz="1200" b="0" i="0" dirty="0">
                        <a:solidFill>
                          <a:schemeClr val="tx1"/>
                        </a:solidFill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53600408"/>
                  </a:ext>
                </a:extLst>
              </a:tr>
              <a:tr h="533978">
                <a:tc>
                  <a:txBody>
                    <a:bodyPr/>
                    <a:lstStyle/>
                    <a:p>
                      <a:r>
                        <a:rPr lang="en-GB" altLang="en-GB" sz="1200" dirty="0">
                          <a:latin typeface="+mn-lt"/>
                        </a:rPr>
                        <a:t>7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Kiln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Special</a:t>
                      </a:r>
                      <a:r>
                        <a:rPr lang="en-GB" sz="1200" i="0" baseline="0" dirty="0" smtClean="0">
                          <a:latin typeface="+mn-lt"/>
                          <a:cs typeface="Arial" panose="020B0604020202020204" pitchFamily="34" charset="0"/>
                        </a:rPr>
                        <a:t> oven that gets super hot to turn clay into ceramic (fire the clay).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31194389"/>
                  </a:ext>
                </a:extLst>
              </a:tr>
              <a:tr h="40700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n-lt"/>
                        </a:rPr>
                        <a:t>8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Ceramic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The word for fired</a:t>
                      </a:r>
                      <a:r>
                        <a:rPr lang="en-GB" sz="1200" i="0" baseline="0" dirty="0" smtClean="0">
                          <a:latin typeface="+mn-lt"/>
                          <a:cs typeface="Arial" panose="020B0604020202020204" pitchFamily="34" charset="0"/>
                        </a:rPr>
                        <a:t> clay.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189757157"/>
                  </a:ext>
                </a:extLst>
              </a:tr>
              <a:tr h="407006">
                <a:tc>
                  <a:txBody>
                    <a:bodyPr/>
                    <a:lstStyle/>
                    <a:p>
                      <a:r>
                        <a:rPr lang="en-US" sz="1200" b="0" dirty="0" smtClean="0">
                          <a:latin typeface="+mn-lt"/>
                        </a:rPr>
                        <a:t>9</a:t>
                      </a:r>
                      <a:endParaRPr lang="en-US" sz="1200" b="0" dirty="0">
                        <a:latin typeface="+mn-lt"/>
                      </a:endParaRPr>
                    </a:p>
                  </a:txBody>
                  <a:tcPr marL="74295" marR="74295" marT="37148" marB="37148"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latin typeface="+mn-lt"/>
                        </a:rPr>
                        <a:t>Pottery</a:t>
                      </a:r>
                      <a:endParaRPr lang="en-GB" sz="1200" dirty="0">
                        <a:latin typeface="+mn-lt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GB" sz="1200" i="0" dirty="0" smtClean="0">
                          <a:latin typeface="+mn-lt"/>
                          <a:cs typeface="Arial" panose="020B0604020202020204" pitchFamily="34" charset="0"/>
                        </a:rPr>
                        <a:t>A ceramic container like a mug.</a:t>
                      </a:r>
                      <a:endParaRPr lang="en-GB" sz="1200" i="0" dirty="0">
                        <a:latin typeface="+mn-lt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132654355"/>
                  </a:ext>
                </a:extLst>
              </a:tr>
            </a:tbl>
          </a:graphicData>
        </a:graphic>
      </p:graphicFrame>
      <p:sp>
        <p:nvSpPr>
          <p:cNvPr id="25" name="TextBox 24"/>
          <p:cNvSpPr txBox="1"/>
          <p:nvPr/>
        </p:nvSpPr>
        <p:spPr>
          <a:xfrm>
            <a:off x="541133" y="3559625"/>
            <a:ext cx="2608539" cy="369332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How to make a …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671714" y="421645"/>
            <a:ext cx="2358513" cy="369332"/>
          </a:xfrm>
          <a:prstGeom prst="rect">
            <a:avLst/>
          </a:prstGeom>
          <a:solidFill>
            <a:srgbClr val="7030A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Types of clay</a:t>
            </a:r>
            <a:endParaRPr lang="en-GB" b="1" dirty="0">
              <a:solidFill>
                <a:schemeClr val="bg1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3685899" y="3573261"/>
            <a:ext cx="2195273" cy="369332"/>
          </a:xfrm>
          <a:prstGeom prst="rect">
            <a:avLst/>
          </a:prstGeom>
          <a:solidFill>
            <a:schemeClr val="accent6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Tools</a:t>
            </a:r>
            <a:endParaRPr lang="en-GB" b="1" dirty="0">
              <a:solidFill>
                <a:schemeClr val="bg1"/>
              </a:solidFill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3795223" y="1191919"/>
            <a:ext cx="2325221" cy="1819889"/>
            <a:chOff x="336239" y="808664"/>
            <a:chExt cx="2592082" cy="1819889"/>
          </a:xfrm>
        </p:grpSpPr>
        <p:pic>
          <p:nvPicPr>
            <p:cNvPr id="6" name="Picture 5"/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336239" y="808664"/>
              <a:ext cx="1205884" cy="1819889"/>
            </a:xfrm>
            <a:prstGeom prst="rect">
              <a:avLst/>
            </a:prstGeom>
          </p:spPr>
        </p:pic>
        <p:grpSp>
          <p:nvGrpSpPr>
            <p:cNvPr id="12" name="Group 11"/>
            <p:cNvGrpSpPr/>
            <p:nvPr/>
          </p:nvGrpSpPr>
          <p:grpSpPr>
            <a:xfrm>
              <a:off x="1525902" y="902944"/>
              <a:ext cx="1402419" cy="1702497"/>
              <a:chOff x="1525902" y="902944"/>
              <a:chExt cx="1402419" cy="1702497"/>
            </a:xfrm>
          </p:grpSpPr>
          <p:sp>
            <p:nvSpPr>
              <p:cNvPr id="7" name="TextBox 6"/>
              <p:cNvSpPr txBox="1"/>
              <p:nvPr/>
            </p:nvSpPr>
            <p:spPr>
              <a:xfrm>
                <a:off x="1542123" y="902944"/>
                <a:ext cx="69846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Red clay</a:t>
                </a:r>
                <a:endParaRPr lang="en-GB" sz="1200" dirty="0"/>
              </a:p>
            </p:txBody>
          </p:sp>
          <p:sp>
            <p:nvSpPr>
              <p:cNvPr id="17" name="TextBox 16"/>
              <p:cNvSpPr txBox="1"/>
              <p:nvPr/>
            </p:nvSpPr>
            <p:spPr>
              <a:xfrm>
                <a:off x="1525902" y="1232609"/>
                <a:ext cx="1169231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Bone China clay</a:t>
                </a:r>
                <a:endParaRPr lang="en-GB" sz="1200" dirty="0"/>
              </a:p>
            </p:txBody>
          </p:sp>
          <p:sp>
            <p:nvSpPr>
              <p:cNvPr id="19" name="TextBox 18"/>
              <p:cNvSpPr txBox="1"/>
              <p:nvPr/>
            </p:nvSpPr>
            <p:spPr>
              <a:xfrm>
                <a:off x="1525902" y="1526195"/>
                <a:ext cx="1402419" cy="46166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Stoneware &amp; </a:t>
                </a:r>
              </a:p>
              <a:p>
                <a:r>
                  <a:rPr lang="en-GB" sz="1200" dirty="0" smtClean="0"/>
                  <a:t>Earthenware clay</a:t>
                </a:r>
                <a:endParaRPr lang="en-GB" sz="1200" dirty="0"/>
              </a:p>
            </p:txBody>
          </p:sp>
          <p:sp>
            <p:nvSpPr>
              <p:cNvPr id="20" name="TextBox 19"/>
              <p:cNvSpPr txBox="1"/>
              <p:nvPr/>
            </p:nvSpPr>
            <p:spPr>
              <a:xfrm>
                <a:off x="1542123" y="2047641"/>
                <a:ext cx="1037272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Porcelain clay</a:t>
                </a:r>
                <a:endParaRPr lang="en-GB" sz="1200" dirty="0"/>
              </a:p>
            </p:txBody>
          </p:sp>
          <p:sp>
            <p:nvSpPr>
              <p:cNvPr id="21" name="TextBox 20"/>
              <p:cNvSpPr txBox="1"/>
              <p:nvPr/>
            </p:nvSpPr>
            <p:spPr>
              <a:xfrm>
                <a:off x="1525902" y="2328442"/>
                <a:ext cx="789319" cy="276999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GB" sz="1200" dirty="0" smtClean="0"/>
                  <a:t>Black clay</a:t>
                </a:r>
                <a:endParaRPr lang="en-GB" sz="1200" dirty="0"/>
              </a:p>
            </p:txBody>
          </p:sp>
        </p:grpSp>
      </p:grpSp>
      <p:pic>
        <p:nvPicPr>
          <p:cNvPr id="11" name="Picture 10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6834" y="410583"/>
            <a:ext cx="3518010" cy="2762187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315056" y="421645"/>
            <a:ext cx="3130873" cy="369332"/>
          </a:xfrm>
          <a:prstGeom prst="rect">
            <a:avLst/>
          </a:prstGeom>
          <a:solidFill>
            <a:srgbClr val="FF3399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b="1" dirty="0" smtClean="0">
                <a:solidFill>
                  <a:schemeClr val="bg1"/>
                </a:solidFill>
              </a:rPr>
              <a:t>Clay techniques</a:t>
            </a:r>
            <a:endParaRPr lang="en-GB" b="1" dirty="0">
              <a:solidFill>
                <a:schemeClr val="bg1"/>
              </a:solidFill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478423" y="4065096"/>
            <a:ext cx="2642021" cy="2442331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785144" y="5288188"/>
            <a:ext cx="2447577" cy="12192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089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21923</TotalTime>
  <Words>165</Words>
  <Application>Microsoft Office PowerPoint</Application>
  <PresentationFormat>A4 Paper (210x297 mm)</PresentationFormat>
  <Paragraphs>40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Shirley Heath   Sculpting|  Year 3  | Term:  Spring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Jill Murphy | Year One | Autumn 2</dc:title>
  <dc:creator>Jon Brunskill</dc:creator>
  <cp:lastModifiedBy>Gillian Boake</cp:lastModifiedBy>
  <cp:revision>122</cp:revision>
  <cp:lastPrinted>2019-12-12T13:49:43Z</cp:lastPrinted>
  <dcterms:created xsi:type="dcterms:W3CDTF">2017-10-15T20:56:30Z</dcterms:created>
  <dcterms:modified xsi:type="dcterms:W3CDTF">2020-04-21T13:29:05Z</dcterms:modified>
</cp:coreProperties>
</file>