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03" autoAdjust="0"/>
    <p:restoredTop sz="94627"/>
  </p:normalViewPr>
  <p:slideViewPr>
    <p:cSldViewPr snapToGrid="0" snapToObjects="1">
      <p:cViewPr>
        <p:scale>
          <a:sx n="133" d="100"/>
          <a:sy n="133" d="100"/>
        </p:scale>
        <p:origin x="77" y="139"/>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8/24/2022</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8/24/2022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8/24/2022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youngminds.org.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265177" y="2475061"/>
            <a:ext cx="2870098" cy="369332"/>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t>Shirley Heath </a:t>
            </a:r>
            <a:r>
              <a:rPr lang="en-US" sz="1800" b="1" dirty="0" smtClean="0"/>
              <a:t>	|  Relationships   Year </a:t>
            </a:r>
            <a:r>
              <a:rPr lang="en-US" sz="1800" b="1" dirty="0" smtClean="0"/>
              <a:t>Five</a:t>
            </a:r>
            <a:r>
              <a:rPr lang="en-US" sz="1800" b="1" dirty="0" smtClean="0"/>
              <a:t>| </a:t>
            </a:r>
            <a:r>
              <a:rPr lang="en-US" sz="1800" b="1" dirty="0" smtClean="0"/>
              <a:t>Summer 1     P.S.H.E. </a:t>
            </a:r>
            <a:endParaRPr lang="en-US" sz="1800" b="1" dirty="0"/>
          </a:p>
        </p:txBody>
      </p:sp>
      <p:graphicFrame>
        <p:nvGraphicFramePr>
          <p:cNvPr id="4" name="Table 3"/>
          <p:cNvGraphicFramePr>
            <a:graphicFrameLocks noGrp="1"/>
          </p:cNvGraphicFramePr>
          <p:nvPr>
            <p:extLst>
              <p:ext uri="{D42A27DB-BD31-4B8C-83A1-F6EECF244321}">
                <p14:modId xmlns:p14="http://schemas.microsoft.com/office/powerpoint/2010/main" val="3823519089"/>
              </p:ext>
            </p:extLst>
          </p:nvPr>
        </p:nvGraphicFramePr>
        <p:xfrm>
          <a:off x="210580" y="386151"/>
          <a:ext cx="2870098" cy="2062801"/>
        </p:xfrm>
        <a:graphic>
          <a:graphicData uri="http://schemas.openxmlformats.org/drawingml/2006/table">
            <a:tbl>
              <a:tblPr firstRow="1" bandRow="1">
                <a:tableStyleId>{5C22544A-7EE6-4342-B048-85BDC9FD1C3A}</a:tableStyleId>
              </a:tblPr>
              <a:tblGrid>
                <a:gridCol w="2870098">
                  <a:extLst>
                    <a:ext uri="{9D8B030D-6E8A-4147-A177-3AD203B41FA5}">
                      <a16:colId xmlns:a16="http://schemas.microsoft.com/office/drawing/2014/main" val="20000"/>
                    </a:ext>
                  </a:extLst>
                </a:gridCol>
              </a:tblGrid>
              <a:tr h="212308">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500" dirty="0" smtClean="0"/>
                        <a:t>The Jigsaw Charter</a:t>
                      </a:r>
                      <a:endParaRPr lang="en-US" sz="1500" dirty="0"/>
                    </a:p>
                  </a:txBody>
                  <a:tcPr marL="74295" marR="74295" marT="37148" marB="37148"/>
                </a:tc>
                <a:extLst>
                  <a:ext uri="{0D108BD9-81ED-4DB2-BD59-A6C34878D82A}">
                    <a16:rowId xmlns:a16="http://schemas.microsoft.com/office/drawing/2014/main" val="10000"/>
                  </a:ext>
                </a:extLst>
              </a:tr>
              <a:tr h="2914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smtClean="0"/>
                        <a:t>We take turns to speak</a:t>
                      </a:r>
                      <a:endParaRPr lang="en-GB" sz="1100" dirty="0"/>
                    </a:p>
                  </a:txBody>
                  <a:tcPr marL="74295" marR="74295" marT="37148" marB="37148"/>
                </a:tc>
                <a:extLst>
                  <a:ext uri="{0D108BD9-81ED-4DB2-BD59-A6C34878D82A}">
                    <a16:rowId xmlns:a16="http://schemas.microsoft.com/office/drawing/2014/main" val="10001"/>
                  </a:ext>
                </a:extLst>
              </a:tr>
              <a:tr h="229297">
                <a:tc>
                  <a:txBody>
                    <a:bodyPr/>
                    <a:lstStyle/>
                    <a:p>
                      <a:r>
                        <a:rPr lang="en-GB" sz="1100" dirty="0" smtClean="0"/>
                        <a:t>We use kind and positive words</a:t>
                      </a:r>
                      <a:endParaRPr lang="en-GB" sz="1100" dirty="0"/>
                    </a:p>
                  </a:txBody>
                  <a:tcPr marL="74295" marR="74295" marT="37148" marB="37148"/>
                </a:tc>
                <a:extLst>
                  <a:ext uri="{0D108BD9-81ED-4DB2-BD59-A6C34878D82A}">
                    <a16:rowId xmlns:a16="http://schemas.microsoft.com/office/drawing/2014/main" val="10002"/>
                  </a:ext>
                </a:extLst>
              </a:tr>
              <a:tr h="201626">
                <a:tc>
                  <a:txBody>
                    <a:bodyPr/>
                    <a:lstStyle/>
                    <a:p>
                      <a:r>
                        <a:rPr lang="en-GB" sz="1100" dirty="0" smtClean="0"/>
                        <a:t>We listen to each other</a:t>
                      </a:r>
                      <a:endParaRPr lang="en-GB" sz="1100" dirty="0"/>
                    </a:p>
                  </a:txBody>
                  <a:tcPr marL="74295" marR="74295" marT="37148" marB="37148"/>
                </a:tc>
                <a:extLst>
                  <a:ext uri="{0D108BD9-81ED-4DB2-BD59-A6C34878D82A}">
                    <a16:rowId xmlns:a16="http://schemas.microsoft.com/office/drawing/2014/main" val="10003"/>
                  </a:ext>
                </a:extLst>
              </a:tr>
              <a:tr h="201626">
                <a:tc>
                  <a:txBody>
                    <a:bodyPr/>
                    <a:lstStyle/>
                    <a:p>
                      <a:r>
                        <a:rPr lang="en-GB" sz="1100" dirty="0" smtClean="0"/>
                        <a:t>We have the right to pass</a:t>
                      </a:r>
                      <a:endParaRPr lang="en-GB" sz="1100" dirty="0"/>
                    </a:p>
                  </a:txBody>
                  <a:tcPr marL="74295" marR="74295" marT="37148" marB="37148"/>
                </a:tc>
                <a:extLst>
                  <a:ext uri="{0D108BD9-81ED-4DB2-BD59-A6C34878D82A}">
                    <a16:rowId xmlns:a16="http://schemas.microsoft.com/office/drawing/2014/main" val="10004"/>
                  </a:ext>
                </a:extLst>
              </a:tr>
              <a:tr h="500726">
                <a:tc>
                  <a:txBody>
                    <a:bodyPr/>
                    <a:lstStyle/>
                    <a:p>
                      <a:r>
                        <a:rPr lang="en-GB" sz="1100" dirty="0" smtClean="0"/>
                        <a:t>We only use names when giving compliments or making a positive comment</a:t>
                      </a:r>
                      <a:endParaRPr lang="en-GB" sz="1100" dirty="0"/>
                    </a:p>
                  </a:txBody>
                  <a:tcPr marL="74295" marR="74295" marT="37148" marB="37148"/>
                </a:tc>
                <a:extLst>
                  <a:ext uri="{0D108BD9-81ED-4DB2-BD59-A6C34878D82A}">
                    <a16:rowId xmlns:a16="http://schemas.microsoft.com/office/drawing/2014/main" val="10005"/>
                  </a:ext>
                </a:extLst>
              </a:tr>
              <a:tr h="229297">
                <a:tc>
                  <a:txBody>
                    <a:bodyPr/>
                    <a:lstStyle/>
                    <a:p>
                      <a:r>
                        <a:rPr lang="en-GB" sz="1100" dirty="0" smtClean="0"/>
                        <a:t>We respect each other’s privacy</a:t>
                      </a:r>
                      <a:endParaRPr lang="en-GB" sz="1100" dirty="0"/>
                    </a:p>
                  </a:txBody>
                  <a:tcPr marL="74295" marR="74295" marT="37148" marB="37148"/>
                </a:tc>
                <a:extLst>
                  <a:ext uri="{0D108BD9-81ED-4DB2-BD59-A6C34878D82A}">
                    <a16:rowId xmlns:a16="http://schemas.microsoft.com/office/drawing/2014/main" val="2332263478"/>
                  </a:ext>
                </a:extLst>
              </a:tr>
            </a:tbl>
          </a:graphicData>
        </a:graphic>
      </p:graphicFrame>
      <p:cxnSp>
        <p:nvCxnSpPr>
          <p:cNvPr id="5" name="Straight Connector 4"/>
          <p:cNvCxnSpPr/>
          <p:nvPr/>
        </p:nvCxnSpPr>
        <p:spPr>
          <a:xfrm>
            <a:off x="0" y="320283"/>
            <a:ext cx="6162675"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448171700"/>
              </p:ext>
            </p:extLst>
          </p:nvPr>
        </p:nvGraphicFramePr>
        <p:xfrm>
          <a:off x="3256920" y="393235"/>
          <a:ext cx="3050443" cy="6384309"/>
        </p:xfrm>
        <a:graphic>
          <a:graphicData uri="http://schemas.openxmlformats.org/drawingml/2006/table">
            <a:tbl>
              <a:tblPr firstRow="1" bandRow="1">
                <a:tableStyleId>{93296810-A885-4BE3-A3E7-6D5BEEA58F35}</a:tableStyleId>
              </a:tblPr>
              <a:tblGrid>
                <a:gridCol w="3050443">
                  <a:extLst>
                    <a:ext uri="{9D8B030D-6E8A-4147-A177-3AD203B41FA5}">
                      <a16:colId xmlns:a16="http://schemas.microsoft.com/office/drawing/2014/main" val="3827066675"/>
                    </a:ext>
                  </a:extLst>
                </a:gridCol>
              </a:tblGrid>
              <a:tr h="334067">
                <a:tc>
                  <a:txBody>
                    <a:bodyPr/>
                    <a:lstStyle/>
                    <a:p>
                      <a:pPr algn="ctr"/>
                      <a:r>
                        <a:rPr lang="en-GB" altLang="en-GB" dirty="0" smtClean="0"/>
                        <a:t>Knowledge and skills</a:t>
                      </a:r>
                      <a:endParaRPr lang="en-GB" altLang="en-GB" dirty="0"/>
                    </a:p>
                  </a:txBody>
                  <a:tcPr marL="74295" marR="74295" marT="37148" marB="37148"/>
                </a:tc>
                <a:extLst>
                  <a:ext uri="{0D108BD9-81ED-4DB2-BD59-A6C34878D82A}">
                    <a16:rowId xmlns:a16="http://schemas.microsoft.com/office/drawing/2014/main" val="10000"/>
                  </a:ext>
                </a:extLst>
              </a:tr>
              <a:tr h="2234409">
                <a:tc>
                  <a:txBody>
                    <a:bodyPr/>
                    <a:lstStyle/>
                    <a:p>
                      <a:pPr algn="just"/>
                      <a:r>
                        <a:rPr lang="en-GB" sz="900" b="1" u="sng" dirty="0" smtClean="0"/>
                        <a:t>Piece </a:t>
                      </a:r>
                      <a:r>
                        <a:rPr lang="en-GB" sz="900" b="1" u="sng" dirty="0" smtClean="0"/>
                        <a:t>3 Being in an online community</a:t>
                      </a:r>
                    </a:p>
                    <a:p>
                      <a:pPr marL="171450" indent="-171450" algn="just">
                        <a:buFont typeface="Arial" panose="020B0604020202020204" pitchFamily="34" charset="0"/>
                        <a:buChar char="•"/>
                      </a:pPr>
                      <a:r>
                        <a:rPr lang="en-GB" sz="900" b="0" i="0" u="none" baseline="0" dirty="0" smtClean="0"/>
                        <a:t>It is very easy to connect with other people online and there are millions of different sites and Apps available. Many of these are safe, but they carry some risk because people may not always be telling the truth about who they are and what they say. </a:t>
                      </a:r>
                    </a:p>
                    <a:p>
                      <a:pPr marL="171450" indent="-171450" algn="just">
                        <a:buFont typeface="Arial" panose="020B0604020202020204" pitchFamily="34" charset="0"/>
                        <a:buChar char="•"/>
                      </a:pPr>
                      <a:r>
                        <a:rPr lang="en-GB" sz="900" b="0" i="0" u="none" baseline="0" dirty="0" smtClean="0"/>
                        <a:t>People have the right to be treated with respect and to be safe online, just as we would treat them in person. This also carries a responsibility that we do this. This helps keep online communities and social media enjoyable and safe places to use.</a:t>
                      </a:r>
                    </a:p>
                    <a:p>
                      <a:pPr marL="171450" indent="-171450" algn="just">
                        <a:buFont typeface="Arial" panose="020B0604020202020204" pitchFamily="34" charset="0"/>
                        <a:buChar char="•"/>
                      </a:pPr>
                      <a:r>
                        <a:rPr lang="en-GB" sz="900" b="0" i="0" u="none" baseline="0" dirty="0" smtClean="0"/>
                        <a:t> If we start to feel unsafe or uncomfortable, we should leave the group or chat and tell an adult you trust about it. Unkind and dangerous messages/ posts can be used as evidence in a court so they should be kept and not deleted. It is possible to block people if being trolled online (harassed).</a:t>
                      </a:r>
                      <a:endParaRPr lang="en-GB" sz="900" b="0" i="0" u="none" baseline="0" dirty="0" smtClean="0"/>
                    </a:p>
                  </a:txBody>
                  <a:tcPr marL="68580" marR="68580" marT="0" marB="0"/>
                </a:tc>
                <a:extLst>
                  <a:ext uri="{0D108BD9-81ED-4DB2-BD59-A6C34878D82A}">
                    <a16:rowId xmlns:a16="http://schemas.microsoft.com/office/drawing/2014/main" val="10001"/>
                  </a:ext>
                </a:extLst>
              </a:tr>
              <a:tr h="773314">
                <a:tc>
                  <a:txBody>
                    <a:bodyPr/>
                    <a:lstStyle/>
                    <a:p>
                      <a:pPr algn="just"/>
                      <a:r>
                        <a:rPr lang="en-GB" sz="1000" b="1" u="sng" dirty="0" smtClean="0"/>
                        <a:t>Piece </a:t>
                      </a:r>
                      <a:r>
                        <a:rPr lang="en-GB" sz="1000" b="1" u="sng" dirty="0" smtClean="0"/>
                        <a:t>4 Online gaming</a:t>
                      </a:r>
                    </a:p>
                    <a:p>
                      <a:pPr marL="171450" indent="-171450" algn="just">
                        <a:buFont typeface="Arial" panose="020B0604020202020204" pitchFamily="34" charset="0"/>
                        <a:buChar char="•"/>
                      </a:pPr>
                      <a:r>
                        <a:rPr lang="en-GB" sz="1000" b="0" u="none" dirty="0" smtClean="0"/>
                        <a:t>Online games should remain appropriate, safe and enjoyable for all players.</a:t>
                      </a:r>
                    </a:p>
                    <a:p>
                      <a:pPr marL="171450" indent="-171450" algn="just">
                        <a:buFont typeface="Arial" panose="020B0604020202020204" pitchFamily="34" charset="0"/>
                        <a:buChar char="•"/>
                      </a:pPr>
                      <a:r>
                        <a:rPr lang="en-GB" sz="1000" b="0" u="none" dirty="0" smtClean="0"/>
                        <a:t>If</a:t>
                      </a:r>
                      <a:r>
                        <a:rPr lang="en-GB" sz="1000" b="0" u="none" baseline="0" dirty="0" smtClean="0"/>
                        <a:t> you are not enjoying being online or in a conversation online then speak to a trusted adult. </a:t>
                      </a:r>
                      <a:endParaRPr lang="en-GB" sz="1000" b="0" u="none" dirty="0" smtClean="0"/>
                    </a:p>
                  </a:txBody>
                  <a:tcPr marL="68580" marR="68580" marT="0" marB="0"/>
                </a:tc>
                <a:extLst>
                  <a:ext uri="{0D108BD9-81ED-4DB2-BD59-A6C34878D82A}">
                    <a16:rowId xmlns:a16="http://schemas.microsoft.com/office/drawing/2014/main" val="10002"/>
                  </a:ext>
                </a:extLst>
              </a:tr>
              <a:tr h="1460398">
                <a:tc>
                  <a:txBody>
                    <a:bodyPr/>
                    <a:lstStyle/>
                    <a:p>
                      <a:pPr algn="just"/>
                      <a:r>
                        <a:rPr lang="en-US" sz="1000" b="1" u="sng" dirty="0" smtClean="0">
                          <a:solidFill>
                            <a:schemeClr val="tx1"/>
                          </a:solidFill>
                        </a:rPr>
                        <a:t>Piece </a:t>
                      </a:r>
                      <a:r>
                        <a:rPr lang="en-US" sz="1000" b="1" u="sng" dirty="0" smtClean="0">
                          <a:solidFill>
                            <a:schemeClr val="tx1"/>
                          </a:solidFill>
                        </a:rPr>
                        <a:t>5 My relationship with technology: screen time</a:t>
                      </a:r>
                    </a:p>
                    <a:p>
                      <a:pPr marL="171450" indent="-171450" algn="just">
                        <a:buFont typeface="Arial" panose="020B0604020202020204" pitchFamily="34" charset="0"/>
                        <a:buChar char="•"/>
                      </a:pPr>
                      <a:r>
                        <a:rPr lang="en-GB" sz="1000" b="0" u="none" dirty="0" smtClean="0"/>
                        <a:t>Doctors and mental health organisations have suggested that people need to be aware of how much screen time they have each day, because too much screen time could be damaging.</a:t>
                      </a:r>
                    </a:p>
                    <a:p>
                      <a:pPr marL="171450" indent="-171450" algn="just">
                        <a:buFont typeface="Arial" panose="020B0604020202020204" pitchFamily="34" charset="0"/>
                        <a:buChar char="•"/>
                      </a:pPr>
                      <a:r>
                        <a:rPr lang="en-GB" sz="1000" b="0" u="none" dirty="0" smtClean="0"/>
                        <a:t>We need to balance screen time with other activities each day e.g. being active,</a:t>
                      </a:r>
                      <a:r>
                        <a:rPr lang="en-GB" sz="1000" b="0" u="none" baseline="0" dirty="0" smtClean="0"/>
                        <a:t> speaking to people face to face, relaxing. </a:t>
                      </a:r>
                    </a:p>
                    <a:p>
                      <a:pPr marL="171450" indent="-171450" algn="just">
                        <a:buFont typeface="Arial" panose="020B0604020202020204" pitchFamily="34" charset="0"/>
                        <a:buChar char="•"/>
                      </a:pPr>
                      <a:r>
                        <a:rPr lang="en-GB" sz="1000" b="0" u="none" baseline="0" dirty="0" smtClean="0"/>
                        <a:t>Use the ‘Are you having too much screen time?’ checklist to monitor your own daily habits. </a:t>
                      </a:r>
                      <a:endParaRPr lang="en-GB" sz="1000" b="0" u="none" dirty="0"/>
                    </a:p>
                  </a:txBody>
                  <a:tcPr marL="68580" marR="68580" marT="0" marB="0"/>
                </a:tc>
                <a:extLst>
                  <a:ext uri="{0D108BD9-81ED-4DB2-BD59-A6C34878D82A}">
                    <a16:rowId xmlns:a16="http://schemas.microsoft.com/office/drawing/2014/main" val="2407509847"/>
                  </a:ext>
                </a:extLst>
              </a:tr>
              <a:tr h="1406659">
                <a:tc>
                  <a:txBody>
                    <a:bodyPr/>
                    <a:lstStyle/>
                    <a:p>
                      <a:pPr algn="just"/>
                      <a:r>
                        <a:rPr lang="en-US" sz="1000" b="1" i="0" u="sng" dirty="0" smtClean="0"/>
                        <a:t>Piece </a:t>
                      </a:r>
                      <a:r>
                        <a:rPr lang="en-US" sz="1000" b="1" i="0" u="sng" dirty="0" smtClean="0"/>
                        <a:t>6 Staying safe and happy online</a:t>
                      </a:r>
                    </a:p>
                    <a:p>
                      <a:pPr marL="171450" indent="-171450" algn="just">
                        <a:buFont typeface="Arial" panose="020B0604020202020204" pitchFamily="34" charset="0"/>
                        <a:buChar char="•"/>
                      </a:pPr>
                      <a:r>
                        <a:rPr lang="en-US" sz="1000" b="0" i="0" u="none" dirty="0" smtClean="0"/>
                        <a:t>Grooming can happen to boys and girls.</a:t>
                      </a:r>
                    </a:p>
                    <a:p>
                      <a:pPr marL="171450" indent="-171450" algn="just">
                        <a:buFont typeface="Arial" panose="020B0604020202020204" pitchFamily="34" charset="0"/>
                        <a:buChar char="•"/>
                      </a:pPr>
                      <a:r>
                        <a:rPr lang="en-US" sz="1000" b="0" i="0" u="none" dirty="0" smtClean="0"/>
                        <a:t>People</a:t>
                      </a:r>
                      <a:r>
                        <a:rPr lang="en-US" sz="1000" b="0" i="0" u="none" baseline="0" dirty="0" smtClean="0"/>
                        <a:t> who groom are very clever and use tricks to make us believe they are nice people. </a:t>
                      </a:r>
                    </a:p>
                    <a:p>
                      <a:pPr marL="171450" indent="-171450" algn="just">
                        <a:buFont typeface="Arial" panose="020B0604020202020204" pitchFamily="34" charset="0"/>
                        <a:buChar char="•"/>
                      </a:pPr>
                      <a:r>
                        <a:rPr lang="en-US" sz="1000" b="0" i="0" u="none" baseline="0" dirty="0" smtClean="0"/>
                        <a:t>Use the SMARRT rules to make sure you are safe online.</a:t>
                      </a:r>
                      <a:endParaRPr lang="en-GB" sz="1000" b="0" u="none" dirty="0"/>
                    </a:p>
                  </a:txBody>
                  <a:tcPr marL="68580" marR="68580" marT="0" marB="0"/>
                </a:tc>
                <a:extLst>
                  <a:ext uri="{0D108BD9-81ED-4DB2-BD59-A6C34878D82A}">
                    <a16:rowId xmlns:a16="http://schemas.microsoft.com/office/drawing/2014/main" val="10003"/>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190362638"/>
              </p:ext>
            </p:extLst>
          </p:nvPr>
        </p:nvGraphicFramePr>
        <p:xfrm>
          <a:off x="265177" y="2892876"/>
          <a:ext cx="2811398" cy="3871489"/>
        </p:xfrm>
        <a:graphic>
          <a:graphicData uri="http://schemas.openxmlformats.org/drawingml/2006/table">
            <a:tbl>
              <a:tblPr firstRow="1" bandRow="1">
                <a:tableStyleId>{93296810-A885-4BE3-A3E7-6D5BEEA58F35}</a:tableStyleId>
              </a:tblPr>
              <a:tblGrid>
                <a:gridCol w="2811398">
                  <a:extLst>
                    <a:ext uri="{9D8B030D-6E8A-4147-A177-3AD203B41FA5}">
                      <a16:colId xmlns:a16="http://schemas.microsoft.com/office/drawing/2014/main" val="2592695231"/>
                    </a:ext>
                  </a:extLst>
                </a:gridCol>
              </a:tblGrid>
              <a:tr h="1720159">
                <a:tc>
                  <a:txBody>
                    <a:bodyPr/>
                    <a:lstStyle/>
                    <a:p>
                      <a:pPr algn="just"/>
                      <a:r>
                        <a:rPr lang="en-GB" sz="1000" b="1" u="sng" kern="1200" dirty="0" smtClean="0">
                          <a:solidFill>
                            <a:schemeClr val="dk1"/>
                          </a:solidFill>
                          <a:effectLst/>
                          <a:latin typeface="+mn-lt"/>
                          <a:ea typeface="+mn-ea"/>
                          <a:cs typeface="+mn-cs"/>
                        </a:rPr>
                        <a:t>Piece</a:t>
                      </a:r>
                      <a:r>
                        <a:rPr lang="en-GB" sz="1000" b="1" u="sng" kern="1200" baseline="0" dirty="0" smtClean="0">
                          <a:solidFill>
                            <a:schemeClr val="dk1"/>
                          </a:solidFill>
                          <a:effectLst/>
                          <a:latin typeface="+mn-lt"/>
                          <a:ea typeface="+mn-ea"/>
                          <a:cs typeface="+mn-cs"/>
                        </a:rPr>
                        <a:t> </a:t>
                      </a:r>
                      <a:r>
                        <a:rPr lang="en-GB" sz="1000" b="1" u="sng" kern="1200" baseline="0" dirty="0" smtClean="0">
                          <a:solidFill>
                            <a:schemeClr val="dk1"/>
                          </a:solidFill>
                          <a:effectLst/>
                          <a:latin typeface="+mn-lt"/>
                          <a:ea typeface="+mn-ea"/>
                          <a:cs typeface="+mn-cs"/>
                        </a:rPr>
                        <a:t>1 Recognising me</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People who have positive self-esteem are more likely to value themselves and their achievements, they take better care of themselves, and they make healthier and safer choices. </a:t>
                      </a:r>
                    </a:p>
                    <a:p>
                      <a:pPr marL="171450" indent="-171450" algn="just">
                        <a:buFont typeface="Arial" panose="020B0604020202020204" pitchFamily="34" charset="0"/>
                        <a:buChar char="•"/>
                      </a:pPr>
                      <a:r>
                        <a:rPr lang="en-GB" sz="1000" b="0" u="none" kern="1200" baseline="0" dirty="0" smtClean="0">
                          <a:solidFill>
                            <a:schemeClr val="dk1"/>
                          </a:solidFill>
                          <a:effectLst/>
                          <a:latin typeface="+mn-lt"/>
                          <a:ea typeface="+mn-ea"/>
                          <a:cs typeface="+mn-cs"/>
                        </a:rPr>
                        <a:t>There are things we can do to boost our own self-esteem-  don’t compare ourselves to others, positive self-talk, spend time with people who love and respect you, don’t blame yourself, instead work out what went wrong, speak to a trusted adult. </a:t>
                      </a:r>
                      <a:endParaRPr lang="en-GB" sz="1000" b="0" u="none" kern="1200" baseline="0" dirty="0" smtClean="0">
                        <a:solidFill>
                          <a:schemeClr val="dk1"/>
                        </a:solidFill>
                        <a:effectLst/>
                        <a:latin typeface="+mn-lt"/>
                        <a:ea typeface="+mn-ea"/>
                        <a:cs typeface="+mn-cs"/>
                      </a:endParaRPr>
                    </a:p>
                  </a:txBody>
                  <a:tcPr marL="68580" marR="68580" marT="0" marB="0">
                    <a:solidFill>
                      <a:schemeClr val="accent3">
                        <a:lumMod val="20000"/>
                        <a:lumOff val="80000"/>
                      </a:schemeClr>
                    </a:solidFill>
                  </a:tcPr>
                </a:tc>
                <a:extLst>
                  <a:ext uri="{0D108BD9-81ED-4DB2-BD59-A6C34878D82A}">
                    <a16:rowId xmlns:a16="http://schemas.microsoft.com/office/drawing/2014/main" val="1831584660"/>
                  </a:ext>
                </a:extLst>
              </a:tr>
              <a:tr h="2042689">
                <a:tc>
                  <a:txBody>
                    <a:bodyPr/>
                    <a:lstStyle/>
                    <a:p>
                      <a:pPr algn="just"/>
                      <a:r>
                        <a:rPr lang="en-GB" sz="1000" b="1" u="sng" dirty="0" smtClean="0"/>
                        <a:t>Piece </a:t>
                      </a:r>
                      <a:r>
                        <a:rPr lang="en-GB" sz="1000" b="1" u="sng" dirty="0" smtClean="0"/>
                        <a:t>2 Safety with online communities</a:t>
                      </a:r>
                    </a:p>
                    <a:p>
                      <a:pPr marL="171450" indent="-171450" algn="just">
                        <a:buFont typeface="Arial" panose="020B0604020202020204" pitchFamily="34" charset="0"/>
                        <a:buChar char="•"/>
                      </a:pPr>
                      <a:r>
                        <a:rPr lang="en-GB" sz="1000" b="0" u="none" dirty="0" smtClean="0"/>
                        <a:t> Age-limits are often in place so that people are responsible enough to do the things at a certain age, to protect young people from doing things before they are considered mature enough.</a:t>
                      </a:r>
                    </a:p>
                    <a:p>
                      <a:pPr marL="171450" indent="-171450" algn="just">
                        <a:buFont typeface="Arial" panose="020B0604020202020204" pitchFamily="34" charset="0"/>
                        <a:buChar char="•"/>
                      </a:pPr>
                      <a:r>
                        <a:rPr lang="en-GB" sz="1000" b="0" u="none" dirty="0" smtClean="0"/>
                        <a:t>We should be responsible when online or using a mobile phone.</a:t>
                      </a:r>
                    </a:p>
                    <a:p>
                      <a:pPr marL="171450" indent="-171450" algn="just">
                        <a:buFont typeface="Arial" panose="020B0604020202020204" pitchFamily="34" charset="0"/>
                        <a:buChar char="•"/>
                      </a:pPr>
                      <a:r>
                        <a:rPr lang="en-GB" sz="1000" b="0" u="none" dirty="0" smtClean="0"/>
                        <a:t>We should tell a trusted adult if there is something</a:t>
                      </a:r>
                      <a:r>
                        <a:rPr lang="en-GB" sz="1000" b="0" u="none" baseline="0" dirty="0" smtClean="0"/>
                        <a:t> that worries us or does not feel safe online</a:t>
                      </a:r>
                      <a:r>
                        <a:rPr lang="en-GB" sz="900" b="0" u="none" baseline="0" dirty="0" smtClean="0"/>
                        <a:t>.</a:t>
                      </a:r>
                      <a:endParaRPr lang="en-GB" sz="900" b="0" u="none" dirty="0" smtClean="0"/>
                    </a:p>
                    <a:p>
                      <a:pPr marL="171450" indent="-171450" algn="just">
                        <a:buFont typeface="Arial" panose="020B0604020202020204" pitchFamily="34" charset="0"/>
                        <a:buChar char="•"/>
                      </a:pPr>
                      <a:endParaRPr lang="en-GB" sz="900" b="0" u="none" dirty="0" smtClean="0"/>
                    </a:p>
                  </a:txBody>
                  <a:tcPr marL="68580" marR="68580" marT="0" marB="0"/>
                </a:tc>
                <a:extLst>
                  <a:ext uri="{0D108BD9-81ED-4DB2-BD59-A6C34878D82A}">
                    <a16:rowId xmlns:a16="http://schemas.microsoft.com/office/drawing/2014/main" val="4284817924"/>
                  </a:ext>
                </a:extLst>
              </a:tr>
            </a:tbl>
          </a:graphicData>
        </a:graphic>
      </p:graphicFrame>
      <p:sp>
        <p:nvSpPr>
          <p:cNvPr id="15" name="Rectangle 14"/>
          <p:cNvSpPr/>
          <p:nvPr/>
        </p:nvSpPr>
        <p:spPr>
          <a:xfrm>
            <a:off x="520802" y="2499302"/>
            <a:ext cx="2171748" cy="369332"/>
          </a:xfrm>
          <a:prstGeom prst="rect">
            <a:avLst/>
          </a:prstGeom>
        </p:spPr>
        <p:txBody>
          <a:bodyPr wrap="none">
            <a:spAutoFit/>
          </a:bodyPr>
          <a:lstStyle/>
          <a:p>
            <a:r>
              <a:rPr lang="en-GB" b="1" dirty="0">
                <a:solidFill>
                  <a:schemeClr val="bg1"/>
                </a:solidFill>
              </a:rPr>
              <a:t>Knowledge and skills</a:t>
            </a:r>
          </a:p>
        </p:txBody>
      </p:sp>
      <p:graphicFrame>
        <p:nvGraphicFramePr>
          <p:cNvPr id="14" name="Table 13">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154056353"/>
              </p:ext>
            </p:extLst>
          </p:nvPr>
        </p:nvGraphicFramePr>
        <p:xfrm>
          <a:off x="6483605" y="285817"/>
          <a:ext cx="3285235" cy="5567497"/>
        </p:xfrm>
        <a:graphic>
          <a:graphicData uri="http://schemas.openxmlformats.org/drawingml/2006/table">
            <a:tbl>
              <a:tblPr firstRow="1" bandRow="1">
                <a:tableStyleId>{21E4AEA4-8DFA-4A89-87EB-49C32662AFE0}</a:tableStyleId>
              </a:tblPr>
              <a:tblGrid>
                <a:gridCol w="1128775">
                  <a:extLst>
                    <a:ext uri="{9D8B030D-6E8A-4147-A177-3AD203B41FA5}">
                      <a16:colId xmlns:a16="http://schemas.microsoft.com/office/drawing/2014/main" val="771789285"/>
                    </a:ext>
                  </a:extLst>
                </a:gridCol>
                <a:gridCol w="2156460">
                  <a:extLst>
                    <a:ext uri="{9D8B030D-6E8A-4147-A177-3AD203B41FA5}">
                      <a16:colId xmlns:a16="http://schemas.microsoft.com/office/drawing/2014/main" val="1444632793"/>
                    </a:ext>
                  </a:extLst>
                </a:gridCol>
              </a:tblGrid>
              <a:tr h="446857">
                <a:tc gridSpan="2">
                  <a:txBody>
                    <a:bodyPr/>
                    <a:lstStyle/>
                    <a:p>
                      <a:pPr algn="ctr"/>
                      <a:r>
                        <a:rPr lang="en-US" sz="1800" dirty="0" smtClean="0"/>
                        <a:t>Vocabulary</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50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age limit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You should be the</a:t>
                      </a:r>
                      <a:r>
                        <a:rPr lang="en-GB" sz="1200" baseline="0" dirty="0" smtClean="0"/>
                        <a:t> required age to go on some online sites and social media communities. </a:t>
                      </a:r>
                      <a:endParaRPr lang="en-GB" sz="1200" dirty="0"/>
                    </a:p>
                  </a:txBody>
                  <a:tcPr marL="68580" marR="68580" marT="0" marB="0"/>
                </a:tc>
                <a:extLst>
                  <a:ext uri="{0D108BD9-81ED-4DB2-BD59-A6C34878D82A}">
                    <a16:rowId xmlns:a16="http://schemas.microsoft.com/office/drawing/2014/main" val="3401584818"/>
                  </a:ext>
                </a:extLst>
              </a:tr>
              <a:tr h="351624">
                <a:tc>
                  <a:txBody>
                    <a:bodyPr/>
                    <a:lstStyle/>
                    <a:p>
                      <a:r>
                        <a:rPr lang="en-GB" sz="1200" dirty="0" smtClean="0"/>
                        <a:t>characteristics</a:t>
                      </a:r>
                      <a:endParaRPr lang="en-GB" sz="1200" dirty="0"/>
                    </a:p>
                  </a:txBody>
                  <a:tcPr marL="68580" marR="68580" marT="0" marB="0"/>
                </a:tc>
                <a:tc>
                  <a:txBody>
                    <a:bodyPr/>
                    <a:lstStyle/>
                    <a:p>
                      <a:r>
                        <a:rPr lang="en-GB" sz="1200" dirty="0" smtClean="0"/>
                        <a:t>A feature or quality that you have. </a:t>
                      </a:r>
                      <a:endParaRPr lang="en-GB" sz="1200" dirty="0"/>
                    </a:p>
                  </a:txBody>
                  <a:tcPr marL="68580" marR="68580" marT="0" marB="0"/>
                </a:tc>
                <a:extLst>
                  <a:ext uri="{0D108BD9-81ED-4DB2-BD59-A6C34878D82A}">
                    <a16:rowId xmlns:a16="http://schemas.microsoft.com/office/drawing/2014/main" val="2075142700"/>
                  </a:ext>
                </a:extLst>
              </a:tr>
              <a:tr h="33440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grooming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People flattering you, befriending you in an inappropriate</a:t>
                      </a:r>
                      <a:r>
                        <a:rPr lang="en-GB" sz="1200" baseline="0" dirty="0" smtClean="0"/>
                        <a:t> way. </a:t>
                      </a:r>
                      <a:endParaRPr lang="en-GB" sz="1200" dirty="0"/>
                    </a:p>
                  </a:txBody>
                  <a:tcPr marL="68580" marR="68580" marT="0" marB="0"/>
                </a:tc>
                <a:extLst>
                  <a:ext uri="{0D108BD9-81ED-4DB2-BD59-A6C34878D82A}">
                    <a16:rowId xmlns:a16="http://schemas.microsoft.com/office/drawing/2014/main" val="3734594781"/>
                  </a:ext>
                </a:extLst>
              </a:tr>
              <a:tr h="50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personal qualities</a:t>
                      </a:r>
                    </a:p>
                    <a:p>
                      <a:endParaRPr lang="en-GB" sz="1200" dirty="0"/>
                    </a:p>
                  </a:txBody>
                  <a:tcPr marL="68580" marR="68580" marT="0" marB="0"/>
                </a:tc>
                <a:tc>
                  <a:txBody>
                    <a:bodyPr/>
                    <a:lstStyle/>
                    <a:p>
                      <a:r>
                        <a:rPr lang="en-GB" sz="1200" dirty="0" smtClean="0"/>
                        <a:t>Characteristics that you have. </a:t>
                      </a:r>
                      <a:endParaRPr lang="en-GB" sz="1200" dirty="0"/>
                    </a:p>
                  </a:txBody>
                  <a:tcPr marL="68580" marR="68580" marT="0" marB="0"/>
                </a:tc>
                <a:extLst>
                  <a:ext uri="{0D108BD9-81ED-4DB2-BD59-A6C34878D82A}">
                    <a16:rowId xmlns:a16="http://schemas.microsoft.com/office/drawing/2014/main" val="1398772385"/>
                  </a:ext>
                </a:extLst>
              </a:tr>
              <a:tr h="3516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responsibility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smtClean="0"/>
                    </a:p>
                  </a:txBody>
                  <a:tcPr marL="68580" marR="68580" marT="0" marB="0"/>
                </a:tc>
                <a:tc>
                  <a:txBody>
                    <a:bodyPr/>
                    <a:lstStyle/>
                    <a:p>
                      <a:r>
                        <a:rPr lang="en-GB" sz="1200" dirty="0" smtClean="0"/>
                        <a:t>A job,</a:t>
                      </a:r>
                      <a:r>
                        <a:rPr lang="en-GB" sz="1200" baseline="0" dirty="0" smtClean="0"/>
                        <a:t> </a:t>
                      </a:r>
                      <a:r>
                        <a:rPr lang="en-GB" sz="1200" dirty="0" smtClean="0"/>
                        <a:t>task or responsibility</a:t>
                      </a:r>
                      <a:r>
                        <a:rPr lang="en-GB" sz="1200" baseline="0" dirty="0" smtClean="0"/>
                        <a:t> </a:t>
                      </a:r>
                      <a:r>
                        <a:rPr lang="en-GB" sz="1200" dirty="0" smtClean="0"/>
                        <a:t>that you are expected to achieve.</a:t>
                      </a:r>
                      <a:r>
                        <a:rPr lang="en-GB" sz="1200" baseline="0" dirty="0" smtClean="0"/>
                        <a:t> </a:t>
                      </a:r>
                      <a:endParaRPr lang="en-GB" sz="1200" dirty="0"/>
                    </a:p>
                  </a:txBody>
                  <a:tcPr marL="68580" marR="68580" marT="0" marB="0"/>
                </a:tc>
                <a:extLst>
                  <a:ext uri="{0D108BD9-81ED-4DB2-BD59-A6C34878D82A}">
                    <a16:rowId xmlns:a16="http://schemas.microsoft.com/office/drawing/2014/main" val="432408064"/>
                  </a:ext>
                </a:extLst>
              </a:tr>
              <a:tr h="3516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risky</a:t>
                      </a:r>
                    </a:p>
                    <a:p>
                      <a:endParaRPr lang="en-GB" sz="1200" dirty="0"/>
                    </a:p>
                  </a:txBody>
                  <a:tcPr marL="68580" marR="68580" marT="0" marB="0"/>
                </a:tc>
                <a:tc>
                  <a:txBody>
                    <a:bodyPr/>
                    <a:lstStyle/>
                    <a:p>
                      <a:r>
                        <a:rPr lang="en-GB" sz="1200" dirty="0" smtClean="0"/>
                        <a:t>An activity that could be dangerous. </a:t>
                      </a:r>
                      <a:endParaRPr lang="en-GB" sz="1200" dirty="0"/>
                    </a:p>
                  </a:txBody>
                  <a:tcPr marL="68580" marR="68580" marT="0" marB="0"/>
                </a:tc>
                <a:extLst>
                  <a:ext uri="{0D108BD9-81ED-4DB2-BD59-A6C34878D82A}">
                    <a16:rowId xmlns:a16="http://schemas.microsoft.com/office/drawing/2014/main" val="2253600408"/>
                  </a:ext>
                </a:extLst>
              </a:tr>
              <a:tr h="35162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self-esteem</a:t>
                      </a:r>
                    </a:p>
                    <a:p>
                      <a:endParaRPr lang="en-GB" sz="1200" dirty="0"/>
                    </a:p>
                  </a:txBody>
                  <a:tcPr marL="68580" marR="68580" marT="0" marB="0"/>
                </a:tc>
                <a:tc>
                  <a:txBody>
                    <a:bodyPr/>
                    <a:lstStyle/>
                    <a:p>
                      <a:r>
                        <a:rPr lang="en-GB" sz="1200" dirty="0" smtClean="0"/>
                        <a:t>Confidence in your</a:t>
                      </a:r>
                      <a:r>
                        <a:rPr lang="en-GB" sz="1200" baseline="0" dirty="0" smtClean="0"/>
                        <a:t> own abilities. </a:t>
                      </a:r>
                      <a:endParaRPr lang="en-GB" sz="1200" dirty="0"/>
                    </a:p>
                  </a:txBody>
                  <a:tcPr marL="68580" marR="68580" marT="0" marB="0"/>
                </a:tc>
                <a:extLst>
                  <a:ext uri="{0D108BD9-81ED-4DB2-BD59-A6C34878D82A}">
                    <a16:rowId xmlns:a16="http://schemas.microsoft.com/office/drawing/2014/main" val="3431194389"/>
                  </a:ext>
                </a:extLst>
              </a:tr>
              <a:tr h="50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screen-time</a:t>
                      </a:r>
                    </a:p>
                    <a:p>
                      <a:endParaRPr lang="en-GB" sz="1200" dirty="0"/>
                    </a:p>
                  </a:txBody>
                  <a:tcPr marL="68580" marR="68580" marT="0" marB="0"/>
                </a:tc>
                <a:tc>
                  <a:txBody>
                    <a:bodyPr/>
                    <a:lstStyle/>
                    <a:p>
                      <a:r>
                        <a:rPr lang="en-GB" sz="1200" dirty="0" smtClean="0"/>
                        <a:t>Time spent on phones, tablets, computers, televisions, play stations etc. </a:t>
                      </a:r>
                      <a:endParaRPr lang="en-GB" sz="1200" dirty="0"/>
                    </a:p>
                  </a:txBody>
                  <a:tcPr marL="68580" marR="68580" marT="0" marB="0"/>
                </a:tc>
                <a:extLst>
                  <a:ext uri="{0D108BD9-81ED-4DB2-BD59-A6C34878D82A}">
                    <a16:rowId xmlns:a16="http://schemas.microsoft.com/office/drawing/2014/main" val="3075794675"/>
                  </a:ext>
                </a:extLst>
              </a:tr>
              <a:tr h="50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social network</a:t>
                      </a:r>
                    </a:p>
                    <a:p>
                      <a:endParaRPr lang="en-GB" sz="1200" dirty="0"/>
                    </a:p>
                  </a:txBody>
                  <a:tcPr marL="68580" marR="68580" marT="0" marB="0"/>
                </a:tc>
                <a:tc>
                  <a:txBody>
                    <a:bodyPr/>
                    <a:lstStyle/>
                    <a:p>
                      <a:r>
                        <a:rPr lang="en-GB" sz="1200" dirty="0" smtClean="0"/>
                        <a:t>A dedicated website</a:t>
                      </a:r>
                      <a:r>
                        <a:rPr lang="en-GB" sz="1200" baseline="0" dirty="0" smtClean="0"/>
                        <a:t> where users can communicate with each other.</a:t>
                      </a:r>
                      <a:endParaRPr lang="en-GB" sz="1200" dirty="0"/>
                    </a:p>
                  </a:txBody>
                  <a:tcPr marL="68580" marR="68580" marT="0" marB="0"/>
                </a:tc>
                <a:extLst>
                  <a:ext uri="{0D108BD9-81ED-4DB2-BD59-A6C34878D82A}">
                    <a16:rowId xmlns:a16="http://schemas.microsoft.com/office/drawing/2014/main" val="3436558881"/>
                  </a:ext>
                </a:extLst>
              </a:tr>
              <a:tr h="50161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trolled</a:t>
                      </a:r>
                    </a:p>
                    <a:p>
                      <a:endParaRPr lang="en-GB" sz="1200" dirty="0"/>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When someone</a:t>
                      </a:r>
                      <a:r>
                        <a:rPr lang="en-GB" sz="1200" baseline="0" dirty="0" smtClean="0"/>
                        <a:t> writes lots of mean words about you online. </a:t>
                      </a:r>
                      <a:endParaRPr lang="en-GB" sz="1200" dirty="0" smtClean="0"/>
                    </a:p>
                    <a:p>
                      <a:endParaRPr lang="en-GB" sz="1200" dirty="0"/>
                    </a:p>
                  </a:txBody>
                  <a:tcPr marL="68580" marR="68580" marT="0" marB="0"/>
                </a:tc>
                <a:extLst>
                  <a:ext uri="{0D108BD9-81ED-4DB2-BD59-A6C34878D82A}">
                    <a16:rowId xmlns:a16="http://schemas.microsoft.com/office/drawing/2014/main" val="3576520154"/>
                  </a:ext>
                </a:extLst>
              </a:tr>
              <a:tr h="351624">
                <a:tc>
                  <a:txBody>
                    <a:bodyPr/>
                    <a:lstStyle/>
                    <a:p>
                      <a:r>
                        <a:rPr lang="en-GB" sz="1200" dirty="0" smtClean="0"/>
                        <a:t>violence</a:t>
                      </a:r>
                      <a:endParaRPr lang="en-GB" sz="1200" dirty="0"/>
                    </a:p>
                  </a:txBody>
                  <a:tcPr marL="68580" marR="68580" marT="0" marB="0"/>
                </a:tc>
                <a:tc>
                  <a:txBody>
                    <a:bodyPr/>
                    <a:lstStyle/>
                    <a:p>
                      <a:r>
                        <a:rPr lang="en-GB" sz="1200" dirty="0" smtClean="0"/>
                        <a:t>Behaviour involving physical force intended</a:t>
                      </a:r>
                      <a:r>
                        <a:rPr lang="en-GB" sz="1200" baseline="0" dirty="0" smtClean="0"/>
                        <a:t> to hurt others. </a:t>
                      </a:r>
                      <a:endParaRPr lang="en-GB" sz="1200" dirty="0"/>
                    </a:p>
                  </a:txBody>
                  <a:tcPr marL="68580" marR="68580" marT="0" marB="0"/>
                </a:tc>
                <a:extLst>
                  <a:ext uri="{0D108BD9-81ED-4DB2-BD59-A6C34878D82A}">
                    <a16:rowId xmlns:a16="http://schemas.microsoft.com/office/drawing/2014/main" val="1470796219"/>
                  </a:ext>
                </a:extLst>
              </a:tr>
            </a:tbl>
          </a:graphicData>
        </a:graphic>
      </p:graphicFrame>
      <p:graphicFrame>
        <p:nvGraphicFramePr>
          <p:cNvPr id="17" name="Table 16"/>
          <p:cNvGraphicFramePr>
            <a:graphicFrameLocks noGrp="1"/>
          </p:cNvGraphicFramePr>
          <p:nvPr>
            <p:extLst>
              <p:ext uri="{D42A27DB-BD31-4B8C-83A1-F6EECF244321}">
                <p14:modId xmlns:p14="http://schemas.microsoft.com/office/powerpoint/2010/main" val="2593037194"/>
              </p:ext>
            </p:extLst>
          </p:nvPr>
        </p:nvGraphicFramePr>
        <p:xfrm>
          <a:off x="6926580" y="5939990"/>
          <a:ext cx="2283727" cy="866776"/>
        </p:xfrm>
        <a:graphic>
          <a:graphicData uri="http://schemas.openxmlformats.org/drawingml/2006/table">
            <a:tbl>
              <a:tblPr firstRow="1" bandRow="1">
                <a:tableStyleId>{00A15C55-8517-42AA-B614-E9B94910E393}</a:tableStyleId>
              </a:tblPr>
              <a:tblGrid>
                <a:gridCol w="2283727">
                  <a:extLst>
                    <a:ext uri="{9D8B030D-6E8A-4147-A177-3AD203B41FA5}">
                      <a16:colId xmlns:a16="http://schemas.microsoft.com/office/drawing/2014/main" val="1998109792"/>
                    </a:ext>
                  </a:extLst>
                </a:gridCol>
              </a:tblGrid>
              <a:tr h="155364">
                <a:tc>
                  <a:txBody>
                    <a:bodyPr/>
                    <a:lstStyle/>
                    <a:p>
                      <a:pPr algn="ctr"/>
                      <a:r>
                        <a:rPr lang="en-GB" altLang="en-GB" sz="1400" dirty="0" smtClean="0"/>
                        <a:t>Useful</a:t>
                      </a:r>
                      <a:r>
                        <a:rPr lang="en-GB" altLang="en-GB" sz="1400" baseline="0" dirty="0" smtClean="0"/>
                        <a:t> agencies-</a:t>
                      </a:r>
                      <a:endParaRPr lang="en-GB" altLang="en-GB" sz="14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630169865"/>
                  </a:ext>
                </a:extLst>
              </a:tr>
              <a:tr h="148161">
                <a:tc>
                  <a:txBody>
                    <a:bodyPr/>
                    <a:lstStyle/>
                    <a:p>
                      <a:pPr algn="just"/>
                      <a:r>
                        <a:rPr lang="en-US" sz="1000" u="none" strike="noStrike" kern="1200" baseline="0" dirty="0" smtClean="0"/>
                        <a:t>Childline-      0800 1111</a:t>
                      </a:r>
                      <a:endParaRPr lang="en-US" sz="1000" b="0" i="0" u="none" strike="noStrike" kern="1200" baseline="0" dirty="0" smtClean="0">
                        <a:solidFill>
                          <a:schemeClr val="dk1"/>
                        </a:solidFill>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658411154"/>
                  </a:ext>
                </a:extLst>
              </a:tr>
              <a:tr h="279859">
                <a:tc>
                  <a:txBody>
                    <a:bodyPr/>
                    <a:lstStyle/>
                    <a:p>
                      <a:pPr algn="just"/>
                      <a:r>
                        <a:rPr lang="en-US" sz="1000" u="none" strike="noStrike" kern="1200" baseline="0" dirty="0" smtClean="0"/>
                        <a:t>Young Minds-   </a:t>
                      </a:r>
                    </a:p>
                    <a:p>
                      <a:pPr algn="just"/>
                      <a:r>
                        <a:rPr lang="en-GB" sz="900" dirty="0" smtClean="0">
                          <a:hlinkClick r:id="rId3"/>
                        </a:rPr>
                        <a:t>https://youngminds.org.uk</a:t>
                      </a:r>
                      <a:r>
                        <a:rPr lang="en-GB" sz="900" dirty="0" smtClean="0">
                          <a:hlinkClick r:id="rId3"/>
                        </a:rPr>
                        <a:t>/</a:t>
                      </a:r>
                      <a:endParaRPr lang="en-GB" sz="900" dirty="0" smtClean="0"/>
                    </a:p>
                    <a:p>
                      <a:pPr algn="just"/>
                      <a:r>
                        <a:rPr lang="en-GB" sz="900" b="0" i="1" u="none" strike="noStrike" kern="1200" baseline="0" dirty="0" err="1" smtClean="0">
                          <a:solidFill>
                            <a:schemeClr val="dk1"/>
                          </a:solidFill>
                          <a:latin typeface="Century Gothic" panose="020B0502020202020204" pitchFamily="34" charset="0"/>
                          <a:ea typeface="+mn-ea"/>
                          <a:cs typeface="+mn-cs"/>
                        </a:rPr>
                        <a:t>Thinkuknow</a:t>
                      </a:r>
                      <a:r>
                        <a:rPr lang="en-GB" sz="900" b="0" i="1" u="none" strike="noStrike" kern="1200" baseline="0" dirty="0" smtClean="0">
                          <a:solidFill>
                            <a:schemeClr val="dk1"/>
                          </a:solidFill>
                          <a:latin typeface="Century Gothic" panose="020B0502020202020204" pitchFamily="34" charset="0"/>
                          <a:ea typeface="+mn-ea"/>
                          <a:cs typeface="+mn-cs"/>
                        </a:rPr>
                        <a:t> www.www.thinkuknow.co.uk/</a:t>
                      </a:r>
                      <a:endParaRPr lang="en-US" sz="900" b="0" i="1" u="none" strike="noStrike" kern="1200" baseline="0" dirty="0" smtClean="0">
                        <a:solidFill>
                          <a:schemeClr val="dk1"/>
                        </a:solidFill>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896407635"/>
                  </a:ext>
                </a:extLst>
              </a:tr>
            </a:tbl>
          </a:graphicData>
        </a:graphic>
      </p:graphicFrame>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5672</TotalTime>
  <Words>681</Words>
  <Application>Microsoft Office PowerPoint</Application>
  <PresentationFormat>A4 Paper (210x297 mm)</PresentationFormat>
  <Paragraphs>61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Tahoma</vt:lpstr>
      <vt:lpstr>Office Theme</vt:lpstr>
      <vt:lpstr>Shirley Heath  |  Relationships   Year Five| Summer 1     P.S.H.E.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Annabelle Clayton</cp:lastModifiedBy>
  <cp:revision>158</cp:revision>
  <cp:lastPrinted>2022-04-26T12:49:47Z</cp:lastPrinted>
  <dcterms:created xsi:type="dcterms:W3CDTF">2017-10-15T20:56:30Z</dcterms:created>
  <dcterms:modified xsi:type="dcterms:W3CDTF">2022-08-24T10:26:05Z</dcterms:modified>
</cp:coreProperties>
</file>