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27"/>
  </p:normalViewPr>
  <p:slideViewPr>
    <p:cSldViewPr snapToGrid="0" snapToObjects="1">
      <p:cViewPr varScale="1">
        <p:scale>
          <a:sx n="83" d="100"/>
          <a:sy n="83" d="100"/>
        </p:scale>
        <p:origin x="1272" y="6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7/26/2023</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7/26/2023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7/26/2023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latin typeface="Twinkl Cursive Looped" panose="02000000000000000000" pitchFamily="2" charset="0"/>
                <a:cs typeface="Arial" panose="020B0604020202020204" pitchFamily="34" charset="0"/>
              </a:rPr>
              <a:t>Shirley Heath </a:t>
            </a:r>
            <a:r>
              <a:rPr lang="en-US" sz="1800" b="1" dirty="0" smtClean="0">
                <a:latin typeface="Twinkl Cursive Looped" panose="02000000000000000000" pitchFamily="2" charset="0"/>
                <a:cs typeface="Arial" panose="020B0604020202020204" pitchFamily="34" charset="0"/>
              </a:rPr>
              <a:t>		Year 5, Autumn 1: Football</a:t>
            </a:r>
            <a:endParaRPr lang="en-US" sz="1800" b="1" dirty="0">
              <a:latin typeface="Twinkl Cursive Looped" panose="02000000000000000000" pitchFamily="2" charset="0"/>
              <a:cs typeface="Arial" panose="020B060402020202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64623334"/>
              </p:ext>
            </p:extLst>
          </p:nvPr>
        </p:nvGraphicFramePr>
        <p:xfrm>
          <a:off x="91373" y="423617"/>
          <a:ext cx="3665051" cy="6380541"/>
        </p:xfrm>
        <a:graphic>
          <a:graphicData uri="http://schemas.openxmlformats.org/drawingml/2006/table">
            <a:tbl>
              <a:tblPr firstRow="1" bandRow="1">
                <a:tableStyleId>{21E4AEA4-8DFA-4A89-87EB-49C32662AFE0}</a:tableStyleId>
              </a:tblPr>
              <a:tblGrid>
                <a:gridCol w="500714">
                  <a:extLst>
                    <a:ext uri="{9D8B030D-6E8A-4147-A177-3AD203B41FA5}">
                      <a16:colId xmlns:a16="http://schemas.microsoft.com/office/drawing/2014/main" val="3034729171"/>
                    </a:ext>
                  </a:extLst>
                </a:gridCol>
                <a:gridCol w="1215533">
                  <a:extLst>
                    <a:ext uri="{9D8B030D-6E8A-4147-A177-3AD203B41FA5}">
                      <a16:colId xmlns:a16="http://schemas.microsoft.com/office/drawing/2014/main" val="771789285"/>
                    </a:ext>
                  </a:extLst>
                </a:gridCol>
                <a:gridCol w="1948804">
                  <a:extLst>
                    <a:ext uri="{9D8B030D-6E8A-4147-A177-3AD203B41FA5}">
                      <a16:colId xmlns:a16="http://schemas.microsoft.com/office/drawing/2014/main" val="1444632793"/>
                    </a:ext>
                  </a:extLst>
                </a:gridCol>
              </a:tblGrid>
              <a:tr h="397833">
                <a:tc gridSpan="3">
                  <a:txBody>
                    <a:bodyPr/>
                    <a:lstStyle/>
                    <a:p>
                      <a:pPr algn="ctr"/>
                      <a:r>
                        <a:rPr lang="en-US" sz="1800" dirty="0" smtClean="0">
                          <a:latin typeface="Twinkl Cursive Looped" panose="02000000000000000000" pitchFamily="2" charset="0"/>
                          <a:ea typeface="Tahoma" panose="020B0604030504040204" pitchFamily="34" charset="0"/>
                          <a:cs typeface="Tahoma" panose="020B0604030504040204" pitchFamily="34" charset="0"/>
                        </a:rPr>
                        <a:t>Vocabulary</a:t>
                      </a:r>
                      <a:endParaRPr lang="en-US" sz="180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35557">
                <a:tc>
                  <a:txBody>
                    <a:bodyPr/>
                    <a:lstStyle/>
                    <a:p>
                      <a:pPr algn="ctr"/>
                      <a:r>
                        <a:rPr lang="en-US" sz="1200" dirty="0">
                          <a:latin typeface="Twinkl Cursive Looped" panose="02000000000000000000" pitchFamily="2" charset="0"/>
                          <a:ea typeface="Tahoma" panose="020B0604030504040204" pitchFamily="34" charset="0"/>
                          <a:cs typeface="Tahoma" panose="020B0604030504040204" pitchFamily="34" charset="0"/>
                        </a:rPr>
                        <a:t>1</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Control</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To know where the ball is going / has gone.</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401584818"/>
                  </a:ext>
                </a:extLst>
              </a:tr>
              <a:tr h="535557">
                <a:tc>
                  <a:txBody>
                    <a:bodyPr/>
                    <a:lstStyle/>
                    <a:p>
                      <a:pPr algn="ctr"/>
                      <a:r>
                        <a:rPr lang="en-US" sz="1200" dirty="0">
                          <a:latin typeface="Twinkl Cursive Looped" panose="02000000000000000000" pitchFamily="2" charset="0"/>
                          <a:ea typeface="Tahoma" panose="020B0604030504040204" pitchFamily="34" charset="0"/>
                          <a:cs typeface="Tahoma" panose="020B0604030504040204" pitchFamily="34" charset="0"/>
                        </a:rPr>
                        <a:t>2</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Attack</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To go</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forward in an attempt to score</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2075142700"/>
                  </a:ext>
                </a:extLst>
              </a:tr>
              <a:tr h="535557">
                <a:tc>
                  <a:txBody>
                    <a:bodyPr/>
                    <a:lstStyle/>
                    <a:p>
                      <a:pPr algn="ctr"/>
                      <a:r>
                        <a:rPr lang="en-US" sz="1200" dirty="0">
                          <a:latin typeface="Twinkl Cursive Looped" panose="02000000000000000000" pitchFamily="2" charset="0"/>
                          <a:ea typeface="Tahoma" panose="020B0604030504040204" pitchFamily="34" charset="0"/>
                          <a:cs typeface="Tahoma" panose="020B0604030504040204" pitchFamily="34" charset="0"/>
                        </a:rPr>
                        <a:t>3</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Defend</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To resist</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an attack by preventing a scorer</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734594781"/>
                  </a:ext>
                </a:extLst>
              </a:tr>
              <a:tr h="535557">
                <a:tc>
                  <a:txBody>
                    <a:bodyPr/>
                    <a:lstStyle/>
                    <a:p>
                      <a:pPr algn="ctr"/>
                      <a:r>
                        <a:rPr lang="en-US" sz="1200" dirty="0">
                          <a:latin typeface="Twinkl Cursive Looped" panose="02000000000000000000" pitchFamily="2" charset="0"/>
                          <a:ea typeface="Tahoma" panose="020B0604030504040204" pitchFamily="34" charset="0"/>
                          <a:cs typeface="Tahoma" panose="020B0604030504040204" pitchFamily="34" charset="0"/>
                        </a:rPr>
                        <a:t>4</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Pass</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To move the ball</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to another play via the foot.</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398772385"/>
                  </a:ext>
                </a:extLst>
              </a:tr>
              <a:tr h="535557">
                <a:tc>
                  <a:txBody>
                    <a:bodyPr/>
                    <a:lstStyle/>
                    <a:p>
                      <a:pPr algn="ctr"/>
                      <a:r>
                        <a:rPr lang="en-US" sz="1200" dirty="0">
                          <a:latin typeface="Twinkl Cursive Looped" panose="02000000000000000000" pitchFamily="2" charset="0"/>
                          <a:ea typeface="Tahoma" panose="020B0604030504040204" pitchFamily="34" charset="0"/>
                          <a:cs typeface="Tahoma" panose="020B0604030504040204" pitchFamily="34" charset="0"/>
                        </a:rPr>
                        <a:t>5</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Shoot</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Kick the ball towards the goal</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in an attempt to score</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432408064"/>
                  </a:ext>
                </a:extLst>
              </a:tr>
              <a:tr h="535557">
                <a:tc>
                  <a:txBody>
                    <a:bodyPr/>
                    <a:lstStyle/>
                    <a:p>
                      <a:pPr algn="ctr"/>
                      <a:r>
                        <a:rPr lang="en-US" sz="1200" dirty="0">
                          <a:latin typeface="Twinkl Cursive Looped" panose="02000000000000000000" pitchFamily="2" charset="0"/>
                          <a:ea typeface="Tahoma" panose="020B0604030504040204" pitchFamily="34" charset="0"/>
                          <a:cs typeface="Tahoma" panose="020B0604030504040204" pitchFamily="34" charset="0"/>
                        </a:rPr>
                        <a:t>6</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Kick</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Strike a ball,</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with force, using a players foot.</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2253600408"/>
                  </a:ext>
                </a:extLst>
              </a:tr>
              <a:tr h="535557">
                <a:tc>
                  <a:txBody>
                    <a:bodyPr/>
                    <a:lstStyle/>
                    <a:p>
                      <a:pPr algn="ctr"/>
                      <a:r>
                        <a:rPr lang="en-GB" altLang="en-GB" sz="1200" dirty="0">
                          <a:latin typeface="Twinkl Cursive Looped" panose="02000000000000000000" pitchFamily="2" charset="0"/>
                          <a:ea typeface="Tahoma" panose="020B0604030504040204" pitchFamily="34" charset="0"/>
                          <a:cs typeface="Tahoma" panose="020B0604030504040204" pitchFamily="34" charset="0"/>
                        </a:rPr>
                        <a:t>7</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sz="1600" dirty="0" smtClean="0">
                          <a:latin typeface="Twinkl Cursive Looped" panose="02000000000000000000" pitchFamily="2" charset="0"/>
                          <a:ea typeface="Tahoma" panose="020B0604030504040204" pitchFamily="34" charset="0"/>
                          <a:cs typeface="Tahoma" panose="020B0604030504040204" pitchFamily="34" charset="0"/>
                        </a:rPr>
                        <a:t>Goalkeeper</a:t>
                      </a:r>
                      <a:endParaRPr lang="en-GB" sz="16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To prevent a goal (can</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use their hands within penalty box ONLY)</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431194389"/>
                  </a:ext>
                </a:extLst>
              </a:tr>
              <a:tr h="535557">
                <a:tc>
                  <a:txBody>
                    <a:bodyPr/>
                    <a:lstStyle/>
                    <a:p>
                      <a:pPr algn="ctr"/>
                      <a:r>
                        <a:rPr lang="en-US" sz="1200" dirty="0" smtClean="0">
                          <a:latin typeface="Twinkl Cursive Looped" panose="02000000000000000000" pitchFamily="2" charset="0"/>
                          <a:ea typeface="Tahoma" panose="020B0604030504040204" pitchFamily="34" charset="0"/>
                          <a:cs typeface="Tahoma" panose="020B0604030504040204" pitchFamily="34" charset="0"/>
                        </a:rPr>
                        <a:t>8</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Score</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To get</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the ball in the oppositions goal.</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075794675"/>
                  </a:ext>
                </a:extLst>
              </a:tr>
              <a:tr h="535557">
                <a:tc>
                  <a:txBody>
                    <a:bodyPr/>
                    <a:lstStyle/>
                    <a:p>
                      <a:pPr algn="ctr"/>
                      <a:r>
                        <a:rPr lang="en-US" sz="1200" dirty="0" smtClean="0">
                          <a:latin typeface="Twinkl Cursive Looped" panose="02000000000000000000" pitchFamily="2" charset="0"/>
                          <a:ea typeface="Tahoma" panose="020B0604030504040204" pitchFamily="34" charset="0"/>
                          <a:cs typeface="Tahoma" panose="020B0604030504040204" pitchFamily="34" charset="0"/>
                        </a:rPr>
                        <a:t>9</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Teamwork</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Working</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together to achieve a certain goal</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576520154"/>
                  </a:ext>
                </a:extLst>
              </a:tr>
              <a:tr h="535557">
                <a:tc>
                  <a:txBody>
                    <a:bodyPr/>
                    <a:lstStyle/>
                    <a:p>
                      <a:pPr algn="ctr"/>
                      <a:r>
                        <a:rPr lang="en-US" sz="1200" dirty="0" smtClean="0">
                          <a:latin typeface="Twinkl Cursive Looped" panose="02000000000000000000" pitchFamily="2" charset="0"/>
                          <a:ea typeface="Tahoma" panose="020B0604030504040204" pitchFamily="34" charset="0"/>
                          <a:cs typeface="Tahoma" panose="020B0604030504040204" pitchFamily="34" charset="0"/>
                        </a:rPr>
                        <a:t>10</a:t>
                      </a:r>
                      <a:endParaRPr lang="en-US" sz="1200" b="0" dirty="0">
                        <a:latin typeface="Twinkl Cursive Looped" panose="02000000000000000000" pitchFamily="2" charset="0"/>
                        <a:ea typeface="Tahoma" panose="020B0604030504040204" pitchFamily="34" charset="0"/>
                        <a:cs typeface="Tahoma" panose="020B0604030504040204" pitchFamily="34" charset="0"/>
                      </a:endParaRPr>
                    </a:p>
                  </a:txBody>
                  <a:tcPr marL="74295" marR="74295" marT="37148" marB="37148" anchor="ctr"/>
                </a:tc>
                <a:tc>
                  <a:txBody>
                    <a:bodyPr/>
                    <a:lstStyle/>
                    <a:p>
                      <a:pPr algn="ctr"/>
                      <a:r>
                        <a:rPr lang="en-GB" dirty="0" smtClean="0">
                          <a:latin typeface="Twinkl Cursive Looped" panose="02000000000000000000" pitchFamily="2" charset="0"/>
                          <a:ea typeface="Tahoma" panose="020B0604030504040204" pitchFamily="34" charset="0"/>
                          <a:cs typeface="Tahoma" panose="020B0604030504040204" pitchFamily="34" charset="0"/>
                        </a:rPr>
                        <a:t>Tackle</a:t>
                      </a:r>
                      <a:endParaRPr lang="en-GB"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nchor="ctr"/>
                </a:tc>
                <a:tc>
                  <a:txBody>
                    <a:bodyPr/>
                    <a:lstStyle/>
                    <a:p>
                      <a:r>
                        <a:rPr lang="en-GB" sz="1400" dirty="0" smtClean="0">
                          <a:latin typeface="Twinkl Cursive Looped" panose="02000000000000000000" pitchFamily="2" charset="0"/>
                          <a:ea typeface="Tahoma" panose="020B0604030504040204" pitchFamily="34" charset="0"/>
                          <a:cs typeface="Tahoma" panose="020B0604030504040204" pitchFamily="34" charset="0"/>
                        </a:rPr>
                        <a:t>Take the ball off</a:t>
                      </a:r>
                      <a:r>
                        <a:rPr lang="en-GB" sz="1400" baseline="0" dirty="0" smtClean="0">
                          <a:latin typeface="Twinkl Cursive Looped" panose="02000000000000000000" pitchFamily="2" charset="0"/>
                          <a:ea typeface="Tahoma" panose="020B0604030504040204" pitchFamily="34" charset="0"/>
                          <a:cs typeface="Tahoma" panose="020B0604030504040204" pitchFamily="34" charset="0"/>
                        </a:rPr>
                        <a:t> an opponent using your feet</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470796219"/>
                  </a:ext>
                </a:extLst>
              </a:tr>
            </a:tbl>
          </a:graphicData>
        </a:graphic>
      </p:graphicFrame>
      <p:graphicFrame>
        <p:nvGraphicFramePr>
          <p:cNvPr id="12" name="Table 11">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074071515"/>
              </p:ext>
            </p:extLst>
          </p:nvPr>
        </p:nvGraphicFramePr>
        <p:xfrm>
          <a:off x="4049300" y="320284"/>
          <a:ext cx="5685250" cy="3064105"/>
        </p:xfrm>
        <a:graphic>
          <a:graphicData uri="http://schemas.openxmlformats.org/drawingml/2006/table">
            <a:tbl>
              <a:tblPr firstRow="1" bandRow="1">
                <a:tableStyleId>{00A15C55-8517-42AA-B614-E9B94910E393}</a:tableStyleId>
              </a:tblPr>
              <a:tblGrid>
                <a:gridCol w="394628">
                  <a:extLst>
                    <a:ext uri="{9D8B030D-6E8A-4147-A177-3AD203B41FA5}">
                      <a16:colId xmlns:a16="http://schemas.microsoft.com/office/drawing/2014/main" val="3034729171"/>
                    </a:ext>
                  </a:extLst>
                </a:gridCol>
                <a:gridCol w="1001332">
                  <a:extLst>
                    <a:ext uri="{9D8B030D-6E8A-4147-A177-3AD203B41FA5}">
                      <a16:colId xmlns:a16="http://schemas.microsoft.com/office/drawing/2014/main" val="771789285"/>
                    </a:ext>
                  </a:extLst>
                </a:gridCol>
                <a:gridCol w="4289290">
                  <a:extLst>
                    <a:ext uri="{9D8B030D-6E8A-4147-A177-3AD203B41FA5}">
                      <a16:colId xmlns:a16="http://schemas.microsoft.com/office/drawing/2014/main" val="1444632793"/>
                    </a:ext>
                  </a:extLst>
                </a:gridCol>
              </a:tblGrid>
              <a:tr h="203591">
                <a:tc gridSpan="3">
                  <a:txBody>
                    <a:bodyPr/>
                    <a:lstStyle/>
                    <a:p>
                      <a:pPr algn="ctr"/>
                      <a:r>
                        <a:rPr lang="en-US" sz="1800" dirty="0" smtClean="0">
                          <a:latin typeface="Twinkl Cursive Looped" panose="02000000000000000000" pitchFamily="2" charset="0"/>
                          <a:cs typeface="Arial" panose="020B0604020202020204" pitchFamily="34" charset="0"/>
                        </a:rPr>
                        <a:t>Skills</a:t>
                      </a:r>
                      <a:endParaRPr lang="en-US" sz="1800"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1190381">
                <a:tc>
                  <a:txBody>
                    <a:bodyPr/>
                    <a:lstStyle/>
                    <a:p>
                      <a:pPr algn="ctr"/>
                      <a:r>
                        <a:rPr lang="en-US" sz="1200" dirty="0">
                          <a:latin typeface="Twinkl Cursive Looped" panose="02000000000000000000" pitchFamily="2" charset="0"/>
                          <a:cs typeface="Arial" panose="020B0604020202020204" pitchFamily="34" charset="0"/>
                        </a:rPr>
                        <a:t>1</a:t>
                      </a:r>
                      <a:endParaRPr lang="en-US" sz="1200" b="0" dirty="0">
                        <a:latin typeface="Twinkl Cursive Looped" panose="02000000000000000000" pitchFamily="2" charset="0"/>
                        <a:cs typeface="Arial" panose="020B0604020202020204" pitchFamily="34" charset="0"/>
                      </a:endParaRPr>
                    </a:p>
                  </a:txBody>
                  <a:tcPr marL="74295" marR="74295" marT="37148" marB="37148" anchor="ctr"/>
                </a:tc>
                <a:tc>
                  <a:txBody>
                    <a:bodyPr/>
                    <a:lstStyle/>
                    <a:p>
                      <a:pPr algn="ctr"/>
                      <a:r>
                        <a:rPr lang="en-GB" sz="1200" dirty="0" smtClean="0">
                          <a:latin typeface="Twinkl Cursive Looped" panose="02000000000000000000" pitchFamily="2" charset="0"/>
                          <a:cs typeface="Arial" panose="020B0604020202020204" pitchFamily="34" charset="0"/>
                        </a:rPr>
                        <a:t>Passing</a:t>
                      </a:r>
                      <a:endParaRPr lang="en-GB" sz="1200" dirty="0">
                        <a:latin typeface="Twinkl Cursive Looped" panose="02000000000000000000" pitchFamily="2" charset="0"/>
                        <a:cs typeface="Arial" panose="020B0604020202020204" pitchFamily="34" charset="0"/>
                      </a:endParaRPr>
                    </a:p>
                  </a:txBody>
                  <a:tcPr marL="68580" marR="68580" marT="0" marB="0" anchor="ctr"/>
                </a:tc>
                <a:tc>
                  <a:txBody>
                    <a:bodyPr/>
                    <a:lstStyle/>
                    <a:p>
                      <a:r>
                        <a:rPr lang="en-GB" sz="1200" baseline="0" dirty="0" smtClean="0">
                          <a:latin typeface="Twinkl Cursive Looped" panose="02000000000000000000" pitchFamily="2" charset="0"/>
                          <a:cs typeface="Arial" panose="020B0604020202020204" pitchFamily="34" charset="0"/>
                        </a:rPr>
                        <a:t>using the inside of the foot to move the ball is the most accurate but can lack speed. Using the outside of the boot can create swerve but is not always accurate (and is the most difficult way to kick the ball). Kicking the ball with the laces will pass the ball the quickest however may be difficult for a teammate to control.</a:t>
                      </a:r>
                    </a:p>
                  </a:txBody>
                  <a:tcPr marL="68580" marR="68580" marT="0" marB="0"/>
                </a:tc>
                <a:extLst>
                  <a:ext uri="{0D108BD9-81ED-4DB2-BD59-A6C34878D82A}">
                    <a16:rowId xmlns:a16="http://schemas.microsoft.com/office/drawing/2014/main" val="3401584818"/>
                  </a:ext>
                </a:extLst>
              </a:tr>
              <a:tr h="595191">
                <a:tc>
                  <a:txBody>
                    <a:bodyPr/>
                    <a:lstStyle/>
                    <a:p>
                      <a:pPr algn="ctr"/>
                      <a:r>
                        <a:rPr lang="en-US" sz="1200" dirty="0">
                          <a:latin typeface="Twinkl Cursive Looped" panose="02000000000000000000" pitchFamily="2" charset="0"/>
                          <a:cs typeface="Arial" panose="020B0604020202020204" pitchFamily="34" charset="0"/>
                        </a:rPr>
                        <a:t>2</a:t>
                      </a:r>
                      <a:endParaRPr lang="en-US" sz="1200" b="0" dirty="0">
                        <a:latin typeface="Twinkl Cursive Looped" panose="02000000000000000000" pitchFamily="2" charset="0"/>
                        <a:cs typeface="Arial" panose="020B0604020202020204" pitchFamily="34" charset="0"/>
                      </a:endParaRPr>
                    </a:p>
                  </a:txBody>
                  <a:tcPr marL="74295" marR="74295" marT="37148" marB="37148" anchor="ctr"/>
                </a:tc>
                <a:tc>
                  <a:txBody>
                    <a:bodyPr/>
                    <a:lstStyle/>
                    <a:p>
                      <a:pPr algn="ctr"/>
                      <a:r>
                        <a:rPr lang="en-GB" sz="1200" dirty="0" smtClean="0">
                          <a:latin typeface="Twinkl Cursive Looped" panose="02000000000000000000" pitchFamily="2" charset="0"/>
                          <a:cs typeface="Arial" panose="020B0604020202020204" pitchFamily="34" charset="0"/>
                        </a:rPr>
                        <a:t>Shooting</a:t>
                      </a:r>
                      <a:endParaRPr lang="en-GB" sz="1200" dirty="0">
                        <a:latin typeface="Twinkl Cursive Looped" panose="02000000000000000000" pitchFamily="2" charset="0"/>
                        <a:cs typeface="Arial" panose="020B0604020202020204" pitchFamily="34" charset="0"/>
                      </a:endParaRPr>
                    </a:p>
                  </a:txBody>
                  <a:tcPr marL="68580" marR="68580" marT="0" marB="0" anchor="ctr"/>
                </a:tc>
                <a:tc>
                  <a:txBody>
                    <a:bodyPr/>
                    <a:lstStyle/>
                    <a:p>
                      <a:r>
                        <a:rPr lang="en-GB" sz="1200" u="none" baseline="0" dirty="0" smtClean="0">
                          <a:latin typeface="Twinkl Cursive Looped" panose="02000000000000000000" pitchFamily="2" charset="0"/>
                          <a:cs typeface="Arial" panose="020B0604020202020204" pitchFamily="34" charset="0"/>
                        </a:rPr>
                        <a:t>Use your laces or inside of the foot. Leaning back with mean the ball is will travel in the air. A </a:t>
                      </a:r>
                      <a:r>
                        <a:rPr lang="en-GB" sz="1200" b="0" u="none" baseline="0" dirty="0" smtClean="0">
                          <a:latin typeface="Twinkl Cursive Looped" panose="02000000000000000000" pitchFamily="2" charset="0"/>
                          <a:cs typeface="Arial" panose="020B0604020202020204" pitchFamily="34" charset="0"/>
                        </a:rPr>
                        <a:t>side foot will increase the accuracy of the ball going to a certain area but will lack power.</a:t>
                      </a:r>
                    </a:p>
                  </a:txBody>
                  <a:tcPr marL="68580" marR="68580" marT="0" marB="0"/>
                </a:tc>
                <a:extLst>
                  <a:ext uri="{0D108BD9-81ED-4DB2-BD59-A6C34878D82A}">
                    <a16:rowId xmlns:a16="http://schemas.microsoft.com/office/drawing/2014/main" val="2075142700"/>
                  </a:ext>
                </a:extLst>
              </a:tr>
              <a:tr h="793588">
                <a:tc>
                  <a:txBody>
                    <a:bodyPr/>
                    <a:lstStyle/>
                    <a:p>
                      <a:pPr algn="ctr"/>
                      <a:r>
                        <a:rPr lang="en-US" sz="1200" b="0" dirty="0" smtClean="0">
                          <a:latin typeface="Twinkl Cursive Looped" panose="02000000000000000000" pitchFamily="2" charset="0"/>
                          <a:cs typeface="Arial" panose="020B0604020202020204" pitchFamily="34" charset="0"/>
                        </a:rPr>
                        <a:t>3</a:t>
                      </a:r>
                      <a:endParaRPr lang="en-US" sz="1200" b="0" dirty="0">
                        <a:latin typeface="Twinkl Cursive Looped" panose="02000000000000000000" pitchFamily="2" charset="0"/>
                        <a:cs typeface="Arial" panose="020B0604020202020204" pitchFamily="34" charset="0"/>
                      </a:endParaRPr>
                    </a:p>
                  </a:txBody>
                  <a:tcPr marL="74295" marR="74295" marT="37148" marB="37148" anchor="ctr"/>
                </a:tc>
                <a:tc>
                  <a:txBody>
                    <a:bodyPr/>
                    <a:lstStyle/>
                    <a:p>
                      <a:pPr algn="ctr"/>
                      <a:r>
                        <a:rPr lang="en-GB" sz="1200" dirty="0" smtClean="0">
                          <a:latin typeface="Twinkl Cursive Looped" panose="02000000000000000000" pitchFamily="2" charset="0"/>
                          <a:cs typeface="Arial" panose="020B0604020202020204" pitchFamily="34" charset="0"/>
                        </a:rPr>
                        <a:t>Dribbling (and turning with the ball)</a:t>
                      </a:r>
                      <a:endParaRPr lang="en-GB" sz="1200" dirty="0">
                        <a:latin typeface="Twinkl Cursive Looped" panose="02000000000000000000" pitchFamily="2" charset="0"/>
                        <a:cs typeface="Arial" panose="020B0604020202020204" pitchFamily="34" charset="0"/>
                      </a:endParaRPr>
                    </a:p>
                  </a:txBody>
                  <a:tcPr marL="68580" marR="68580" marT="0" marB="0" anchor="ctr"/>
                </a:tc>
                <a:tc>
                  <a:txBody>
                    <a:bodyPr/>
                    <a:lstStyle/>
                    <a:p>
                      <a:r>
                        <a:rPr lang="en-GB" sz="1200" baseline="0" dirty="0" smtClean="0">
                          <a:latin typeface="Twinkl Cursive Looped" panose="02000000000000000000" pitchFamily="2" charset="0"/>
                          <a:cs typeface="Arial" panose="020B0604020202020204" pitchFamily="34" charset="0"/>
                        </a:rPr>
                        <a:t>Head up, looking in the desired location. Using the inside and outside of the boot to keep the ball on  the floor.</a:t>
                      </a:r>
                    </a:p>
                    <a:p>
                      <a:r>
                        <a:rPr lang="en-GB" sz="1200" baseline="0" dirty="0" smtClean="0">
                          <a:latin typeface="Twinkl Cursive Looped" panose="02000000000000000000" pitchFamily="2" charset="0"/>
                          <a:cs typeface="Arial" panose="020B0604020202020204" pitchFamily="34" charset="0"/>
                        </a:rPr>
                        <a:t>When receiving the ball, turn into open space.</a:t>
                      </a:r>
                    </a:p>
                  </a:txBody>
                  <a:tcPr marL="68580" marR="68580" marT="0" marB="0"/>
                </a:tc>
                <a:extLst>
                  <a:ext uri="{0D108BD9-81ED-4DB2-BD59-A6C34878D82A}">
                    <a16:rowId xmlns:a16="http://schemas.microsoft.com/office/drawing/2014/main" val="3365102230"/>
                  </a:ext>
                </a:extLst>
              </a:tr>
            </a:tbl>
          </a:graphicData>
        </a:graphic>
      </p:graphicFrame>
      <p:pic>
        <p:nvPicPr>
          <p:cNvPr id="9" name="Picture 8"/>
          <p:cNvPicPr>
            <a:picLocks noChangeAspect="1"/>
          </p:cNvPicPr>
          <p:nvPr/>
        </p:nvPicPr>
        <p:blipFill>
          <a:blip r:embed="rId3"/>
          <a:stretch>
            <a:fillRect/>
          </a:stretch>
        </p:blipFill>
        <p:spPr>
          <a:xfrm>
            <a:off x="4164797" y="3509818"/>
            <a:ext cx="1553617" cy="2031948"/>
          </a:xfrm>
          <a:prstGeom prst="rect">
            <a:avLst/>
          </a:prstGeom>
        </p:spPr>
      </p:pic>
      <p:pic>
        <p:nvPicPr>
          <p:cNvPr id="11" name="Picture 10"/>
          <p:cNvPicPr>
            <a:picLocks noChangeAspect="1"/>
          </p:cNvPicPr>
          <p:nvPr/>
        </p:nvPicPr>
        <p:blipFill>
          <a:blip r:embed="rId4"/>
          <a:stretch>
            <a:fillRect/>
          </a:stretch>
        </p:blipFill>
        <p:spPr>
          <a:xfrm>
            <a:off x="6126372" y="3509818"/>
            <a:ext cx="1417542" cy="2017106"/>
          </a:xfrm>
          <a:prstGeom prst="rect">
            <a:avLst/>
          </a:prstGeom>
        </p:spPr>
      </p:pic>
      <p:pic>
        <p:nvPicPr>
          <p:cNvPr id="13" name="Picture 12"/>
          <p:cNvPicPr>
            <a:picLocks noChangeAspect="1"/>
          </p:cNvPicPr>
          <p:nvPr/>
        </p:nvPicPr>
        <p:blipFill>
          <a:blip r:embed="rId5"/>
          <a:stretch>
            <a:fillRect/>
          </a:stretch>
        </p:blipFill>
        <p:spPr>
          <a:xfrm>
            <a:off x="7755917" y="3509818"/>
            <a:ext cx="1208544" cy="2031948"/>
          </a:xfrm>
          <a:prstGeom prst="rect">
            <a:avLst/>
          </a:prstGeom>
        </p:spPr>
      </p:pic>
      <p:sp>
        <p:nvSpPr>
          <p:cNvPr id="14" name="Rectangle 13"/>
          <p:cNvSpPr/>
          <p:nvPr/>
        </p:nvSpPr>
        <p:spPr>
          <a:xfrm>
            <a:off x="6317672" y="5526924"/>
            <a:ext cx="3588327" cy="1384995"/>
          </a:xfrm>
          <a:prstGeom prst="rect">
            <a:avLst/>
          </a:prstGeom>
        </p:spPr>
        <p:txBody>
          <a:bodyPr wrap="square">
            <a:spAutoFit/>
          </a:bodyPr>
          <a:lstStyle/>
          <a:p>
            <a:r>
              <a:rPr lang="en-US" sz="1200" u="sng" dirty="0" smtClean="0">
                <a:solidFill>
                  <a:srgbClr val="222222"/>
                </a:solidFill>
                <a:latin typeface="Twinkl Cursive Looped" panose="02000000000000000000" pitchFamily="2" charset="0"/>
              </a:rPr>
              <a:t>Leah Williamson:</a:t>
            </a:r>
          </a:p>
          <a:p>
            <a:r>
              <a:rPr lang="en-US" sz="1200" dirty="0" smtClean="0">
                <a:solidFill>
                  <a:srgbClr val="222222"/>
                </a:solidFill>
                <a:latin typeface="Twinkl Cursive Looped" panose="02000000000000000000" pitchFamily="2" charset="0"/>
              </a:rPr>
              <a:t>Leah Williamson is </a:t>
            </a:r>
            <a:r>
              <a:rPr lang="en-US" sz="1200" dirty="0">
                <a:solidFill>
                  <a:srgbClr val="222222"/>
                </a:solidFill>
                <a:latin typeface="Twinkl Cursive Looped" panose="02000000000000000000" pitchFamily="2" charset="0"/>
              </a:rPr>
              <a:t>an English footballer who </a:t>
            </a:r>
            <a:r>
              <a:rPr lang="en-US" sz="1200" dirty="0" smtClean="0">
                <a:solidFill>
                  <a:srgbClr val="222222"/>
                </a:solidFill>
                <a:latin typeface="Twinkl Cursive Looped" panose="02000000000000000000" pitchFamily="2" charset="0"/>
              </a:rPr>
              <a:t>plays </a:t>
            </a:r>
            <a:r>
              <a:rPr lang="en-US" sz="1200" dirty="0">
                <a:solidFill>
                  <a:srgbClr val="222222"/>
                </a:solidFill>
                <a:latin typeface="Twinkl Cursive Looped" panose="02000000000000000000" pitchFamily="2" charset="0"/>
              </a:rPr>
              <a:t>for </a:t>
            </a:r>
            <a:r>
              <a:rPr lang="en-US" sz="1200" dirty="0" smtClean="0">
                <a:solidFill>
                  <a:srgbClr val="222222"/>
                </a:solidFill>
                <a:latin typeface="Twinkl Cursive Looped" panose="02000000000000000000" pitchFamily="2" charset="0"/>
              </a:rPr>
              <a:t>Arsenal and </a:t>
            </a:r>
            <a:r>
              <a:rPr lang="en-US" sz="1200" dirty="0">
                <a:solidFill>
                  <a:srgbClr val="222222"/>
                </a:solidFill>
                <a:latin typeface="Twinkl Cursive Looped" panose="02000000000000000000" pitchFamily="2" charset="0"/>
              </a:rPr>
              <a:t>the England national team. </a:t>
            </a:r>
            <a:r>
              <a:rPr lang="en-US" sz="1200" dirty="0" smtClean="0">
                <a:solidFill>
                  <a:srgbClr val="222222"/>
                </a:solidFill>
                <a:latin typeface="Twinkl Cursive Looped" panose="02000000000000000000" pitchFamily="2" charset="0"/>
              </a:rPr>
              <a:t>Williamson </a:t>
            </a:r>
            <a:r>
              <a:rPr lang="en-US" sz="1200" dirty="0" smtClean="0">
                <a:solidFill>
                  <a:srgbClr val="222222"/>
                </a:solidFill>
                <a:latin typeface="Twinkl Cursive Looped" panose="02000000000000000000" pitchFamily="2" charset="0"/>
              </a:rPr>
              <a:t>captained </a:t>
            </a:r>
            <a:r>
              <a:rPr lang="en-US" sz="1200" dirty="0" smtClean="0">
                <a:solidFill>
                  <a:srgbClr val="222222"/>
                </a:solidFill>
                <a:latin typeface="Twinkl Cursive Looped" panose="02000000000000000000" pitchFamily="2" charset="0"/>
              </a:rPr>
              <a:t>England to their first major football tournament win </a:t>
            </a:r>
            <a:r>
              <a:rPr lang="en-US" sz="1200" smtClean="0">
                <a:solidFill>
                  <a:srgbClr val="222222"/>
                </a:solidFill>
                <a:latin typeface="Twinkl Cursive Looped" panose="02000000000000000000" pitchFamily="2" charset="0"/>
              </a:rPr>
              <a:t>– </a:t>
            </a:r>
            <a:r>
              <a:rPr lang="en-US" sz="1200" smtClean="0">
                <a:solidFill>
                  <a:srgbClr val="222222"/>
                </a:solidFill>
                <a:latin typeface="Twinkl Cursive Looped" panose="02000000000000000000" pitchFamily="2" charset="0"/>
              </a:rPr>
              <a:t>the European </a:t>
            </a:r>
            <a:r>
              <a:rPr lang="en-US" sz="1200" dirty="0" smtClean="0">
                <a:solidFill>
                  <a:srgbClr val="222222"/>
                </a:solidFill>
                <a:latin typeface="Twinkl Cursive Looped" panose="02000000000000000000" pitchFamily="2" charset="0"/>
              </a:rPr>
              <a:t>Championship in 2022 </a:t>
            </a:r>
            <a:r>
              <a:rPr lang="en-US" sz="1200" dirty="0" smtClean="0">
                <a:solidFill>
                  <a:srgbClr val="222222"/>
                </a:solidFill>
                <a:latin typeface="Twinkl Cursive Looped" panose="02000000000000000000" pitchFamily="2" charset="0"/>
              </a:rPr>
              <a:t>– for the first time since the men won the World Cup in 1966.</a:t>
            </a:r>
            <a:endParaRPr lang="en-GB" sz="1200" dirty="0">
              <a:latin typeface="Twinkl Cursive Looped" panose="02000000000000000000" pitchFamily="2" charset="0"/>
            </a:endParaRPr>
          </a:p>
        </p:txBody>
      </p:sp>
      <p:pic>
        <p:nvPicPr>
          <p:cNvPr id="1026" name="Picture 2" descr="Leah Williamson: England captain on Euro 2022 glory and how 'ruthless'  Sarina Wiegman changed squad's mindset | Football News | Sky Sport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60575" y="5541766"/>
            <a:ext cx="1865837" cy="1049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4703</TotalTime>
  <Words>332</Words>
  <Application>Microsoft Office PowerPoint</Application>
  <PresentationFormat>A4 Paper (210x297 mm)</PresentationFormat>
  <Paragraphs>46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Tahoma</vt:lpstr>
      <vt:lpstr>Twinkl Cursive Looped</vt:lpstr>
      <vt:lpstr>Office Theme</vt:lpstr>
      <vt:lpstr>Shirley Heath   Year 5, Autumn 1: Football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Dan Dowson</cp:lastModifiedBy>
  <cp:revision>82</cp:revision>
  <cp:lastPrinted>2017-10-30T10:21:12Z</cp:lastPrinted>
  <dcterms:created xsi:type="dcterms:W3CDTF">2017-10-15T20:56:30Z</dcterms:created>
  <dcterms:modified xsi:type="dcterms:W3CDTF">2023-07-26T12:25:12Z</dcterms:modified>
</cp:coreProperties>
</file>