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06" autoAdjust="0"/>
    <p:restoredTop sz="95000" autoAdjust="0"/>
  </p:normalViewPr>
  <p:slideViewPr>
    <p:cSldViewPr snapToGrid="0" snapToObjects="1">
      <p:cViewPr varScale="1">
        <p:scale>
          <a:sx n="69" d="100"/>
          <a:sy n="69" d="100"/>
        </p:scale>
        <p:origin x="1488" y="8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321" tIns="45661" rIns="91321" bIns="45661" numCol="1" rtlCol="0"/>
          <a:lstStyle>
            <a:lvl1pPr algn="l">
              <a:defRPr sz="1200"/>
            </a:lvl1pPr>
          </a:lstStyle>
          <a:p>
            <a:endParaRPr lang="en-US"/>
          </a:p>
        </p:txBody>
      </p:sp>
      <p:sp>
        <p:nvSpPr>
          <p:cNvPr id="3" name="Date Placeholder 2"/>
          <p:cNvSpPr>
            <a:spLocks noGrp="1"/>
          </p:cNvSpPr>
          <p:nvPr>
            <p:ph type="dt" idx="1"/>
          </p:nvPr>
        </p:nvSpPr>
        <p:spPr>
          <a:xfrm>
            <a:off x="3851343" y="0"/>
            <a:ext cx="2946347" cy="498215"/>
          </a:xfrm>
          <a:prstGeom prst="rect">
            <a:avLst/>
          </a:prstGeom>
        </p:spPr>
        <p:txBody>
          <a:bodyPr vert="horz" lIns="91321" tIns="45661" rIns="91321" bIns="45661" numCol="1" rtlCol="0"/>
          <a:lstStyle>
            <a:lvl1pPr algn="r">
              <a:defRPr sz="1200"/>
            </a:lvl1pPr>
          </a:lstStyle>
          <a:p>
            <a:fld id="{74DA69C8-F84C-2947-85D9-F4E475966ECC}" type="datetimeFigureOut">
              <a:rPr lang="en-US" smtClean="0"/>
              <a:t>6/29/2022</a:t>
            </a:fld>
            <a:endParaRPr lang="en-US"/>
          </a:p>
        </p:txBody>
      </p:sp>
      <p:sp>
        <p:nvSpPr>
          <p:cNvPr id="4" name="Slide Image Placeholder 3"/>
          <p:cNvSpPr>
            <a:spLocks noGrp="1" noRot="1" noChangeAspect="1"/>
          </p:cNvSpPr>
          <p:nvPr>
            <p:ph type="sldImg" idx="2"/>
          </p:nvPr>
        </p:nvSpPr>
        <p:spPr>
          <a:xfrm>
            <a:off x="979488" y="1241425"/>
            <a:ext cx="4840287" cy="3351213"/>
          </a:xfrm>
          <a:prstGeom prst="rect">
            <a:avLst/>
          </a:prstGeom>
          <a:noFill/>
          <a:ln w="12700">
            <a:solidFill>
              <a:prstClr val="black"/>
            </a:solidFill>
          </a:ln>
        </p:spPr>
        <p:txBody>
          <a:bodyPr vert="horz" lIns="91321" tIns="45661" rIns="91321" bIns="45661" numCol="1" rtlCol="0" anchor="ctr"/>
          <a:lstStyle/>
          <a:p>
            <a:endParaRPr lang="en-US"/>
          </a:p>
        </p:txBody>
      </p:sp>
      <p:sp>
        <p:nvSpPr>
          <p:cNvPr id="5" name="Notes Placeholder 4"/>
          <p:cNvSpPr>
            <a:spLocks noGrp="1"/>
          </p:cNvSpPr>
          <p:nvPr>
            <p:ph type="body" sz="quarter" idx="3"/>
          </p:nvPr>
        </p:nvSpPr>
        <p:spPr>
          <a:xfrm>
            <a:off x="679927" y="4778723"/>
            <a:ext cx="5439410" cy="3909863"/>
          </a:xfrm>
          <a:prstGeom prst="rect">
            <a:avLst/>
          </a:prstGeom>
        </p:spPr>
        <p:txBody>
          <a:bodyPr vert="horz" lIns="91321" tIns="45661" rIns="91321" bIns="45661"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31600"/>
            <a:ext cx="2946347" cy="498214"/>
          </a:xfrm>
          <a:prstGeom prst="rect">
            <a:avLst/>
          </a:prstGeom>
        </p:spPr>
        <p:txBody>
          <a:bodyPr vert="horz" lIns="91321" tIns="45661" rIns="91321" bIns="45661"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321" tIns="45661" rIns="91321" bIns="45661"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6/29/2022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6/29/2022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6/29/2022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6/29/2022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6/29/2022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6/29/2022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6/29/2022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6/29/2022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6/29/2022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6/29/2022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6/29/2022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6/29/2022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a:t> </a:t>
            </a:r>
            <a:r>
              <a:rPr lang="en-US" sz="1800" b="1" dirty="0" smtClean="0"/>
              <a:t>              Fruit Salad and Pizza Toppings|  Year </a:t>
            </a:r>
            <a:r>
              <a:rPr lang="en-US" sz="1800" b="1" dirty="0"/>
              <a:t>3</a:t>
            </a:r>
            <a:r>
              <a:rPr lang="en-US" sz="1800" b="1" dirty="0" smtClean="0"/>
              <a:t> | Spring 2</a:t>
            </a:r>
            <a:endParaRPr lang="en-US" sz="1800" b="1" dirty="0"/>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1" name="Table 20"/>
          <p:cNvGraphicFramePr>
            <a:graphicFrameLocks noGrp="1"/>
          </p:cNvGraphicFramePr>
          <p:nvPr>
            <p:extLst>
              <p:ext uri="{D42A27DB-BD31-4B8C-83A1-F6EECF244321}">
                <p14:modId xmlns:p14="http://schemas.microsoft.com/office/powerpoint/2010/main" val="892141543"/>
              </p:ext>
            </p:extLst>
          </p:nvPr>
        </p:nvGraphicFramePr>
        <p:xfrm>
          <a:off x="135007" y="2541324"/>
          <a:ext cx="2488382" cy="4171903"/>
        </p:xfrm>
        <a:graphic>
          <a:graphicData uri="http://schemas.openxmlformats.org/drawingml/2006/table">
            <a:tbl>
              <a:tblPr firstRow="1" bandRow="1">
                <a:tableStyleId>{5C22544A-7EE6-4342-B048-85BDC9FD1C3A}</a:tableStyleId>
              </a:tblPr>
              <a:tblGrid>
                <a:gridCol w="2488382">
                  <a:extLst>
                    <a:ext uri="{9D8B030D-6E8A-4147-A177-3AD203B41FA5}">
                      <a16:colId xmlns:a16="http://schemas.microsoft.com/office/drawing/2014/main" val="2801747182"/>
                    </a:ext>
                  </a:extLst>
                </a:gridCol>
              </a:tblGrid>
              <a:tr h="358968">
                <a:tc>
                  <a:txBody>
                    <a:bodyPr/>
                    <a:lstStyle/>
                    <a:p>
                      <a:r>
                        <a:rPr lang="en-GB" dirty="0" smtClean="0"/>
                        <a:t>KEY PERSON</a:t>
                      </a:r>
                      <a:endParaRPr lang="en-GB" dirty="0"/>
                    </a:p>
                  </a:txBody>
                  <a:tcPr/>
                </a:tc>
                <a:extLst>
                  <a:ext uri="{0D108BD9-81ED-4DB2-BD59-A6C34878D82A}">
                    <a16:rowId xmlns:a16="http://schemas.microsoft.com/office/drawing/2014/main" val="3185708362"/>
                  </a:ext>
                </a:extLst>
              </a:tr>
              <a:tr h="343886">
                <a:tc>
                  <a:txBody>
                    <a:bodyPr/>
                    <a:lstStyle/>
                    <a:p>
                      <a:pPr algn="ctr"/>
                      <a:r>
                        <a:rPr lang="en-GB" sz="1800" b="1" kern="1200" dirty="0" smtClean="0">
                          <a:solidFill>
                            <a:schemeClr val="dk1"/>
                          </a:solidFill>
                          <a:effectLst/>
                          <a:latin typeface="+mn-lt"/>
                          <a:ea typeface="+mn-ea"/>
                          <a:cs typeface="+mn-cs"/>
                        </a:rPr>
                        <a:t>JAMIE</a:t>
                      </a:r>
                      <a:r>
                        <a:rPr lang="en-GB" sz="1800" b="1" kern="1200" baseline="0" dirty="0" smtClean="0">
                          <a:solidFill>
                            <a:schemeClr val="dk1"/>
                          </a:solidFill>
                          <a:effectLst/>
                          <a:latin typeface="+mn-lt"/>
                          <a:ea typeface="+mn-ea"/>
                          <a:cs typeface="+mn-cs"/>
                        </a:rPr>
                        <a:t> OLIVER</a:t>
                      </a:r>
                      <a:endParaRPr lang="en-GB" dirty="0"/>
                    </a:p>
                  </a:txBody>
                  <a:tcPr/>
                </a:tc>
                <a:extLst>
                  <a:ext uri="{0D108BD9-81ED-4DB2-BD59-A6C34878D82A}">
                    <a16:rowId xmlns:a16="http://schemas.microsoft.com/office/drawing/2014/main" val="2431284163"/>
                  </a:ext>
                </a:extLst>
              </a:tr>
              <a:tr h="1375543">
                <a:tc>
                  <a:txBody>
                    <a:bodyPr/>
                    <a:lstStyle/>
                    <a:p>
                      <a:endParaRPr lang="en-GB" dirty="0" smtClean="0"/>
                    </a:p>
                    <a:p>
                      <a:endParaRPr lang="en-GB" dirty="0" smtClean="0"/>
                    </a:p>
                    <a:p>
                      <a:endParaRPr lang="en-GB" dirty="0" smtClean="0"/>
                    </a:p>
                    <a:p>
                      <a:endParaRPr lang="en-GB" dirty="0" smtClean="0"/>
                    </a:p>
                    <a:p>
                      <a:endParaRPr lang="en-GB" dirty="0"/>
                    </a:p>
                  </a:txBody>
                  <a:tcPr/>
                </a:tc>
                <a:extLst>
                  <a:ext uri="{0D108BD9-81ED-4DB2-BD59-A6C34878D82A}">
                    <a16:rowId xmlns:a16="http://schemas.microsoft.com/office/drawing/2014/main" val="3482777568"/>
                  </a:ext>
                </a:extLst>
              </a:tr>
              <a:tr h="1977343">
                <a:tc>
                  <a:txBody>
                    <a:bodyPr/>
                    <a:lstStyle/>
                    <a:p>
                      <a:pPr algn="just"/>
                      <a:r>
                        <a:rPr lang="en-GB" sz="1200" b="0" u="none" dirty="0" smtClean="0">
                          <a:effectLst/>
                        </a:rPr>
                        <a:t>Jamie Oliver</a:t>
                      </a:r>
                      <a:r>
                        <a:rPr lang="en-GB" sz="1200" b="0" u="none" baseline="0" dirty="0" smtClean="0">
                          <a:effectLst/>
                        </a:rPr>
                        <a:t> was</a:t>
                      </a:r>
                      <a:r>
                        <a:rPr lang="en-GB" sz="1200" u="none" dirty="0" smtClean="0">
                          <a:effectLst/>
                        </a:rPr>
                        <a:t> born on 27th May 1975.</a:t>
                      </a:r>
                      <a:r>
                        <a:rPr lang="en-GB" sz="1200" u="none" baseline="0" dirty="0" smtClean="0">
                          <a:effectLst/>
                        </a:rPr>
                        <a:t> He</a:t>
                      </a:r>
                      <a:r>
                        <a:rPr lang="en-GB" sz="1200" u="none" dirty="0" smtClean="0">
                          <a:effectLst/>
                        </a:rPr>
                        <a:t> is a British chef</a:t>
                      </a:r>
                      <a:r>
                        <a:rPr lang="en-GB" sz="1200" u="none" baseline="0" dirty="0" smtClean="0">
                          <a:effectLst/>
                        </a:rPr>
                        <a:t> who</a:t>
                      </a:r>
                      <a:r>
                        <a:rPr lang="en-GB" sz="1200" u="none" dirty="0" smtClean="0">
                          <a:effectLst/>
                        </a:rPr>
                        <a:t> is well known for his approachable cuisine, which has led him to front numerous television shows. In 2005 he opened a campaign, Feed Me Better, to introduce schoolchildren to healthier foods, which was later backed by the government. Jamie wants</a:t>
                      </a:r>
                      <a:r>
                        <a:rPr lang="en-GB" sz="1200" u="none" baseline="0" dirty="0" smtClean="0">
                          <a:effectLst/>
                        </a:rPr>
                        <a:t> people to lead healthier lifestyles.</a:t>
                      </a:r>
                      <a:endParaRPr lang="en-GB" sz="1200" b="0" u="none" dirty="0" smtClean="0">
                        <a:solidFill>
                          <a:schemeClr val="tx1"/>
                        </a:solidFill>
                      </a:endParaRPr>
                    </a:p>
                  </a:txBody>
                  <a:tcPr/>
                </a:tc>
                <a:extLst>
                  <a:ext uri="{0D108BD9-81ED-4DB2-BD59-A6C34878D82A}">
                    <a16:rowId xmlns:a16="http://schemas.microsoft.com/office/drawing/2014/main" val="2681396640"/>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1159273741"/>
              </p:ext>
            </p:extLst>
          </p:nvPr>
        </p:nvGraphicFramePr>
        <p:xfrm>
          <a:off x="135007" y="335041"/>
          <a:ext cx="2488382" cy="2148840"/>
        </p:xfrm>
        <a:graphic>
          <a:graphicData uri="http://schemas.openxmlformats.org/drawingml/2006/table">
            <a:tbl>
              <a:tblPr firstRow="1" bandRow="1">
                <a:tableStyleId>{00A15C55-8517-42AA-B614-E9B94910E393}</a:tableStyleId>
              </a:tblPr>
              <a:tblGrid>
                <a:gridCol w="2488382">
                  <a:extLst>
                    <a:ext uri="{9D8B030D-6E8A-4147-A177-3AD203B41FA5}">
                      <a16:colId xmlns:a16="http://schemas.microsoft.com/office/drawing/2014/main" val="857750660"/>
                    </a:ext>
                  </a:extLst>
                </a:gridCol>
              </a:tblGrid>
              <a:tr h="341144">
                <a:tc>
                  <a:txBody>
                    <a:bodyPr/>
                    <a:lstStyle/>
                    <a:p>
                      <a:pPr algn="ctr"/>
                      <a:r>
                        <a:rPr lang="en-GB" dirty="0" smtClean="0"/>
                        <a:t>KEY QUESTION</a:t>
                      </a:r>
                      <a:endParaRPr lang="en-GB" dirty="0"/>
                    </a:p>
                  </a:txBody>
                  <a:tcPr/>
                </a:tc>
                <a:extLst>
                  <a:ext uri="{0D108BD9-81ED-4DB2-BD59-A6C34878D82A}">
                    <a16:rowId xmlns:a16="http://schemas.microsoft.com/office/drawing/2014/main" val="4033822547"/>
                  </a:ext>
                </a:extLst>
              </a:tr>
              <a:tr h="1748360">
                <a:tc>
                  <a:txBody>
                    <a:bodyPr/>
                    <a:lstStyle/>
                    <a:p>
                      <a:pPr algn="just"/>
                      <a:r>
                        <a:rPr lang="en-GB" sz="1200" i="1" kern="1200" dirty="0" smtClean="0">
                          <a:solidFill>
                            <a:schemeClr val="dk1"/>
                          </a:solidFill>
                          <a:effectLst/>
                          <a:latin typeface="+mn-lt"/>
                          <a:ea typeface="+mn-ea"/>
                          <a:cs typeface="+mn-cs"/>
                        </a:rPr>
                        <a:t>Some children can go all day with</a:t>
                      </a:r>
                      <a:r>
                        <a:rPr lang="en-GB" sz="1200" i="1" kern="1200" baseline="0" dirty="0" smtClean="0">
                          <a:solidFill>
                            <a:schemeClr val="dk1"/>
                          </a:solidFill>
                          <a:effectLst/>
                          <a:latin typeface="+mn-lt"/>
                          <a:ea typeface="+mn-ea"/>
                          <a:cs typeface="+mn-cs"/>
                        </a:rPr>
                        <a:t>out eating any fruit or vegetables! It is recommended that we have at least 5 portions of fruit and vegetables each day… </a:t>
                      </a:r>
                    </a:p>
                    <a:p>
                      <a:pPr algn="ctr"/>
                      <a:endParaRPr lang="en-GB" sz="300" i="1" kern="1200" baseline="0" dirty="0" smtClean="0">
                        <a:solidFill>
                          <a:schemeClr val="dk1"/>
                        </a:solidFill>
                        <a:effectLst/>
                        <a:latin typeface="+mn-lt"/>
                        <a:ea typeface="+mn-ea"/>
                        <a:cs typeface="+mn-cs"/>
                      </a:endParaRPr>
                    </a:p>
                    <a:p>
                      <a:pPr algn="ctr"/>
                      <a:r>
                        <a:rPr lang="en-GB" sz="1600" b="1" i="0" kern="1200" baseline="0" dirty="0" smtClean="0">
                          <a:solidFill>
                            <a:schemeClr val="dk1"/>
                          </a:solidFill>
                          <a:effectLst/>
                          <a:latin typeface="+mn-lt"/>
                          <a:ea typeface="+mn-ea"/>
                          <a:cs typeface="+mn-cs"/>
                        </a:rPr>
                        <a:t>How can we get more fruit and vegetables into our meals?</a:t>
                      </a:r>
                    </a:p>
                  </a:txBody>
                  <a:tcPr/>
                </a:tc>
                <a:extLst>
                  <a:ext uri="{0D108BD9-81ED-4DB2-BD59-A6C34878D82A}">
                    <a16:rowId xmlns:a16="http://schemas.microsoft.com/office/drawing/2014/main" val="2030118567"/>
                  </a:ext>
                </a:extLst>
              </a:tr>
            </a:tbl>
          </a:graphicData>
        </a:graphic>
      </p:graphicFrame>
      <p:graphicFrame>
        <p:nvGraphicFramePr>
          <p:cNvPr id="23" name="Table 22"/>
          <p:cNvGraphicFramePr>
            <a:graphicFrameLocks noGrp="1"/>
          </p:cNvGraphicFramePr>
          <p:nvPr>
            <p:extLst>
              <p:ext uri="{D42A27DB-BD31-4B8C-83A1-F6EECF244321}">
                <p14:modId xmlns:p14="http://schemas.microsoft.com/office/powerpoint/2010/main" val="3145158192"/>
              </p:ext>
            </p:extLst>
          </p:nvPr>
        </p:nvGraphicFramePr>
        <p:xfrm>
          <a:off x="2723550" y="320970"/>
          <a:ext cx="3851752" cy="2286000"/>
        </p:xfrm>
        <a:graphic>
          <a:graphicData uri="http://schemas.openxmlformats.org/drawingml/2006/table">
            <a:tbl>
              <a:tblPr firstRow="1" bandRow="1">
                <a:tableStyleId>{93296810-A885-4BE3-A3E7-6D5BEEA58F35}</a:tableStyleId>
              </a:tblPr>
              <a:tblGrid>
                <a:gridCol w="2206306">
                  <a:extLst>
                    <a:ext uri="{9D8B030D-6E8A-4147-A177-3AD203B41FA5}">
                      <a16:colId xmlns:a16="http://schemas.microsoft.com/office/drawing/2014/main" val="4162788006"/>
                    </a:ext>
                  </a:extLst>
                </a:gridCol>
                <a:gridCol w="1645446">
                  <a:extLst>
                    <a:ext uri="{9D8B030D-6E8A-4147-A177-3AD203B41FA5}">
                      <a16:colId xmlns:a16="http://schemas.microsoft.com/office/drawing/2014/main" val="3794693928"/>
                    </a:ext>
                  </a:extLst>
                </a:gridCol>
              </a:tblGrid>
              <a:tr h="342263">
                <a:tc gridSpan="2">
                  <a:txBody>
                    <a:bodyPr/>
                    <a:lstStyle/>
                    <a:p>
                      <a:pPr algn="ctr"/>
                      <a:r>
                        <a:rPr lang="en-GB" dirty="0" smtClean="0"/>
                        <a:t>KNIFE SKILLS</a:t>
                      </a:r>
                      <a:endParaRPr lang="en-GB" dirty="0"/>
                    </a:p>
                  </a:txBody>
                  <a:tcPr/>
                </a:tc>
                <a:tc hMerge="1">
                  <a:txBody>
                    <a:bodyPr/>
                    <a:lstStyle/>
                    <a:p>
                      <a:endParaRPr lang="en-GB"/>
                    </a:p>
                  </a:txBody>
                  <a:tcPr/>
                </a:tc>
                <a:extLst>
                  <a:ext uri="{0D108BD9-81ED-4DB2-BD59-A6C34878D82A}">
                    <a16:rowId xmlns:a16="http://schemas.microsoft.com/office/drawing/2014/main" val="2683293178"/>
                  </a:ext>
                </a:extLst>
              </a:tr>
              <a:tr h="932082">
                <a:tc>
                  <a:txBody>
                    <a:bodyPr/>
                    <a:lstStyle/>
                    <a:p>
                      <a:pPr algn="just"/>
                      <a:r>
                        <a:rPr lang="en-US" sz="1200" b="1" i="0" u="sng" strike="noStrike" kern="1200" baseline="0" dirty="0" smtClean="0">
                          <a:solidFill>
                            <a:schemeClr val="dk1"/>
                          </a:solidFill>
                          <a:latin typeface="+mn-lt"/>
                          <a:ea typeface="+mn-ea"/>
                          <a:cs typeface="+mn-cs"/>
                        </a:rPr>
                        <a:t>BRIDGE HOLD</a:t>
                      </a:r>
                    </a:p>
                    <a:p>
                      <a:pPr algn="just"/>
                      <a:r>
                        <a:rPr lang="en-US" sz="1200" b="0" i="0" u="none" strike="noStrike" kern="1200" baseline="0" dirty="0" smtClean="0">
                          <a:solidFill>
                            <a:schemeClr val="dk1"/>
                          </a:solidFill>
                          <a:latin typeface="+mn-lt"/>
                          <a:ea typeface="+mn-ea"/>
                          <a:cs typeface="+mn-cs"/>
                        </a:rPr>
                        <a:t>Create a bridge over the food with your hand. The fingers should be on one side and the thumb should be on the other. Hold the food to be cut between the fingers and thumb creating a bridge. The knife should go through the bridge to cut the food.</a:t>
                      </a:r>
                      <a:endParaRPr lang="en-GB" sz="1200" dirty="0"/>
                    </a:p>
                  </a:txBody>
                  <a:tcPr/>
                </a:tc>
                <a:tc>
                  <a:txBody>
                    <a:bodyPr/>
                    <a:lstStyle/>
                    <a:p>
                      <a:pPr algn="just"/>
                      <a:endParaRPr lang="en-GB" sz="1200" dirty="0" smtClean="0"/>
                    </a:p>
                    <a:p>
                      <a:pPr algn="just"/>
                      <a:endParaRPr lang="en-GB" sz="1200" dirty="0" smtClean="0"/>
                    </a:p>
                    <a:p>
                      <a:pPr algn="just"/>
                      <a:endParaRPr lang="en-GB" sz="1200" dirty="0" smtClean="0"/>
                    </a:p>
                    <a:p>
                      <a:pPr algn="just"/>
                      <a:endParaRPr lang="en-GB" sz="1200" dirty="0" smtClean="0"/>
                    </a:p>
                    <a:p>
                      <a:pPr algn="just"/>
                      <a:endParaRPr lang="en-GB" sz="1200" dirty="0" smtClean="0"/>
                    </a:p>
                    <a:p>
                      <a:pPr algn="ctr"/>
                      <a:r>
                        <a:rPr lang="en-GB" sz="1200" b="1" i="0" u="none" strike="noStrike" kern="1200" baseline="0" dirty="0" smtClean="0">
                          <a:solidFill>
                            <a:schemeClr val="dk1"/>
                          </a:solidFill>
                          <a:latin typeface="+mn-lt"/>
                          <a:ea typeface="+mn-ea"/>
                          <a:cs typeface="+mn-cs"/>
                        </a:rPr>
                        <a:t>This method ensures that </a:t>
                      </a:r>
                      <a:r>
                        <a:rPr lang="en-US" sz="1200" b="1" i="0" u="none" strike="noStrike" kern="1200" baseline="0" dirty="0" smtClean="0">
                          <a:solidFill>
                            <a:schemeClr val="dk1"/>
                          </a:solidFill>
                          <a:latin typeface="+mn-lt"/>
                          <a:ea typeface="+mn-ea"/>
                          <a:cs typeface="+mn-cs"/>
                        </a:rPr>
                        <a:t>fingers are out of the way as the knife cuts through the food.</a:t>
                      </a:r>
                      <a:endParaRPr lang="en-GB" sz="1200" b="1" dirty="0"/>
                    </a:p>
                  </a:txBody>
                  <a:tcPr/>
                </a:tc>
                <a:extLst>
                  <a:ext uri="{0D108BD9-81ED-4DB2-BD59-A6C34878D82A}">
                    <a16:rowId xmlns:a16="http://schemas.microsoft.com/office/drawing/2014/main" val="3486050792"/>
                  </a:ext>
                </a:extLst>
              </a:tr>
            </a:tbl>
          </a:graphicData>
        </a:graphic>
      </p:graphicFrame>
      <p:pic>
        <p:nvPicPr>
          <p:cNvPr id="8" name="Picture 4" descr="Image result for eat well pla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5930" y="2621917"/>
            <a:ext cx="3982240" cy="281743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4993650" y="734537"/>
            <a:ext cx="1513496" cy="938368"/>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3052589735"/>
              </p:ext>
            </p:extLst>
          </p:nvPr>
        </p:nvGraphicFramePr>
        <p:xfrm>
          <a:off x="2723551" y="5454299"/>
          <a:ext cx="3851752" cy="1318747"/>
        </p:xfrm>
        <a:graphic>
          <a:graphicData uri="http://schemas.openxmlformats.org/drawingml/2006/table">
            <a:tbl>
              <a:tblPr firstRow="1" bandRow="1">
                <a:tableStyleId>{F5AB1C69-6EDB-4FF4-983F-18BD219EF322}</a:tableStyleId>
              </a:tblPr>
              <a:tblGrid>
                <a:gridCol w="3851752">
                  <a:extLst>
                    <a:ext uri="{9D8B030D-6E8A-4147-A177-3AD203B41FA5}">
                      <a16:colId xmlns:a16="http://schemas.microsoft.com/office/drawing/2014/main" val="968261848"/>
                    </a:ext>
                  </a:extLst>
                </a:gridCol>
              </a:tblGrid>
              <a:tr h="311520">
                <a:tc>
                  <a:txBody>
                    <a:bodyPr/>
                    <a:lstStyle/>
                    <a:p>
                      <a:pPr algn="ctr"/>
                      <a:r>
                        <a:rPr lang="en-GB" b="0" dirty="0" smtClean="0"/>
                        <a:t>THE EATWELL PLATE</a:t>
                      </a:r>
                      <a:endParaRPr lang="en-GB" b="0" dirty="0"/>
                    </a:p>
                  </a:txBody>
                  <a:tcPr/>
                </a:tc>
                <a:extLst>
                  <a:ext uri="{0D108BD9-81ED-4DB2-BD59-A6C34878D82A}">
                    <a16:rowId xmlns:a16="http://schemas.microsoft.com/office/drawing/2014/main" val="233973719"/>
                  </a:ext>
                </a:extLst>
              </a:tr>
              <a:tr h="952987">
                <a:tc>
                  <a:txBody>
                    <a:bodyPr/>
                    <a:lstStyle/>
                    <a:p>
                      <a:pPr algn="just"/>
                      <a:r>
                        <a:rPr lang="en-GB" sz="1400" b="0" dirty="0" smtClean="0"/>
                        <a:t>Above is a picture of the</a:t>
                      </a:r>
                      <a:r>
                        <a:rPr lang="en-GB" sz="1400" b="0" baseline="0" dirty="0" smtClean="0"/>
                        <a:t> ‘</a:t>
                      </a:r>
                      <a:r>
                        <a:rPr lang="en-GB" sz="1400" b="0" baseline="0" dirty="0" err="1" smtClean="0"/>
                        <a:t>Eatwell</a:t>
                      </a:r>
                      <a:r>
                        <a:rPr lang="en-GB" sz="1400" b="0" baseline="0" dirty="0" smtClean="0"/>
                        <a:t> Plate’. You will learn that this plate is separated into different food groups. We need to eat a balanced diet which means eating from each section of the plate</a:t>
                      </a:r>
                      <a:endParaRPr lang="en-GB" sz="1400" b="0" dirty="0"/>
                    </a:p>
                  </a:txBody>
                  <a:tcPr/>
                </a:tc>
                <a:extLst>
                  <a:ext uri="{0D108BD9-81ED-4DB2-BD59-A6C34878D82A}">
                    <a16:rowId xmlns:a16="http://schemas.microsoft.com/office/drawing/2014/main" val="3421121723"/>
                  </a:ext>
                </a:extLst>
              </a:tr>
            </a:tbl>
          </a:graphicData>
        </a:graphic>
      </p:graphicFrame>
      <p:pic>
        <p:nvPicPr>
          <p:cNvPr id="9" name="Picture 8"/>
          <p:cNvPicPr>
            <a:picLocks noChangeAspect="1"/>
          </p:cNvPicPr>
          <p:nvPr/>
        </p:nvPicPr>
        <p:blipFill>
          <a:blip r:embed="rId5"/>
          <a:stretch>
            <a:fillRect/>
          </a:stretch>
        </p:blipFill>
        <p:spPr>
          <a:xfrm>
            <a:off x="805722" y="3314269"/>
            <a:ext cx="1288427" cy="1350829"/>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188218017"/>
              </p:ext>
            </p:extLst>
          </p:nvPr>
        </p:nvGraphicFramePr>
        <p:xfrm>
          <a:off x="6690711" y="343507"/>
          <a:ext cx="3104454" cy="6446520"/>
        </p:xfrm>
        <a:graphic>
          <a:graphicData uri="http://schemas.openxmlformats.org/drawingml/2006/table">
            <a:tbl>
              <a:tblPr firstRow="1" bandRow="1">
                <a:tableStyleId>{21E4AEA4-8DFA-4A89-87EB-49C32662AFE0}</a:tableStyleId>
              </a:tblPr>
              <a:tblGrid>
                <a:gridCol w="1178671">
                  <a:extLst>
                    <a:ext uri="{9D8B030D-6E8A-4147-A177-3AD203B41FA5}">
                      <a16:colId xmlns:a16="http://schemas.microsoft.com/office/drawing/2014/main" val="4173843363"/>
                    </a:ext>
                  </a:extLst>
                </a:gridCol>
                <a:gridCol w="1925783">
                  <a:extLst>
                    <a:ext uri="{9D8B030D-6E8A-4147-A177-3AD203B41FA5}">
                      <a16:colId xmlns:a16="http://schemas.microsoft.com/office/drawing/2014/main" val="3256012979"/>
                    </a:ext>
                  </a:extLst>
                </a:gridCol>
              </a:tblGrid>
              <a:tr h="370840">
                <a:tc gridSpan="2">
                  <a:txBody>
                    <a:bodyPr/>
                    <a:lstStyle/>
                    <a:p>
                      <a:pPr algn="ctr"/>
                      <a:r>
                        <a:rPr lang="en-GB" dirty="0" smtClean="0"/>
                        <a:t>VOCABULARY</a:t>
                      </a:r>
                      <a:endParaRPr lang="en-GB" dirty="0"/>
                    </a:p>
                  </a:txBody>
                  <a:tcPr/>
                </a:tc>
                <a:tc hMerge="1">
                  <a:txBody>
                    <a:bodyPr/>
                    <a:lstStyle/>
                    <a:p>
                      <a:endParaRPr lang="en-GB" dirty="0"/>
                    </a:p>
                  </a:txBody>
                  <a:tcPr/>
                </a:tc>
                <a:extLst>
                  <a:ext uri="{0D108BD9-81ED-4DB2-BD59-A6C34878D82A}">
                    <a16:rowId xmlns:a16="http://schemas.microsoft.com/office/drawing/2014/main" val="963219182"/>
                  </a:ext>
                </a:extLst>
              </a:tr>
              <a:tr h="370840">
                <a:tc>
                  <a:txBody>
                    <a:bodyPr/>
                    <a:lstStyle/>
                    <a:p>
                      <a:pPr algn="ctr"/>
                      <a:r>
                        <a:rPr lang="en-GB" sz="1400" dirty="0" smtClean="0"/>
                        <a:t>Locally</a:t>
                      </a:r>
                      <a:r>
                        <a:rPr lang="en-GB" sz="1400" baseline="0" dirty="0" smtClean="0"/>
                        <a:t> sourced</a:t>
                      </a:r>
                      <a:endParaRPr lang="en-GB" sz="1400" dirty="0"/>
                    </a:p>
                  </a:txBody>
                  <a:tcPr/>
                </a:tc>
                <a:tc>
                  <a:txBody>
                    <a:bodyPr/>
                    <a:lstStyle/>
                    <a:p>
                      <a:pPr algn="ctr"/>
                      <a:r>
                        <a:rPr lang="en-GB" sz="1400" dirty="0" smtClean="0"/>
                        <a:t>Food or ingredients which have</a:t>
                      </a:r>
                      <a:r>
                        <a:rPr lang="en-GB" sz="1400" baseline="0" dirty="0" smtClean="0"/>
                        <a:t> been grown, reared or caught nearby</a:t>
                      </a:r>
                      <a:endParaRPr lang="en-GB" sz="1400" dirty="0"/>
                    </a:p>
                  </a:txBody>
                  <a:tcPr/>
                </a:tc>
                <a:extLst>
                  <a:ext uri="{0D108BD9-81ED-4DB2-BD59-A6C34878D82A}">
                    <a16:rowId xmlns:a16="http://schemas.microsoft.com/office/drawing/2014/main" val="2846783042"/>
                  </a:ext>
                </a:extLst>
              </a:tr>
              <a:tr h="370840">
                <a:tc>
                  <a:txBody>
                    <a:bodyPr/>
                    <a:lstStyle/>
                    <a:p>
                      <a:pPr algn="ctr"/>
                      <a:r>
                        <a:rPr lang="en-GB" sz="1200" dirty="0" smtClean="0"/>
                        <a:t>Internationally sourced</a:t>
                      </a:r>
                      <a:endParaRPr lang="en-GB" sz="12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dirty="0" smtClean="0"/>
                        <a:t>Food or ingredients which have</a:t>
                      </a:r>
                      <a:r>
                        <a:rPr lang="en-GB" sz="1400" baseline="0" dirty="0" smtClean="0"/>
                        <a:t> been grown, reared or caught in a different country around the world</a:t>
                      </a:r>
                      <a:endParaRPr lang="en-GB" sz="1400" dirty="0" smtClean="0"/>
                    </a:p>
                  </a:txBody>
                  <a:tcPr/>
                </a:tc>
                <a:extLst>
                  <a:ext uri="{0D108BD9-81ED-4DB2-BD59-A6C34878D82A}">
                    <a16:rowId xmlns:a16="http://schemas.microsoft.com/office/drawing/2014/main" val="1003495352"/>
                  </a:ext>
                </a:extLst>
              </a:tr>
              <a:tr h="370840">
                <a:tc>
                  <a:txBody>
                    <a:bodyPr/>
                    <a:lstStyle/>
                    <a:p>
                      <a:pPr algn="ctr"/>
                      <a:r>
                        <a:rPr lang="en-GB" sz="1400" dirty="0" smtClean="0"/>
                        <a:t>Climate</a:t>
                      </a:r>
                      <a:endParaRPr lang="en-GB" sz="1400" dirty="0"/>
                    </a:p>
                  </a:txBody>
                  <a:tcPr/>
                </a:tc>
                <a:tc>
                  <a:txBody>
                    <a:bodyPr/>
                    <a:lstStyle/>
                    <a:p>
                      <a:pPr algn="ctr"/>
                      <a:r>
                        <a:rPr lang="en-GB" sz="1400" dirty="0" smtClean="0"/>
                        <a:t>The general weather conditions</a:t>
                      </a:r>
                      <a:r>
                        <a:rPr lang="en-GB" sz="1400" baseline="0" dirty="0" smtClean="0"/>
                        <a:t> of an area over a long period of time</a:t>
                      </a:r>
                      <a:endParaRPr lang="en-GB" sz="1400" dirty="0"/>
                    </a:p>
                  </a:txBody>
                  <a:tcPr/>
                </a:tc>
                <a:extLst>
                  <a:ext uri="{0D108BD9-81ED-4DB2-BD59-A6C34878D82A}">
                    <a16:rowId xmlns:a16="http://schemas.microsoft.com/office/drawing/2014/main" val="1154393754"/>
                  </a:ext>
                </a:extLst>
              </a:tr>
              <a:tr h="370840">
                <a:tc>
                  <a:txBody>
                    <a:bodyPr/>
                    <a:lstStyle/>
                    <a:p>
                      <a:pPr algn="ctr"/>
                      <a:r>
                        <a:rPr lang="en-GB" sz="1400" dirty="0" smtClean="0"/>
                        <a:t>Seasonal</a:t>
                      </a:r>
                      <a:endParaRPr lang="en-GB" sz="1400" dirty="0"/>
                    </a:p>
                  </a:txBody>
                  <a:tcPr/>
                </a:tc>
                <a:tc>
                  <a:txBody>
                    <a:bodyPr/>
                    <a:lstStyle/>
                    <a:p>
                      <a:pPr algn="ctr"/>
                      <a:r>
                        <a:rPr lang="en-GB" sz="1400" dirty="0" smtClean="0"/>
                        <a:t>Expected weather at different times</a:t>
                      </a:r>
                      <a:r>
                        <a:rPr lang="en-GB" sz="1400" baseline="0" dirty="0" smtClean="0"/>
                        <a:t> of the year</a:t>
                      </a:r>
                      <a:endParaRPr lang="en-GB" sz="1400" dirty="0"/>
                    </a:p>
                  </a:txBody>
                  <a:tcPr/>
                </a:tc>
                <a:extLst>
                  <a:ext uri="{0D108BD9-81ED-4DB2-BD59-A6C34878D82A}">
                    <a16:rowId xmlns:a16="http://schemas.microsoft.com/office/drawing/2014/main" val="299490507"/>
                  </a:ext>
                </a:extLst>
              </a:tr>
              <a:tr h="370840">
                <a:tc>
                  <a:txBody>
                    <a:bodyPr/>
                    <a:lstStyle/>
                    <a:p>
                      <a:pPr algn="ctr"/>
                      <a:r>
                        <a:rPr lang="en-GB" sz="1400" dirty="0" smtClean="0"/>
                        <a:t>Reared</a:t>
                      </a:r>
                      <a:endParaRPr lang="en-GB" sz="1400" dirty="0"/>
                    </a:p>
                  </a:txBody>
                  <a:tcPr/>
                </a:tc>
                <a:tc>
                  <a:txBody>
                    <a:bodyPr/>
                    <a:lstStyle/>
                    <a:p>
                      <a:pPr algn="ctr"/>
                      <a:r>
                        <a:rPr lang="en-GB" sz="1400" dirty="0" smtClean="0"/>
                        <a:t>To bring up and care for (an animal) until it is grown</a:t>
                      </a:r>
                      <a:endParaRPr lang="en-GB" sz="1400" dirty="0"/>
                    </a:p>
                  </a:txBody>
                  <a:tcPr/>
                </a:tc>
                <a:extLst>
                  <a:ext uri="{0D108BD9-81ED-4DB2-BD59-A6C34878D82A}">
                    <a16:rowId xmlns:a16="http://schemas.microsoft.com/office/drawing/2014/main" val="1517868658"/>
                  </a:ext>
                </a:extLst>
              </a:tr>
              <a:tr h="370840">
                <a:tc>
                  <a:txBody>
                    <a:bodyPr/>
                    <a:lstStyle/>
                    <a:p>
                      <a:pPr algn="ctr"/>
                      <a:r>
                        <a:rPr lang="en-GB" sz="1400" dirty="0" smtClean="0"/>
                        <a:t>Grown</a:t>
                      </a:r>
                      <a:endParaRPr lang="en-GB" sz="1400" dirty="0"/>
                    </a:p>
                  </a:txBody>
                  <a:tcPr/>
                </a:tc>
                <a:tc>
                  <a:txBody>
                    <a:bodyPr/>
                    <a:lstStyle/>
                    <a:p>
                      <a:pPr algn="ctr"/>
                      <a:r>
                        <a:rPr lang="en-GB" sz="1400" dirty="0" smtClean="0"/>
                        <a:t>Relating to plants</a:t>
                      </a:r>
                      <a:endParaRPr lang="en-GB" sz="1400" dirty="0"/>
                    </a:p>
                  </a:txBody>
                  <a:tcPr/>
                </a:tc>
                <a:extLst>
                  <a:ext uri="{0D108BD9-81ED-4DB2-BD59-A6C34878D82A}">
                    <a16:rowId xmlns:a16="http://schemas.microsoft.com/office/drawing/2014/main" val="3819111101"/>
                  </a:ext>
                </a:extLst>
              </a:tr>
              <a:tr h="370840">
                <a:tc>
                  <a:txBody>
                    <a:bodyPr/>
                    <a:lstStyle/>
                    <a:p>
                      <a:pPr algn="ctr"/>
                      <a:r>
                        <a:rPr lang="en-GB" sz="1400" dirty="0" smtClean="0"/>
                        <a:t>Caught</a:t>
                      </a:r>
                      <a:endParaRPr lang="en-GB" sz="1400" dirty="0"/>
                    </a:p>
                  </a:txBody>
                  <a:tcPr/>
                </a:tc>
                <a:tc>
                  <a:txBody>
                    <a:bodyPr/>
                    <a:lstStyle/>
                    <a:p>
                      <a:pPr algn="ctr"/>
                      <a:r>
                        <a:rPr lang="en-GB" sz="1400" dirty="0" smtClean="0"/>
                        <a:t>Captured from the sea</a:t>
                      </a:r>
                      <a:endParaRPr lang="en-GB" sz="1400" dirty="0"/>
                    </a:p>
                  </a:txBody>
                  <a:tcPr/>
                </a:tc>
                <a:extLst>
                  <a:ext uri="{0D108BD9-81ED-4DB2-BD59-A6C34878D82A}">
                    <a16:rowId xmlns:a16="http://schemas.microsoft.com/office/drawing/2014/main" val="819849945"/>
                  </a:ext>
                </a:extLst>
              </a:tr>
              <a:tr h="370840">
                <a:tc>
                  <a:txBody>
                    <a:bodyPr/>
                    <a:lstStyle/>
                    <a:p>
                      <a:pPr algn="ctr"/>
                      <a:r>
                        <a:rPr lang="en-GB" sz="1400" dirty="0" smtClean="0"/>
                        <a:t>Farmed</a:t>
                      </a:r>
                      <a:endParaRPr lang="en-GB" sz="1400" dirty="0"/>
                    </a:p>
                  </a:txBody>
                  <a:tcPr/>
                </a:tc>
                <a:tc>
                  <a:txBody>
                    <a:bodyPr/>
                    <a:lstStyle/>
                    <a:p>
                      <a:pPr algn="ctr"/>
                      <a:r>
                        <a:rPr lang="en-GB" sz="1200" dirty="0" smtClean="0"/>
                        <a:t>An</a:t>
                      </a:r>
                      <a:r>
                        <a:rPr lang="en-GB" sz="1200" baseline="0" dirty="0" smtClean="0"/>
                        <a:t> ingredient which is grown on a farm before being created into a food item</a:t>
                      </a:r>
                      <a:endParaRPr lang="en-GB" sz="1200" dirty="0"/>
                    </a:p>
                  </a:txBody>
                  <a:tcPr/>
                </a:tc>
                <a:extLst>
                  <a:ext uri="{0D108BD9-81ED-4DB2-BD59-A6C34878D82A}">
                    <a16:rowId xmlns:a16="http://schemas.microsoft.com/office/drawing/2014/main" val="3573443492"/>
                  </a:ext>
                </a:extLst>
              </a:tr>
            </a:tbl>
          </a:graphicData>
        </a:graphic>
      </p:graphicFrame>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5148</TotalTime>
  <Words>344</Words>
  <Application>Microsoft Office PowerPoint</Application>
  <PresentationFormat>A4 Paper (210x297 mm)</PresentationFormat>
  <Paragraphs>40</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Fruit Salad and Pizza Toppings|  Year 3 | Spring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Eleanor Knight</cp:lastModifiedBy>
  <cp:revision>100</cp:revision>
  <cp:lastPrinted>2017-10-30T10:21:12Z</cp:lastPrinted>
  <dcterms:created xsi:type="dcterms:W3CDTF">2017-10-15T20:56:30Z</dcterms:created>
  <dcterms:modified xsi:type="dcterms:W3CDTF">2022-06-29T12:01:05Z</dcterms:modified>
</cp:coreProperties>
</file>