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18" autoAdjust="0"/>
    <p:restoredTop sz="94627"/>
  </p:normalViewPr>
  <p:slideViewPr>
    <p:cSldViewPr snapToGrid="0" snapToObjects="1">
      <p:cViewPr varScale="1">
        <p:scale>
          <a:sx n="69" d="100"/>
          <a:sy n="69" d="100"/>
        </p:scale>
        <p:origin x="1512" y="5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600" b="1" dirty="0"/>
              <a:t> </a:t>
            </a:r>
            <a:r>
              <a:rPr lang="en-US" sz="1600" b="1" dirty="0" smtClean="0"/>
              <a:t>	    The </a:t>
            </a:r>
            <a:r>
              <a:rPr lang="en-US" sz="1600" b="1" dirty="0"/>
              <a:t>Shang Dynasty of Ancient </a:t>
            </a:r>
            <a:r>
              <a:rPr lang="en-US" sz="1600" b="1" dirty="0" smtClean="0"/>
              <a:t>China  |  Year 5  | Summer  </a:t>
            </a:r>
            <a:endParaRPr lang="en-US" sz="16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3359925"/>
              </p:ext>
            </p:extLst>
          </p:nvPr>
        </p:nvGraphicFramePr>
        <p:xfrm>
          <a:off x="0" y="331764"/>
          <a:ext cx="2544814" cy="3707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48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0791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 smtClean="0"/>
                        <a:t>Shang Dynasty’s Technology</a:t>
                      </a:r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76556">
                <a:tc>
                  <a:txBody>
                    <a:bodyPr/>
                    <a:lstStyle/>
                    <a:p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Shang Dynasty are well-known</a:t>
                      </a:r>
                      <a:r>
                        <a:rPr lang="en-US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for their development in: 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invention of writing; the development of a stratified government; the advancement of bronze technology; and the use of the chariot and bronze weapons in warfare.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944601"/>
              </p:ext>
            </p:extLst>
          </p:nvPr>
        </p:nvGraphicFramePr>
        <p:xfrm>
          <a:off x="2544815" y="345623"/>
          <a:ext cx="3973993" cy="152121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73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5823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400" dirty="0" smtClean="0"/>
                        <a:t>Shang</a:t>
                      </a:r>
                      <a:r>
                        <a:rPr lang="en-GB" altLang="en-GB" sz="1400" baseline="0" dirty="0" smtClean="0"/>
                        <a:t> Dynasty’s Hierarchy</a:t>
                      </a:r>
                      <a:endParaRPr lang="en-GB" alt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372">
                <a:tc>
                  <a:txBody>
                    <a:bodyPr/>
                    <a:lstStyle/>
                    <a:p>
                      <a:r>
                        <a:rPr lang="en-GB" altLang="en-GB" sz="1400" b="0" dirty="0" smtClean="0"/>
                        <a:t>The</a:t>
                      </a:r>
                      <a:r>
                        <a:rPr lang="en-GB" altLang="en-GB" sz="1400" b="0" baseline="0" dirty="0" smtClean="0"/>
                        <a:t> first ruler was Tang Shang. There were 30 Shang emperors. </a:t>
                      </a:r>
                      <a:endParaRPr lang="en-GB" altLang="en-GB" sz="14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400" b="0" dirty="0" smtClean="0"/>
                        <a:t>The hierarchy:</a:t>
                      </a:r>
                      <a:r>
                        <a:rPr lang="en-GB" altLang="en-GB" sz="1400" b="0" baseline="0" dirty="0" smtClean="0"/>
                        <a:t> the royal family, the ruling class, the priests, the administrative class, the warriors, the craftsmen, the traders, the farmers, the slaves. </a:t>
                      </a:r>
                      <a:endParaRPr lang="en-GB" altLang="en-GB" sz="14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4418423"/>
              </p:ext>
            </p:extLst>
          </p:nvPr>
        </p:nvGraphicFramePr>
        <p:xfrm>
          <a:off x="6530350" y="345624"/>
          <a:ext cx="3375650" cy="294774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9670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7894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18021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Vocabulary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668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Dynasty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series of rulers of a country who all belong to the same family.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9668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Shang Dynasty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second dynasty of ancient China, ruling from 1766 BC to 1122 BC.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96688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Primary sources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Original records of historical periods or events made by people during an event.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1312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Hierarchy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organization of people at different ranks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1312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Shang Di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supreme</a:t>
                      </a:r>
                      <a:r>
                        <a:rPr lang="en-GB" sz="1200" baseline="0" dirty="0" smtClean="0"/>
                        <a:t> god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1312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Oracle bones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Bones used</a:t>
                      </a:r>
                      <a:r>
                        <a:rPr lang="en-GB" sz="1200" baseline="0" dirty="0" smtClean="0"/>
                        <a:t> as a way of asking the ancestors questions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11125103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358194"/>
              </p:ext>
            </p:extLst>
          </p:nvPr>
        </p:nvGraphicFramePr>
        <p:xfrm>
          <a:off x="6530350" y="4519410"/>
          <a:ext cx="3387193" cy="231469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387193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</a:tblGrid>
              <a:tr h="181019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200" dirty="0" smtClean="0"/>
                        <a:t>Evidence</a:t>
                      </a:r>
                      <a:r>
                        <a:rPr lang="en-GB" altLang="en-GB" sz="1200" baseline="0" dirty="0" smtClean="0"/>
                        <a:t> and primary sources</a:t>
                      </a:r>
                      <a:endParaRPr lang="en-GB" alt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9602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We know durin</a:t>
                      </a:r>
                      <a:r>
                        <a:rPr lang="en-GB" sz="1200" baseline="0" dirty="0" smtClean="0"/>
                        <a:t>g the Shang Dynasty they were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skilled workers in bone, jade, ceramics, stone, wood, shells, and bronze, as shops and objects have been found on the outskirts of excavated palaces.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72018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Many</a:t>
                      </a:r>
                      <a:r>
                        <a:rPr lang="en-GB" sz="1200" baseline="0" dirty="0" smtClean="0"/>
                        <a:t> oracle bones have been found (which were made from animal bones), which were used to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used the bones to ask the gods what was going to happen in the future.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36009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dynasty</a:t>
                      </a:r>
                      <a:r>
                        <a:rPr lang="en-GB" sz="1200" baseline="0" dirty="0" smtClean="0"/>
                        <a:t> is famous for its bronze and jade work that have been found.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9101465"/>
              </p:ext>
            </p:extLst>
          </p:nvPr>
        </p:nvGraphicFramePr>
        <p:xfrm>
          <a:off x="2544813" y="1999980"/>
          <a:ext cx="3973993" cy="192976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73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9217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400" dirty="0" smtClean="0"/>
                        <a:t>Shang</a:t>
                      </a:r>
                      <a:r>
                        <a:rPr lang="en-GB" altLang="en-GB" sz="1400" baseline="0" dirty="0" smtClean="0"/>
                        <a:t> Religion</a:t>
                      </a:r>
                      <a:endParaRPr lang="en-GB" alt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984"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people of the Shang Dynasty were polytheistic meaning they worshipped numerous gods. Part of the Shang religion involved ancestor worship.</a:t>
                      </a:r>
                    </a:p>
                    <a:p>
                      <a:endParaRPr lang="en-US" sz="14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8048"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Divination, the using of certain signs to predict the future, played an important part</a:t>
                      </a:r>
                      <a:r>
                        <a:rPr lang="en-US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oracle bones were used for this.</a:t>
                      </a:r>
                      <a:endParaRPr lang="en-GB" altLang="en-GB" sz="14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615626"/>
              </p:ext>
            </p:extLst>
          </p:nvPr>
        </p:nvGraphicFramePr>
        <p:xfrm>
          <a:off x="9240" y="4062891"/>
          <a:ext cx="6521110" cy="279510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260555">
                  <a:extLst>
                    <a:ext uri="{9D8B030D-6E8A-4147-A177-3AD203B41FA5}">
                      <a16:colId xmlns:a16="http://schemas.microsoft.com/office/drawing/2014/main" val="1769221129"/>
                    </a:ext>
                  </a:extLst>
                </a:gridCol>
                <a:gridCol w="3260555">
                  <a:extLst>
                    <a:ext uri="{9D8B030D-6E8A-4147-A177-3AD203B41FA5}">
                      <a16:colId xmlns:a16="http://schemas.microsoft.com/office/drawing/2014/main" val="1671762886"/>
                    </a:ext>
                  </a:extLst>
                </a:gridCol>
              </a:tblGrid>
              <a:tr h="20839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Timeline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6162833"/>
                  </a:ext>
                </a:extLst>
              </a:tr>
              <a:tr h="486249">
                <a:tc gridSpan="2"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From about 1766 BC to about 1046 BC, the Shang Dynasty was a stronghold of Chinese power, innovation, and culture. </a:t>
                      </a:r>
                      <a:r>
                        <a:rPr lang="en-GB" sz="1200" dirty="0" smtClean="0"/>
                        <a:t>Some</a:t>
                      </a:r>
                      <a:r>
                        <a:rPr lang="en-GB" sz="1200" baseline="0" dirty="0" smtClean="0"/>
                        <a:t> </a:t>
                      </a:r>
                      <a:r>
                        <a:rPr lang="en-GB" sz="1200" baseline="0" dirty="0" smtClean="0"/>
                        <a:t>of the main dates are as follows: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679955"/>
                  </a:ext>
                </a:extLst>
              </a:tr>
              <a:tr h="225759">
                <a:tc>
                  <a:txBody>
                    <a:bodyPr/>
                    <a:lstStyle/>
                    <a:p>
                      <a:pPr algn="l" fontAlgn="t"/>
                      <a:r>
                        <a:rPr lang="en-GB" sz="1200" dirty="0">
                          <a:effectLst/>
                        </a:rPr>
                        <a:t>1737 BC</a:t>
                      </a: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1" dirty="0">
                          <a:effectLst/>
                        </a:rPr>
                        <a:t>The family line continues (Around 1737 BC</a:t>
                      </a:r>
                      <a:r>
                        <a:rPr lang="en-US" sz="1200" b="1" dirty="0" smtClean="0">
                          <a:effectLst/>
                        </a:rPr>
                        <a:t>).</a:t>
                      </a: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:a16="http://schemas.microsoft.com/office/drawing/2014/main" val="2393605192"/>
                  </a:ext>
                </a:extLst>
              </a:tr>
              <a:tr h="364687">
                <a:tc>
                  <a:txBody>
                    <a:bodyPr/>
                    <a:lstStyle/>
                    <a:p>
                      <a:pPr algn="l" fontAlgn="t"/>
                      <a:r>
                        <a:rPr lang="en-GB" sz="1200" dirty="0">
                          <a:effectLst/>
                        </a:rPr>
                        <a:t>1700 BC</a:t>
                      </a: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1" dirty="0">
                          <a:effectLst/>
                        </a:rPr>
                        <a:t>Start of the middle Bronze Age (About 1700 BC to about 1500 BC).</a:t>
                      </a:r>
                      <a:endParaRPr lang="en-US" sz="1200" dirty="0">
                        <a:effectLst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:a16="http://schemas.microsoft.com/office/drawing/2014/main" val="3567793880"/>
                  </a:ext>
                </a:extLst>
              </a:tr>
              <a:tr h="364687">
                <a:tc>
                  <a:txBody>
                    <a:bodyPr/>
                    <a:lstStyle/>
                    <a:p>
                      <a:pPr algn="l" fontAlgn="t"/>
                      <a:r>
                        <a:rPr lang="en-GB" sz="1200" dirty="0">
                          <a:effectLst/>
                        </a:rPr>
                        <a:t>1700 BC</a:t>
                      </a: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1" dirty="0">
                          <a:effectLst/>
                        </a:rPr>
                        <a:t>Religious practices (About 1700 BC to about 1000 BC).</a:t>
                      </a:r>
                      <a:endParaRPr lang="en-US" sz="1200" dirty="0">
                        <a:effectLst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:a16="http://schemas.microsoft.com/office/drawing/2014/main" val="2670581317"/>
                  </a:ext>
                </a:extLst>
              </a:tr>
              <a:tr h="225759">
                <a:tc>
                  <a:txBody>
                    <a:bodyPr/>
                    <a:lstStyle/>
                    <a:p>
                      <a:pPr algn="l" fontAlgn="t"/>
                      <a:r>
                        <a:rPr lang="en-GB" sz="1200" dirty="0">
                          <a:effectLst/>
                        </a:rPr>
                        <a:t>1700 BC</a:t>
                      </a: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1" dirty="0">
                          <a:effectLst/>
                        </a:rPr>
                        <a:t>Innovations (Between 1700 BC to 1000 BC</a:t>
                      </a:r>
                      <a:r>
                        <a:rPr lang="en-US" sz="1200" b="1" dirty="0" smtClean="0">
                          <a:effectLst/>
                        </a:rPr>
                        <a:t>).</a:t>
                      </a:r>
                      <a:endParaRPr lang="en-US" sz="1200" dirty="0">
                        <a:effectLst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:a16="http://schemas.microsoft.com/office/drawing/2014/main" val="2834722789"/>
                  </a:ext>
                </a:extLst>
              </a:tr>
              <a:tr h="325261">
                <a:tc>
                  <a:txBody>
                    <a:bodyPr/>
                    <a:lstStyle/>
                    <a:p>
                      <a:pPr algn="l" fontAlgn="t"/>
                      <a:r>
                        <a:rPr lang="en-GB" sz="1200" dirty="0">
                          <a:effectLst/>
                        </a:rPr>
                        <a:t>1046 BC</a:t>
                      </a:r>
                    </a:p>
                  </a:txBody>
                  <a:tcPr marL="57150" marR="57150" marT="57150" marB="5715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200" b="1" dirty="0">
                          <a:effectLst/>
                        </a:rPr>
                        <a:t>Di Xin is </a:t>
                      </a:r>
                      <a:r>
                        <a:rPr lang="en-US" sz="1200" b="1" dirty="0" smtClean="0">
                          <a:effectLst/>
                        </a:rPr>
                        <a:t>overthrown -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 was a cruel king who tortured people for fun.</a:t>
                      </a:r>
                      <a:r>
                        <a:rPr lang="en-US" sz="1200" b="1" dirty="0" smtClean="0">
                          <a:effectLst/>
                        </a:rPr>
                        <a:t> </a:t>
                      </a:r>
                      <a:r>
                        <a:rPr lang="en-US" sz="1200" b="1" dirty="0">
                          <a:effectLst/>
                        </a:rPr>
                        <a:t>(About 1046 BC).</a:t>
                      </a:r>
                      <a:endParaRPr lang="en-US" sz="1200" dirty="0">
                        <a:effectLst/>
                      </a:endParaRPr>
                    </a:p>
                  </a:txBody>
                  <a:tcPr marL="57150" marR="57150" marT="57150" marB="57150"/>
                </a:tc>
                <a:extLst>
                  <a:ext uri="{0D108BD9-81ED-4DB2-BD59-A6C34878D82A}">
                    <a16:rowId xmlns:a16="http://schemas.microsoft.com/office/drawing/2014/main" val="421780776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825680"/>
              </p:ext>
            </p:extLst>
          </p:nvPr>
        </p:nvGraphicFramePr>
        <p:xfrm>
          <a:off x="6518806" y="3301831"/>
          <a:ext cx="3387194" cy="119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7194">
                  <a:extLst>
                    <a:ext uri="{9D8B030D-6E8A-4147-A177-3AD203B41FA5}">
                      <a16:colId xmlns:a16="http://schemas.microsoft.com/office/drawing/2014/main" val="4863665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Dynasty</a:t>
                      </a:r>
                      <a:r>
                        <a:rPr lang="en-GB" sz="1400" baseline="0" dirty="0" smtClean="0"/>
                        <a:t> Expansion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7924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Tang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lowered taxes and he taught people how to manage animals well. The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ynasty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expanded because of his wisdom. The army was used to expand their territory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1035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4764</TotalTime>
  <Words>396</Words>
  <Application>Microsoft Office PowerPoint</Application>
  <PresentationFormat>A4 Paper (210x297 mm)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The Shang Dynasty of Ancient China  |  Year 5  | Summer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Eleanor Douglas</cp:lastModifiedBy>
  <cp:revision>78</cp:revision>
  <cp:lastPrinted>2017-10-30T10:21:12Z</cp:lastPrinted>
  <dcterms:created xsi:type="dcterms:W3CDTF">2017-10-15T20:56:30Z</dcterms:created>
  <dcterms:modified xsi:type="dcterms:W3CDTF">2019-10-22T08:19:46Z</dcterms:modified>
</cp:coreProperties>
</file>