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559" autoAdjust="0"/>
    <p:restoredTop sz="94627"/>
  </p:normalViewPr>
  <p:slideViewPr>
    <p:cSldViewPr snapToGrid="0" snapToObjects="1">
      <p:cViewPr varScale="1">
        <p:scale>
          <a:sx n="65" d="100"/>
          <a:sy n="65" d="100"/>
        </p:scale>
        <p:origin x="1818" y="7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189309"/>
            <a:ext cx="9365226" cy="130974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Drawing:  Landscapes in perspectives  |  Year 4  | Term:  Autumn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481386"/>
              </p:ext>
            </p:extLst>
          </p:nvPr>
        </p:nvGraphicFramePr>
        <p:xfrm>
          <a:off x="5740502" y="405348"/>
          <a:ext cx="4098823" cy="551282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2460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86352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89283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2186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08604">
                <a:tc>
                  <a:txBody>
                    <a:bodyPr/>
                    <a:lstStyle/>
                    <a:p>
                      <a:r>
                        <a:rPr lang="en-US" sz="1200" dirty="0"/>
                        <a:t>1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Texture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altLang="en-US" sz="1200" dirty="0" smtClean="0">
                          <a:latin typeface="+mn-lt"/>
                        </a:rPr>
                        <a:t>The feeling, appearance or consistency of an object or material.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77183"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Line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dirty="0" smtClean="0">
                          <a:effectLst/>
                        </a:rPr>
                        <a:t>Lines are used by artists and designers to describe objects, add detail or create expression. Lines define an artwork and reveal the artist’s techniques.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08604">
                <a:tc>
                  <a:txBody>
                    <a:bodyPr/>
                    <a:lstStyle/>
                    <a:p>
                      <a:r>
                        <a:rPr lang="en-US" sz="1200" dirty="0"/>
                        <a:t>3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Tone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Tone is the relative lightness or darkness of a color. 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7183">
                <a:tc>
                  <a:txBody>
                    <a:bodyPr/>
                    <a:lstStyle/>
                    <a:p>
                      <a:r>
                        <a:rPr lang="en-US" sz="1200" dirty="0"/>
                        <a:t>4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Shading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Shading is used in drawing for showing levels of darkness on paper by applying media more densely or with a darker shade for darker areas, and less densely or with a lighter shade for lighter areas.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77183">
                <a:tc>
                  <a:txBody>
                    <a:bodyPr/>
                    <a:lstStyle/>
                    <a:p>
                      <a:r>
                        <a:rPr lang="en-US" sz="1200" dirty="0"/>
                        <a:t>5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Blend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the technique of gently mixing two or more colours or values to create a gradual change or to soften lines. 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08604">
                <a:tc>
                  <a:txBody>
                    <a:bodyPr/>
                    <a:lstStyle/>
                    <a:p>
                      <a:r>
                        <a:rPr lang="en-US" sz="1200" dirty="0"/>
                        <a:t>6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Perspective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dirty="0" smtClean="0"/>
                        <a:t>A way of showing space, depth and perspective</a:t>
                      </a:r>
                      <a:r>
                        <a:rPr lang="en-GB" sz="1200" baseline="0" dirty="0" smtClean="0"/>
                        <a:t> in a picture.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08604">
                <a:tc>
                  <a:txBody>
                    <a:bodyPr/>
                    <a:lstStyle/>
                    <a:p>
                      <a:r>
                        <a:rPr lang="en-GB" altLang="en-GB" sz="1200" dirty="0"/>
                        <a:t>7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Vanishing point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the point in a perspective drawing where lines that either parallel to each other or are not parallel to the main subject of the painting come together.</a:t>
                      </a:r>
                      <a:endParaRPr lang="en-GB" sz="1200" b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308604"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</a:t>
                      </a:r>
                      <a:endParaRPr lang="en-US" sz="12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Horizon</a:t>
                      </a:r>
                      <a:endParaRPr lang="en-GB" sz="12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horizontal line that runs across the paper or canvas to represent the viewer's eye level, or show where the sky meets the ground. It should rarely be in the </a:t>
                      </a:r>
                      <a:r>
                        <a:rPr lang="en-GB" sz="1200" b="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center</a:t>
                      </a:r>
                      <a:r>
                        <a:rPr lang="en-GB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of the composition, but ideally placed about one-third of the way up or down the piece.</a:t>
                      </a:r>
                      <a:endParaRPr lang="en-GB" sz="12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75794675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1143670" y="396776"/>
            <a:ext cx="3971255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Drawing texture using line and shape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684977" y="4689245"/>
            <a:ext cx="2358513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Turner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26594" y="2843093"/>
            <a:ext cx="2358513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HB Graphite Scale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477" y="3286776"/>
            <a:ext cx="5534025" cy="767633"/>
          </a:xfrm>
          <a:prstGeom prst="rect">
            <a:avLst/>
          </a:prstGeom>
        </p:spPr>
      </p:pic>
      <p:pic>
        <p:nvPicPr>
          <p:cNvPr id="21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6931"/>
          <a:stretch/>
        </p:blipFill>
        <p:spPr bwMode="auto">
          <a:xfrm>
            <a:off x="2672822" y="886837"/>
            <a:ext cx="3024348" cy="14695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11"/>
          <p:cNvSpPr>
            <a:spLocks noChangeArrowheads="1"/>
          </p:cNvSpPr>
          <p:nvPr/>
        </p:nvSpPr>
        <p:spPr bwMode="auto">
          <a:xfrm>
            <a:off x="90684" y="2381428"/>
            <a:ext cx="55471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000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1200" dirty="0" smtClean="0">
                <a:latin typeface="+mn-lt"/>
              </a:rPr>
              <a:t>Texture </a:t>
            </a:r>
            <a:r>
              <a:rPr lang="en-GB" altLang="en-US" sz="1200" dirty="0">
                <a:latin typeface="+mn-lt"/>
              </a:rPr>
              <a:t>can be natural or man-made, functional or </a:t>
            </a:r>
            <a:r>
              <a:rPr lang="en-GB" altLang="en-US" sz="1200" dirty="0" smtClean="0">
                <a:latin typeface="+mn-lt"/>
              </a:rPr>
              <a:t>decorative. Artists </a:t>
            </a:r>
            <a:r>
              <a:rPr lang="en-GB" altLang="en-US" sz="1200" dirty="0">
                <a:latin typeface="+mn-lt"/>
              </a:rPr>
              <a:t>try to replicate the texture of the subject to make their work look as realistic as possible.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569" y="886837"/>
            <a:ext cx="2398031" cy="14695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767" y="5134702"/>
            <a:ext cx="1992397" cy="1574746"/>
          </a:xfrm>
          <a:prstGeom prst="rect">
            <a:avLst/>
          </a:prstGeom>
          <a:ln w="34925">
            <a:solidFill>
              <a:schemeClr val="accent6">
                <a:lumMod val="75000"/>
              </a:schemeClr>
            </a:solidFill>
          </a:ln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59227" y="5098376"/>
            <a:ext cx="2281275" cy="1642601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5874313" y="6030223"/>
            <a:ext cx="383120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Turner is called </a:t>
            </a:r>
            <a:r>
              <a:rPr lang="en-US" sz="1400" b="1" i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“the painter of light”</a:t>
            </a:r>
            <a:r>
              <a:rPr lang="en-US" sz="1400" b="1" dirty="0">
                <a:solidFill>
                  <a:schemeClr val="accent4">
                    <a:lumMod val="75000"/>
                  </a:schemeClr>
                </a:solidFill>
                <a:latin typeface="+mj-lt"/>
              </a:rPr>
              <a:t> due to his mastery in capturing the effects of atmosphere and </a:t>
            </a:r>
            <a:r>
              <a:rPr lang="en-US" sz="1400" b="1" dirty="0" smtClean="0">
                <a:solidFill>
                  <a:schemeClr val="accent4">
                    <a:lumMod val="75000"/>
                  </a:schemeClr>
                </a:solidFill>
                <a:latin typeface="+mj-lt"/>
              </a:rPr>
              <a:t>light.</a:t>
            </a:r>
            <a:endParaRPr lang="en-GB" sz="1400" b="1" dirty="0">
              <a:solidFill>
                <a:schemeClr val="accent4">
                  <a:lumMod val="75000"/>
                </a:schemeClr>
              </a:solidFill>
              <a:latin typeface="+mj-lt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52847" y="5098376"/>
            <a:ext cx="1255021" cy="1642602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116569" y="4042914"/>
            <a:ext cx="56498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/>
              <a:t>The </a:t>
            </a:r>
            <a:r>
              <a:rPr lang="en-US" sz="1200" dirty="0"/>
              <a:t>degree of hardness of a pencil is printed on the pencil. The degrees of hardness of pencils are roughly divided into four </a:t>
            </a:r>
            <a:r>
              <a:rPr lang="en-US" sz="1200" dirty="0" smtClean="0"/>
              <a:t>groups: B </a:t>
            </a:r>
            <a:r>
              <a:rPr lang="en-US" sz="1200" dirty="0"/>
              <a:t>stands for "black". These pencils are soft. </a:t>
            </a:r>
            <a:r>
              <a:rPr lang="en-US" sz="1200" dirty="0" smtClean="0"/>
              <a:t>H </a:t>
            </a:r>
            <a:r>
              <a:rPr lang="en-US" sz="1200" dirty="0"/>
              <a:t>stands for "hard". </a:t>
            </a:r>
            <a:r>
              <a:rPr lang="en-US" sz="1200" dirty="0" smtClean="0"/>
              <a:t>HB </a:t>
            </a:r>
            <a:r>
              <a:rPr lang="en-US" sz="1200" dirty="0"/>
              <a:t>stands for "hard black", which means "medium hard". </a:t>
            </a:r>
            <a:r>
              <a:rPr lang="en-US" sz="1200" dirty="0" smtClean="0"/>
              <a:t>F </a:t>
            </a:r>
            <a:r>
              <a:rPr lang="en-US" sz="1200" dirty="0"/>
              <a:t>stands for "firm". </a:t>
            </a:r>
            <a:r>
              <a:rPr lang="en-US" sz="1200" dirty="0" smtClean="0"/>
              <a:t> 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6176</TotalTime>
  <Words>364</Words>
  <Application>Microsoft Office PowerPoint</Application>
  <PresentationFormat>A4 Paper (210x297 mm)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Drawing:  Landscapes in perspectives  |  Year 4  | Term:  Autumn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102</cp:revision>
  <cp:lastPrinted>2017-10-30T10:21:12Z</cp:lastPrinted>
  <dcterms:created xsi:type="dcterms:W3CDTF">2017-10-15T20:56:30Z</dcterms:created>
  <dcterms:modified xsi:type="dcterms:W3CDTF">2020-04-21T13:31:50Z</dcterms:modified>
</cp:coreProperties>
</file>