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31" d="100"/>
          <a:sy n="131" d="100"/>
        </p:scale>
        <p:origin x="-178" y="-2131"/>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8/24/2022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8/24/2022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5177" y="2475061"/>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  Healthy Me   Year </a:t>
            </a:r>
            <a:r>
              <a:rPr lang="en-US" sz="1800" b="1" dirty="0" smtClean="0"/>
              <a:t>Six</a:t>
            </a:r>
            <a:r>
              <a:rPr lang="en-US" sz="1800" b="1" dirty="0" smtClean="0"/>
              <a:t>| </a:t>
            </a:r>
            <a:r>
              <a:rPr lang="en-US" sz="1800" b="1" dirty="0" smtClean="0"/>
              <a:t>Spring 2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23519089"/>
              </p:ext>
            </p:extLst>
          </p:nvPr>
        </p:nvGraphicFramePr>
        <p:xfrm>
          <a:off x="210580" y="386151"/>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470815722"/>
              </p:ext>
            </p:extLst>
          </p:nvPr>
        </p:nvGraphicFramePr>
        <p:xfrm>
          <a:off x="3256920" y="393237"/>
          <a:ext cx="3050443" cy="6356193"/>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57439">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937543">
                <a:tc>
                  <a:txBody>
                    <a:bodyPr/>
                    <a:lstStyle/>
                    <a:p>
                      <a:pPr algn="just"/>
                      <a:r>
                        <a:rPr lang="en-GB" sz="1000" b="1" u="sng" dirty="0" smtClean="0"/>
                        <a:t>Piece </a:t>
                      </a:r>
                      <a:r>
                        <a:rPr lang="en-GB" sz="1000" b="1" u="sng" dirty="0" smtClean="0"/>
                        <a:t>3 Exploitation</a:t>
                      </a:r>
                    </a:p>
                    <a:p>
                      <a:pPr marL="171450" indent="-171450" algn="just">
                        <a:buFont typeface="Arial" panose="020B0604020202020204" pitchFamily="34" charset="0"/>
                        <a:buChar char="•"/>
                      </a:pPr>
                      <a:r>
                        <a:rPr lang="en-GB" sz="1000" b="0" u="none" dirty="0" smtClean="0"/>
                        <a:t>Some people feel pressurised to join a gang even if they know it is not a good choice.</a:t>
                      </a:r>
                    </a:p>
                    <a:p>
                      <a:pPr marL="171450" indent="-171450" algn="just">
                        <a:buFont typeface="Arial" panose="020B0604020202020204" pitchFamily="34" charset="0"/>
                        <a:buChar char="•"/>
                      </a:pPr>
                      <a:r>
                        <a:rPr lang="en-GB" sz="1000" b="0" u="none" dirty="0" smtClean="0"/>
                        <a:t>Some gangs exploit</a:t>
                      </a:r>
                      <a:r>
                        <a:rPr lang="en-GB" sz="1000" b="0" u="none" baseline="0" dirty="0" smtClean="0"/>
                        <a:t> children to do illegal things.</a:t>
                      </a:r>
                    </a:p>
                    <a:p>
                      <a:pPr marL="171450" indent="-171450" algn="just">
                        <a:buFont typeface="Arial" panose="020B0604020202020204" pitchFamily="34" charset="0"/>
                        <a:buChar char="•"/>
                      </a:pPr>
                      <a:r>
                        <a:rPr lang="en-GB" sz="1000" b="0" u="none" baseline="0" dirty="0" smtClean="0"/>
                        <a:t>Gangs prey on vulnerable children and trap them into staying. </a:t>
                      </a:r>
                    </a:p>
                  </a:txBody>
                  <a:tcPr marL="68580" marR="68580" marT="0" marB="0"/>
                </a:tc>
                <a:extLst>
                  <a:ext uri="{0D108BD9-81ED-4DB2-BD59-A6C34878D82A}">
                    <a16:rowId xmlns:a16="http://schemas.microsoft.com/office/drawing/2014/main" val="10001"/>
                  </a:ext>
                </a:extLst>
              </a:tr>
              <a:tr h="2087829">
                <a:tc>
                  <a:txBody>
                    <a:bodyPr/>
                    <a:lstStyle/>
                    <a:p>
                      <a:pPr algn="just"/>
                      <a:r>
                        <a:rPr lang="en-GB" sz="1000" b="1" u="sng" dirty="0" smtClean="0"/>
                        <a:t>Piece </a:t>
                      </a:r>
                      <a:r>
                        <a:rPr lang="en-GB" sz="1000" b="1" u="sng" dirty="0" smtClean="0"/>
                        <a:t>4 Gangs</a:t>
                      </a:r>
                    </a:p>
                    <a:p>
                      <a:pPr algn="just"/>
                      <a:r>
                        <a:rPr lang="en-GB" sz="1000" b="0" u="none" dirty="0" smtClean="0"/>
                        <a:t>Advice for children who are being exploited:</a:t>
                      </a:r>
                    </a:p>
                    <a:p>
                      <a:pPr algn="just"/>
                      <a:r>
                        <a:rPr lang="en-GB" sz="1000" b="0" u="none" dirty="0" smtClean="0"/>
                        <a:t>There is a way out of the situation even if the people doing the exploiting say there isn’t, or they try to frighten the child so that they don’t tell. These people are very clever at making the child feel alone with no choice but to carry on. Don’t believe them. TELL SOMEONE. There are people who can help and protect you like:</a:t>
                      </a:r>
                    </a:p>
                    <a:p>
                      <a:pPr algn="just"/>
                      <a:r>
                        <a:rPr lang="en-GB" sz="1000" b="0" u="none" dirty="0" smtClean="0"/>
                        <a:t>The police, an adult family member you trust,</a:t>
                      </a:r>
                      <a:r>
                        <a:rPr lang="en-GB" sz="1000" b="0" u="none" baseline="0" dirty="0" smtClean="0"/>
                        <a:t> a</a:t>
                      </a:r>
                      <a:r>
                        <a:rPr lang="en-GB" sz="1000" b="0" u="none" dirty="0" smtClean="0"/>
                        <a:t> trusted adult at school,</a:t>
                      </a:r>
                      <a:r>
                        <a:rPr lang="en-GB" sz="1000" b="0" u="none" baseline="0" dirty="0" smtClean="0"/>
                        <a:t> a</a:t>
                      </a:r>
                      <a:r>
                        <a:rPr lang="en-GB" sz="1000" b="0" u="none" dirty="0" smtClean="0"/>
                        <a:t>n advice phone number, or website where you can chat to someone, charities or organisations that help children who are being exploited. Find these by doing an internet search. </a:t>
                      </a:r>
                      <a:endParaRPr lang="en-US" sz="1000" b="0" u="none" dirty="0" smtClean="0"/>
                    </a:p>
                  </a:txBody>
                  <a:tcPr marL="68580" marR="68580" marT="0" marB="0"/>
                </a:tc>
                <a:extLst>
                  <a:ext uri="{0D108BD9-81ED-4DB2-BD59-A6C34878D82A}">
                    <a16:rowId xmlns:a16="http://schemas.microsoft.com/office/drawing/2014/main" val="10002"/>
                  </a:ext>
                </a:extLst>
              </a:tr>
              <a:tr h="1406314">
                <a:tc>
                  <a:txBody>
                    <a:bodyPr/>
                    <a:lstStyle/>
                    <a:p>
                      <a:pPr algn="just"/>
                      <a:r>
                        <a:rPr lang="en-US" sz="1000" b="1" u="sng" dirty="0" smtClean="0">
                          <a:solidFill>
                            <a:schemeClr val="tx1"/>
                          </a:solidFill>
                        </a:rPr>
                        <a:t>Piece 5 Emotional and mental health</a:t>
                      </a:r>
                    </a:p>
                    <a:p>
                      <a:pPr marL="171450" indent="-171450" algn="just">
                        <a:buFont typeface="Arial" panose="020B0604020202020204" pitchFamily="34" charset="0"/>
                        <a:buChar char="•"/>
                      </a:pPr>
                      <a:r>
                        <a:rPr lang="en-GB" sz="1000" b="0" u="none" dirty="0" smtClean="0">
                          <a:solidFill>
                            <a:schemeClr val="tx1"/>
                          </a:solidFill>
                        </a:rPr>
                        <a:t>Mental illnesses are just as common as physical illnesses and if people are diagnosed with a mental illness it is not something to be ashamed or afraid of.</a:t>
                      </a:r>
                    </a:p>
                    <a:p>
                      <a:pPr marL="171450" indent="-171450" algn="just">
                        <a:buFont typeface="Arial" panose="020B0604020202020204" pitchFamily="34" charset="0"/>
                        <a:buChar char="•"/>
                      </a:pPr>
                      <a:r>
                        <a:rPr lang="en-GB" sz="1000" b="0" u="none" dirty="0" smtClean="0">
                          <a:solidFill>
                            <a:schemeClr val="tx1"/>
                          </a:solidFill>
                        </a:rPr>
                        <a:t>We can imagine our emotional health as if it’s a well. If we fill our wells with positive feelings then our emotional health is good, and we feel emotionally fit and healthy. </a:t>
                      </a:r>
                    </a:p>
                    <a:p>
                      <a:pPr marL="171450" indent="-171450" algn="just">
                        <a:buFont typeface="Arial" panose="020B0604020202020204" pitchFamily="34" charset="0"/>
                        <a:buChar char="•"/>
                      </a:pPr>
                      <a:endParaRPr lang="en-US" sz="1000" b="0" u="none" dirty="0" smtClean="0">
                        <a:solidFill>
                          <a:schemeClr val="tx1"/>
                        </a:solidFill>
                      </a:endParaRPr>
                    </a:p>
                  </a:txBody>
                  <a:tcPr marL="68580" marR="68580" marT="0" marB="0"/>
                </a:tc>
                <a:extLst>
                  <a:ext uri="{0D108BD9-81ED-4DB2-BD59-A6C34878D82A}">
                    <a16:rowId xmlns:a16="http://schemas.microsoft.com/office/drawing/2014/main" val="2407509847"/>
                  </a:ext>
                </a:extLst>
              </a:tr>
              <a:tr h="1521297">
                <a:tc>
                  <a:txBody>
                    <a:bodyPr/>
                    <a:lstStyle/>
                    <a:p>
                      <a:pPr algn="just"/>
                      <a:r>
                        <a:rPr lang="en-US" sz="1000" b="1" i="0" u="sng" dirty="0" smtClean="0"/>
                        <a:t>Piece </a:t>
                      </a:r>
                      <a:r>
                        <a:rPr lang="en-US" sz="1000" b="1" i="0" u="sng" dirty="0" smtClean="0"/>
                        <a:t>6 Managing stress and pressure</a:t>
                      </a:r>
                    </a:p>
                    <a:p>
                      <a:pPr marL="171450" indent="-171450" algn="just">
                        <a:buFont typeface="Arial" panose="020B0604020202020204" pitchFamily="34" charset="0"/>
                        <a:buChar char="•"/>
                      </a:pPr>
                      <a:r>
                        <a:rPr lang="en-US" sz="1000" b="0" i="0" u="none" dirty="0" smtClean="0"/>
                        <a:t>Everyone</a:t>
                      </a:r>
                      <a:r>
                        <a:rPr lang="en-US" sz="1000" b="0" i="0" u="none" baseline="0" dirty="0" smtClean="0"/>
                        <a:t> usually feels stressed or under pressure at some point in their life. </a:t>
                      </a:r>
                    </a:p>
                    <a:p>
                      <a:pPr marL="171450" indent="-171450" algn="just">
                        <a:buFont typeface="Arial" panose="020B0604020202020204" pitchFamily="34" charset="0"/>
                        <a:buChar char="•"/>
                      </a:pPr>
                      <a:r>
                        <a:rPr lang="en-US" sz="1000" b="0" i="0" u="none" baseline="0" dirty="0" smtClean="0"/>
                        <a:t>Learning to manage stress in the right way will maintain positive mental health.</a:t>
                      </a:r>
                    </a:p>
                    <a:p>
                      <a:pPr marL="171450" indent="-171450" algn="just">
                        <a:buFont typeface="Arial" panose="020B0604020202020204" pitchFamily="34" charset="0"/>
                        <a:buChar char="•"/>
                      </a:pPr>
                      <a:r>
                        <a:rPr lang="en-US" sz="1000" b="0" i="0" u="none" baseline="0" dirty="0" smtClean="0"/>
                        <a:t>When stressed you could meditate, listen to music, do an activity or sport, talk to a friend. These choices are better than many others e.g. alcohol and smoking. </a:t>
                      </a: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661255533"/>
              </p:ext>
            </p:extLst>
          </p:nvPr>
        </p:nvGraphicFramePr>
        <p:xfrm>
          <a:off x="265178" y="2892876"/>
          <a:ext cx="2703654" cy="3859309"/>
        </p:xfrm>
        <a:graphic>
          <a:graphicData uri="http://schemas.openxmlformats.org/drawingml/2006/table">
            <a:tbl>
              <a:tblPr firstRow="1" bandRow="1">
                <a:tableStyleId>{93296810-A885-4BE3-A3E7-6D5BEEA58F35}</a:tableStyleId>
              </a:tblPr>
              <a:tblGrid>
                <a:gridCol w="2703654">
                  <a:extLst>
                    <a:ext uri="{9D8B030D-6E8A-4147-A177-3AD203B41FA5}">
                      <a16:colId xmlns:a16="http://schemas.microsoft.com/office/drawing/2014/main" val="2592695231"/>
                    </a:ext>
                  </a:extLst>
                </a:gridCol>
              </a:tblGrid>
              <a:tr h="1821990">
                <a:tc>
                  <a:txBody>
                    <a:bodyPr/>
                    <a:lstStyle/>
                    <a:p>
                      <a:pPr algn="just"/>
                      <a:r>
                        <a:rPr lang="en-GB" sz="1000" b="1" u="sng" kern="1200" dirty="0" smtClean="0">
                          <a:solidFill>
                            <a:schemeClr val="dk1"/>
                          </a:solidFill>
                          <a:effectLst/>
                          <a:latin typeface="+mn-lt"/>
                          <a:ea typeface="+mn-ea"/>
                          <a:cs typeface="+mn-cs"/>
                        </a:rPr>
                        <a:t>Piece</a:t>
                      </a:r>
                      <a:r>
                        <a:rPr lang="en-GB" sz="1000" b="1" u="sng" kern="1200" baseline="0" dirty="0" smtClean="0">
                          <a:solidFill>
                            <a:schemeClr val="dk1"/>
                          </a:solidFill>
                          <a:effectLst/>
                          <a:latin typeface="+mn-lt"/>
                          <a:ea typeface="+mn-ea"/>
                          <a:cs typeface="+mn-cs"/>
                        </a:rPr>
                        <a:t> </a:t>
                      </a:r>
                      <a:r>
                        <a:rPr lang="en-GB" sz="1000" b="1" u="sng" kern="1200" baseline="0" dirty="0" smtClean="0">
                          <a:solidFill>
                            <a:schemeClr val="dk1"/>
                          </a:solidFill>
                          <a:effectLst/>
                          <a:latin typeface="+mn-lt"/>
                          <a:ea typeface="+mn-ea"/>
                          <a:cs typeface="+mn-cs"/>
                        </a:rPr>
                        <a:t>1 Taking responsibility for my health and well-being</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I have a responsibility to look after my own physical and mental health. I should visit a doctor if I am ill and go to the dentist every 6 months.</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I should maintain a healthy diet and lifestyle e.g. exercising, being sociable, not making poor choices e.g. smoking, I should go to bed at a sensible time and not spend too long on devices. </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Adults can support me with the choices that I make. </a:t>
                      </a:r>
                      <a:endParaRPr lang="en-GB" sz="1000" b="0" u="none" kern="1200" baseline="0" dirty="0" smtClean="0">
                        <a:solidFill>
                          <a:schemeClr val="dk1"/>
                        </a:solidFill>
                        <a:effectLst/>
                        <a:latin typeface="+mn-lt"/>
                        <a:ea typeface="+mn-ea"/>
                        <a:cs typeface="+mn-cs"/>
                      </a:endParaRP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1878109">
                <a:tc>
                  <a:txBody>
                    <a:bodyPr/>
                    <a:lstStyle/>
                    <a:p>
                      <a:pPr algn="just"/>
                      <a:r>
                        <a:rPr lang="en-GB" sz="950" b="1" u="sng" dirty="0" smtClean="0"/>
                        <a:t>Piece </a:t>
                      </a:r>
                      <a:r>
                        <a:rPr lang="en-GB" sz="950" b="1" u="sng" dirty="0" smtClean="0"/>
                        <a:t>2 Drugs</a:t>
                      </a:r>
                    </a:p>
                    <a:p>
                      <a:pPr marL="171450" indent="-171450" algn="just">
                        <a:buFont typeface="Arial" panose="020B0604020202020204" pitchFamily="34" charset="0"/>
                        <a:buChar char="•"/>
                      </a:pPr>
                      <a:r>
                        <a:rPr lang="en-GB" sz="900" b="0" u="none" dirty="0" smtClean="0"/>
                        <a:t>There</a:t>
                      </a:r>
                      <a:r>
                        <a:rPr lang="en-GB" sz="900" b="0" u="none" baseline="0" dirty="0" smtClean="0"/>
                        <a:t> are 4 main categories of drugs-</a:t>
                      </a:r>
                    </a:p>
                    <a:p>
                      <a:pPr marL="0" indent="0" algn="just">
                        <a:buFont typeface="Arial" panose="020B0604020202020204" pitchFamily="34" charset="0"/>
                        <a:buNone/>
                      </a:pPr>
                      <a:r>
                        <a:rPr lang="en-GB" sz="900" b="0" u="none" dirty="0" smtClean="0"/>
                        <a:t>Unrestricted drugs e.g. caffeine</a:t>
                      </a:r>
                    </a:p>
                    <a:p>
                      <a:pPr marL="0" indent="0" algn="just">
                        <a:buFont typeface="Arial" panose="020B0604020202020204" pitchFamily="34" charset="0"/>
                        <a:buNone/>
                      </a:pPr>
                      <a:r>
                        <a:rPr lang="en-GB" sz="900" b="0" u="none" dirty="0" smtClean="0"/>
                        <a:t>Restricted e.g. alcohol, tobacco, </a:t>
                      </a:r>
                    </a:p>
                    <a:p>
                      <a:pPr marL="0" indent="0" algn="just">
                        <a:buFont typeface="Arial" panose="020B0604020202020204" pitchFamily="34" charset="0"/>
                        <a:buNone/>
                      </a:pPr>
                      <a:r>
                        <a:rPr lang="en-GB" sz="900" b="0" u="none" dirty="0" smtClean="0"/>
                        <a:t>Prescribed e.g. asthma medication, insulin</a:t>
                      </a:r>
                    </a:p>
                    <a:p>
                      <a:pPr marL="0" indent="0" algn="just">
                        <a:buFont typeface="Arial" panose="020B0604020202020204" pitchFamily="34" charset="0"/>
                        <a:buNone/>
                      </a:pPr>
                      <a:r>
                        <a:rPr lang="en-GB" sz="900" b="0" u="none" dirty="0" smtClean="0"/>
                        <a:t>Illegal e.g. heroin, cocaine, ecstasy</a:t>
                      </a:r>
                    </a:p>
                    <a:p>
                      <a:pPr marL="171450" indent="-171450" algn="just">
                        <a:buFont typeface="Arial" panose="020B0604020202020204" pitchFamily="34" charset="0"/>
                        <a:buChar char="•"/>
                      </a:pPr>
                      <a:r>
                        <a:rPr lang="en-GB" sz="900" b="0" u="none" dirty="0" smtClean="0"/>
                        <a:t>Illegal drugs and the restricted drugs are known to cause the body damage, so that is why they are illegal or restricted in some way. </a:t>
                      </a:r>
                    </a:p>
                    <a:p>
                      <a:pPr marL="171450" indent="-171450" algn="just">
                        <a:buFont typeface="Arial" panose="020B0604020202020204" pitchFamily="34" charset="0"/>
                        <a:buChar char="•"/>
                      </a:pPr>
                      <a:r>
                        <a:rPr lang="en-GB" sz="900" b="0" u="none" dirty="0" smtClean="0"/>
                        <a:t>The liver and heart are very vulnerable to drug misuse. The liver cleans toxins from the body and many drugs make the heart work faster than it needs to.</a:t>
                      </a:r>
                      <a:endParaRPr lang="en-GB" sz="900" b="0" u="none" dirty="0" smtClean="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499302"/>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0" name="Table 9">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00051301"/>
              </p:ext>
            </p:extLst>
          </p:nvPr>
        </p:nvGraphicFramePr>
        <p:xfrm>
          <a:off x="6429008" y="393237"/>
          <a:ext cx="3408137" cy="6049229"/>
        </p:xfrm>
        <a:graphic>
          <a:graphicData uri="http://schemas.openxmlformats.org/drawingml/2006/table">
            <a:tbl>
              <a:tblPr firstRow="1" bandRow="1">
                <a:tableStyleId>{21E4AEA4-8DFA-4A89-87EB-49C32662AFE0}</a:tableStyleId>
              </a:tblPr>
              <a:tblGrid>
                <a:gridCol w="1015387">
                  <a:extLst>
                    <a:ext uri="{9D8B030D-6E8A-4147-A177-3AD203B41FA5}">
                      <a16:colId xmlns:a16="http://schemas.microsoft.com/office/drawing/2014/main" val="771789285"/>
                    </a:ext>
                  </a:extLst>
                </a:gridCol>
                <a:gridCol w="2392750">
                  <a:extLst>
                    <a:ext uri="{9D8B030D-6E8A-4147-A177-3AD203B41FA5}">
                      <a16:colId xmlns:a16="http://schemas.microsoft.com/office/drawing/2014/main" val="1444632793"/>
                    </a:ext>
                  </a:extLst>
                </a:gridCol>
              </a:tblGrid>
              <a:tr h="664102">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22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anti-social behaviour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Behaviour that causes annoyance or upset to others.</a:t>
                      </a:r>
                      <a:endParaRPr lang="en-GB" sz="1200" dirty="0"/>
                    </a:p>
                  </a:txBody>
                  <a:tcPr marL="68580" marR="68580" marT="0" marB="0"/>
                </a:tc>
                <a:extLst>
                  <a:ext uri="{0D108BD9-81ED-4DB2-BD59-A6C34878D82A}">
                    <a16:rowId xmlns:a16="http://schemas.microsoft.com/office/drawing/2014/main" val="3639550033"/>
                  </a:ext>
                </a:extLst>
              </a:tr>
              <a:tr h="522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drugs</a:t>
                      </a:r>
                    </a:p>
                  </a:txBody>
                  <a:tcPr marL="68580" marR="68580" marT="0" marB="0"/>
                </a:tc>
                <a:tc>
                  <a:txBody>
                    <a:bodyPr/>
                    <a:lstStyle/>
                    <a:p>
                      <a:r>
                        <a:rPr lang="en-GB" sz="1200" dirty="0" smtClean="0"/>
                        <a:t>A medicine or substance that causes</a:t>
                      </a:r>
                      <a:r>
                        <a:rPr lang="en-GB" sz="1200" baseline="0" dirty="0" smtClean="0"/>
                        <a:t> the person taking it to behave in a different way or changes the body.</a:t>
                      </a:r>
                      <a:endParaRPr lang="en-GB" sz="1200" dirty="0"/>
                    </a:p>
                  </a:txBody>
                  <a:tcPr marL="68580" marR="68580" marT="0" marB="0"/>
                </a:tc>
                <a:extLst>
                  <a:ext uri="{0D108BD9-81ED-4DB2-BD59-A6C34878D82A}">
                    <a16:rowId xmlns:a16="http://schemas.microsoft.com/office/drawing/2014/main" val="3401584818"/>
                  </a:ext>
                </a:extLst>
              </a:tr>
              <a:tr h="522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exploited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To use someone unfairly</a:t>
                      </a:r>
                      <a:r>
                        <a:rPr lang="en-GB" sz="1200" baseline="0" dirty="0" smtClean="0"/>
                        <a:t> for your own benefit.</a:t>
                      </a:r>
                      <a:endParaRPr lang="en-GB" sz="1200" dirty="0"/>
                    </a:p>
                  </a:txBody>
                  <a:tcPr marL="68580" marR="68580" marT="0" marB="0"/>
                </a:tc>
                <a:extLst>
                  <a:ext uri="{0D108BD9-81ED-4DB2-BD59-A6C34878D82A}">
                    <a16:rowId xmlns:a16="http://schemas.microsoft.com/office/drawing/2014/main" val="2075142700"/>
                  </a:ext>
                </a:extLst>
              </a:tr>
              <a:tr h="3687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illegal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Not allowed by law.</a:t>
                      </a:r>
                      <a:endParaRPr lang="en-GB" sz="1200" dirty="0"/>
                    </a:p>
                  </a:txBody>
                  <a:tcPr marL="68580" marR="68580" marT="0" marB="0"/>
                </a:tc>
                <a:extLst>
                  <a:ext uri="{0D108BD9-81ED-4DB2-BD59-A6C34878D82A}">
                    <a16:rowId xmlns:a16="http://schemas.microsoft.com/office/drawing/2014/main" val="3734594781"/>
                  </a:ext>
                </a:extLst>
              </a:tr>
              <a:tr h="522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immunisation</a:t>
                      </a:r>
                    </a:p>
                    <a:p>
                      <a:endParaRPr lang="en-GB" sz="1200" dirty="0"/>
                    </a:p>
                  </a:txBody>
                  <a:tcPr marL="68580" marR="68580" marT="0" marB="0"/>
                </a:tc>
                <a:tc>
                  <a:txBody>
                    <a:bodyPr/>
                    <a:lstStyle/>
                    <a:p>
                      <a:r>
                        <a:rPr lang="en-GB" sz="1200" dirty="0" smtClean="0"/>
                        <a:t>An injection or medicine that prevents the person getting an illness. </a:t>
                      </a:r>
                      <a:endParaRPr lang="en-GB" sz="1200" dirty="0"/>
                    </a:p>
                  </a:txBody>
                  <a:tcPr marL="68580" marR="68580" marT="0" marB="0"/>
                </a:tc>
                <a:extLst>
                  <a:ext uri="{0D108BD9-81ED-4DB2-BD59-A6C34878D82A}">
                    <a16:rowId xmlns:a16="http://schemas.microsoft.com/office/drawing/2014/main" val="1398772385"/>
                  </a:ext>
                </a:extLst>
              </a:tr>
              <a:tr h="522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prescribed</a:t>
                      </a:r>
                    </a:p>
                    <a:p>
                      <a:endParaRPr lang="en-GB" sz="1200" dirty="0"/>
                    </a:p>
                  </a:txBody>
                  <a:tcPr marL="68580" marR="68580" marT="0" marB="0"/>
                </a:tc>
                <a:tc>
                  <a:txBody>
                    <a:bodyPr/>
                    <a:lstStyle/>
                    <a:p>
                      <a:r>
                        <a:rPr lang="en-GB" sz="1200" dirty="0" smtClean="0"/>
                        <a:t>Given by a qualified doctor.</a:t>
                      </a:r>
                      <a:endParaRPr lang="en-GB" sz="1200" dirty="0"/>
                    </a:p>
                  </a:txBody>
                  <a:tcPr marL="68580" marR="68580" marT="0" marB="0"/>
                </a:tc>
                <a:extLst>
                  <a:ext uri="{0D108BD9-81ED-4DB2-BD59-A6C34878D82A}">
                    <a16:rowId xmlns:a16="http://schemas.microsoft.com/office/drawing/2014/main" val="1203037603"/>
                  </a:ext>
                </a:extLst>
              </a:tr>
              <a:tr h="522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prevention</a:t>
                      </a:r>
                    </a:p>
                  </a:txBody>
                  <a:tcPr marL="68580" marR="68580" marT="0" marB="0"/>
                </a:tc>
                <a:tc>
                  <a:txBody>
                    <a:bodyPr/>
                    <a:lstStyle/>
                    <a:p>
                      <a:r>
                        <a:rPr lang="en-GB" sz="1200" dirty="0" smtClean="0"/>
                        <a:t>Stopping</a:t>
                      </a:r>
                      <a:r>
                        <a:rPr lang="en-GB" sz="1200" baseline="0" dirty="0" smtClean="0"/>
                        <a:t> something.</a:t>
                      </a:r>
                      <a:endParaRPr lang="en-GB" sz="1200" dirty="0"/>
                    </a:p>
                  </a:txBody>
                  <a:tcPr marL="68580" marR="68580" marT="0" marB="0"/>
                </a:tc>
                <a:extLst>
                  <a:ext uri="{0D108BD9-81ED-4DB2-BD59-A6C34878D82A}">
                    <a16:rowId xmlns:a16="http://schemas.microsoft.com/office/drawing/2014/main" val="432408064"/>
                  </a:ext>
                </a:extLst>
              </a:tr>
              <a:tr h="522570">
                <a:tc>
                  <a:txBody>
                    <a:bodyPr/>
                    <a:lstStyle/>
                    <a:p>
                      <a:r>
                        <a:rPr lang="en-GB" sz="1200" dirty="0" smtClean="0"/>
                        <a:t>responsibility</a:t>
                      </a:r>
                      <a:endParaRPr lang="en-GB" sz="1200" dirty="0"/>
                    </a:p>
                  </a:txBody>
                  <a:tcPr marL="68580" marR="68580" marT="0" marB="0"/>
                </a:tc>
                <a:tc>
                  <a:txBody>
                    <a:bodyPr/>
                    <a:lstStyle/>
                    <a:p>
                      <a:r>
                        <a:rPr lang="en-GB" sz="1200" dirty="0" smtClean="0"/>
                        <a:t>A duty or a job that you have promised to complete. </a:t>
                      </a:r>
                      <a:endParaRPr lang="en-GB" sz="1200" dirty="0"/>
                    </a:p>
                  </a:txBody>
                  <a:tcPr marL="68580" marR="68580" marT="0" marB="0"/>
                </a:tc>
                <a:extLst>
                  <a:ext uri="{0D108BD9-81ED-4DB2-BD59-A6C34878D82A}">
                    <a16:rowId xmlns:a16="http://schemas.microsoft.com/office/drawing/2014/main" val="2253600408"/>
                  </a:ext>
                </a:extLst>
              </a:tr>
              <a:tr h="6951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vulnerable</a:t>
                      </a:r>
                    </a:p>
                    <a:p>
                      <a:endParaRPr lang="en-GB" sz="1200" dirty="0"/>
                    </a:p>
                  </a:txBody>
                  <a:tcPr marL="68580" marR="68580" marT="0" marB="0"/>
                </a:tc>
                <a:tc>
                  <a:txBody>
                    <a:bodyPr/>
                    <a:lstStyle/>
                    <a:p>
                      <a:r>
                        <a:rPr lang="en-US" sz="1200" b="0" i="0" kern="1200" dirty="0" smtClean="0">
                          <a:solidFill>
                            <a:schemeClr val="dk1"/>
                          </a:solidFill>
                          <a:effectLst/>
                          <a:latin typeface="+mn-lt"/>
                          <a:ea typeface="+mn-ea"/>
                          <a:cs typeface="+mn-cs"/>
                        </a:rPr>
                        <a:t>A person who is in need of special care, support, or protection because of age, disability, or risk of abuse or neglect.</a:t>
                      </a:r>
                      <a:endParaRPr lang="en-GB" sz="1200" dirty="0"/>
                    </a:p>
                  </a:txBody>
                  <a:tcPr marL="68580" marR="68580" marT="0" marB="0"/>
                </a:tc>
                <a:extLst>
                  <a:ext uri="{0D108BD9-81ED-4DB2-BD59-A6C34878D82A}">
                    <a16:rowId xmlns:a16="http://schemas.microsoft.com/office/drawing/2014/main" val="3431194389"/>
                  </a:ext>
                </a:extLst>
              </a:tr>
              <a:tr h="5225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volatile substance</a:t>
                      </a:r>
                    </a:p>
                    <a:p>
                      <a:endParaRPr lang="en-GB" sz="1200" dirty="0"/>
                    </a:p>
                  </a:txBody>
                  <a:tcPr marL="68580" marR="68580" marT="0" marB="0"/>
                </a:tc>
                <a:tc>
                  <a:txBody>
                    <a:bodyPr/>
                    <a:lstStyle/>
                    <a:p>
                      <a:r>
                        <a:rPr lang="en-GB" sz="1200" dirty="0" smtClean="0"/>
                        <a:t>A substance in the form of vapour</a:t>
                      </a:r>
                      <a:r>
                        <a:rPr lang="en-GB" sz="1200" baseline="0" dirty="0" smtClean="0"/>
                        <a:t> (gas) that is more likely to explode than others. </a:t>
                      </a:r>
                      <a:endParaRPr lang="en-GB" sz="1200" dirty="0"/>
                    </a:p>
                  </a:txBody>
                  <a:tcPr marL="68580" marR="68580" marT="0" marB="0"/>
                </a:tc>
                <a:extLst>
                  <a:ext uri="{0D108BD9-81ED-4DB2-BD59-A6C34878D82A}">
                    <a16:rowId xmlns:a16="http://schemas.microsoft.com/office/drawing/2014/main" val="3075794675"/>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5660</TotalTime>
  <Words>683</Words>
  <Application>Microsoft Office PowerPoint</Application>
  <PresentationFormat>A4 Paper (210x297 mm)</PresentationFormat>
  <Paragraphs>59</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  Healthy Me   Year Six| Spring 2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157</cp:revision>
  <cp:lastPrinted>2022-04-26T12:49:47Z</cp:lastPrinted>
  <dcterms:created xsi:type="dcterms:W3CDTF">2017-10-15T20:56:30Z</dcterms:created>
  <dcterms:modified xsi:type="dcterms:W3CDTF">2022-08-24T08:33:55Z</dcterms:modified>
</cp:coreProperties>
</file>