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559" autoAdjust="0"/>
    <p:restoredTop sz="94627"/>
  </p:normalViewPr>
  <p:slideViewPr>
    <p:cSldViewPr snapToGrid="0" snapToObjects="1">
      <p:cViewPr>
        <p:scale>
          <a:sx n="90" d="100"/>
          <a:sy n="90" d="100"/>
        </p:scale>
        <p:origin x="1116" y="-16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10/25/2019</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10/25/2019</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10/25/2019</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10/25/2019</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10/25/2019</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10/25/2019</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10/25/2019</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10/25/2019</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10/25/2019</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10/25/2019</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10/25/2019</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10/25/2019</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10/25/2019</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Mayans  |  Year 6  | Summer </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845516194"/>
              </p:ext>
            </p:extLst>
          </p:nvPr>
        </p:nvGraphicFramePr>
        <p:xfrm>
          <a:off x="2864582" y="338757"/>
          <a:ext cx="2773854" cy="1354456"/>
        </p:xfrm>
        <a:graphic>
          <a:graphicData uri="http://schemas.openxmlformats.org/drawingml/2006/table">
            <a:tbl>
              <a:tblPr firstRow="1" bandRow="1">
                <a:tableStyleId>{93296810-A885-4BE3-A3E7-6D5BEEA58F35}</a:tableStyleId>
              </a:tblPr>
              <a:tblGrid>
                <a:gridCol w="2773854">
                  <a:extLst>
                    <a:ext uri="{9D8B030D-6E8A-4147-A177-3AD203B41FA5}">
                      <a16:colId xmlns:a16="http://schemas.microsoft.com/office/drawing/2014/main" val="20001"/>
                    </a:ext>
                  </a:extLst>
                </a:gridCol>
              </a:tblGrid>
              <a:tr h="122830">
                <a:tc>
                  <a:txBody>
                    <a:bodyPr/>
                    <a:lstStyle/>
                    <a:p>
                      <a:pPr algn="ctr"/>
                      <a:r>
                        <a:rPr lang="en-GB" altLang="en-GB" sz="1200" dirty="0" smtClean="0"/>
                        <a:t>End of the</a:t>
                      </a:r>
                      <a:r>
                        <a:rPr lang="en-GB" altLang="en-GB" sz="1200" baseline="0" dirty="0" smtClean="0"/>
                        <a:t> Empire</a:t>
                      </a:r>
                      <a:endParaRPr lang="en-GB" altLang="en-GB" sz="1200" dirty="0"/>
                    </a:p>
                  </a:txBody>
                  <a:tcPr marL="74295" marR="74295" marT="37148" marB="37148"/>
                </a:tc>
                <a:extLst>
                  <a:ext uri="{0D108BD9-81ED-4DB2-BD59-A6C34878D82A}">
                    <a16:rowId xmlns:a16="http://schemas.microsoft.com/office/drawing/2014/main" val="10000"/>
                  </a:ext>
                </a:extLst>
              </a:tr>
              <a:tr h="220354">
                <a:tc>
                  <a:txBody>
                    <a:bodyPr/>
                    <a:lstStyle/>
                    <a:p>
                      <a:r>
                        <a:rPr lang="en-GB" sz="1200" dirty="0" smtClean="0"/>
                        <a:t>There are numerous</a:t>
                      </a:r>
                      <a:r>
                        <a:rPr lang="en-GB" sz="1200" baseline="0" dirty="0" smtClean="0"/>
                        <a:t> theories as to why the ancient Mayan civilisation came to an end, as no-one knows for sure. </a:t>
                      </a:r>
                      <a:endParaRPr lang="en-GB" sz="1200" dirty="0"/>
                    </a:p>
                  </a:txBody>
                  <a:tcPr marL="68580" marR="68580" marT="0" marB="0"/>
                </a:tc>
                <a:extLst>
                  <a:ext uri="{0D108BD9-81ED-4DB2-BD59-A6C34878D82A}">
                    <a16:rowId xmlns:a16="http://schemas.microsoft.com/office/drawing/2014/main" val="10001"/>
                  </a:ext>
                </a:extLst>
              </a:tr>
              <a:tr h="131440">
                <a:tc>
                  <a:txBody>
                    <a:bodyPr/>
                    <a:lstStyle/>
                    <a:p>
                      <a:r>
                        <a:rPr lang="en-GB" sz="1200" dirty="0" smtClean="0"/>
                        <a:t>Drought</a:t>
                      </a:r>
                      <a:endParaRPr lang="en-GB" sz="1200" dirty="0"/>
                    </a:p>
                  </a:txBody>
                  <a:tcPr marL="68580" marR="68580" marT="0" marB="0"/>
                </a:tc>
                <a:extLst>
                  <a:ext uri="{0D108BD9-81ED-4DB2-BD59-A6C34878D82A}">
                    <a16:rowId xmlns:a16="http://schemas.microsoft.com/office/drawing/2014/main" val="10002"/>
                  </a:ext>
                </a:extLst>
              </a:tr>
              <a:tr h="94271">
                <a:tc>
                  <a:txBody>
                    <a:bodyPr/>
                    <a:lstStyle/>
                    <a:p>
                      <a:r>
                        <a:rPr lang="en-GB" sz="1200" dirty="0" smtClean="0"/>
                        <a:t>War</a:t>
                      </a:r>
                      <a:endParaRPr lang="en-GB" sz="1200" dirty="0"/>
                    </a:p>
                  </a:txBody>
                  <a:tcPr marL="68580" marR="68580" marT="0" marB="0"/>
                </a:tc>
                <a:extLst>
                  <a:ext uri="{0D108BD9-81ED-4DB2-BD59-A6C34878D82A}">
                    <a16:rowId xmlns:a16="http://schemas.microsoft.com/office/drawing/2014/main" val="2407509847"/>
                  </a:ext>
                </a:extLst>
              </a:tr>
              <a:tr h="131440">
                <a:tc>
                  <a:txBody>
                    <a:bodyPr/>
                    <a:lstStyle/>
                    <a:p>
                      <a:r>
                        <a:rPr lang="en-GB" sz="1200" dirty="0" smtClean="0"/>
                        <a:t>Deforestation</a:t>
                      </a:r>
                      <a:endParaRPr lang="en-GB" sz="1200" dirty="0"/>
                    </a:p>
                  </a:txBody>
                  <a:tcPr marL="68580" marR="68580" marT="0" marB="0"/>
                </a:tc>
                <a:extLst>
                  <a:ext uri="{0D108BD9-81ED-4DB2-BD59-A6C34878D82A}">
                    <a16:rowId xmlns:a16="http://schemas.microsoft.com/office/drawing/2014/main" val="10003"/>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471677445"/>
              </p:ext>
            </p:extLst>
          </p:nvPr>
        </p:nvGraphicFramePr>
        <p:xfrm>
          <a:off x="5654614" y="343388"/>
          <a:ext cx="4259476" cy="3000376"/>
        </p:xfrm>
        <a:graphic>
          <a:graphicData uri="http://schemas.openxmlformats.org/drawingml/2006/table">
            <a:tbl>
              <a:tblPr firstRow="1" bandRow="1">
                <a:tableStyleId>{21E4AEA4-8DFA-4A89-87EB-49C32662AFE0}</a:tableStyleId>
              </a:tblPr>
              <a:tblGrid>
                <a:gridCol w="981713">
                  <a:extLst>
                    <a:ext uri="{9D8B030D-6E8A-4147-A177-3AD203B41FA5}">
                      <a16:colId xmlns:a16="http://schemas.microsoft.com/office/drawing/2014/main" val="771789285"/>
                    </a:ext>
                  </a:extLst>
                </a:gridCol>
                <a:gridCol w="3277763">
                  <a:extLst>
                    <a:ext uri="{9D8B030D-6E8A-4147-A177-3AD203B41FA5}">
                      <a16:colId xmlns:a16="http://schemas.microsoft.com/office/drawing/2014/main" val="1444632793"/>
                    </a:ext>
                  </a:extLst>
                </a:gridCol>
              </a:tblGrid>
              <a:tr h="0">
                <a:tc gridSpan="2">
                  <a:txBody>
                    <a:bodyPr/>
                    <a:lstStyle/>
                    <a:p>
                      <a:pPr algn="ctr"/>
                      <a:r>
                        <a:rPr lang="en-US" sz="1200" dirty="0" smtClean="0"/>
                        <a:t>Vocabulary</a:t>
                      </a:r>
                      <a:endParaRPr lang="en-US" sz="12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76855">
                <a:tc>
                  <a:txBody>
                    <a:bodyPr/>
                    <a:lstStyle/>
                    <a:p>
                      <a:r>
                        <a:rPr lang="en-GB" sz="1200" dirty="0" smtClean="0"/>
                        <a:t>Mayans</a:t>
                      </a:r>
                      <a:endParaRPr lang="en-GB" sz="1200" dirty="0"/>
                    </a:p>
                  </a:txBody>
                  <a:tcPr marL="68580" marR="68580" marT="0" marB="0"/>
                </a:tc>
                <a:tc>
                  <a:txBody>
                    <a:bodyPr/>
                    <a:lstStyle/>
                    <a:p>
                      <a:r>
                        <a:rPr lang="en-US" sz="1200" b="0" i="0" kern="1200" dirty="0" smtClean="0">
                          <a:solidFill>
                            <a:schemeClr val="dk1"/>
                          </a:solidFill>
                          <a:effectLst/>
                          <a:latin typeface="+mn-lt"/>
                          <a:ea typeface="+mn-ea"/>
                          <a:cs typeface="+mn-cs"/>
                        </a:rPr>
                        <a:t>The Maya </a:t>
                      </a:r>
                      <a:r>
                        <a:rPr lang="en-US" sz="1200" b="0" i="0" kern="1200" dirty="0" err="1" smtClean="0">
                          <a:solidFill>
                            <a:schemeClr val="dk1"/>
                          </a:solidFill>
                          <a:effectLst/>
                          <a:latin typeface="+mn-lt"/>
                          <a:ea typeface="+mn-ea"/>
                          <a:cs typeface="+mn-cs"/>
                        </a:rPr>
                        <a:t>civilisation</a:t>
                      </a:r>
                      <a:r>
                        <a:rPr lang="en-US" sz="1200" b="0" i="0" kern="1200" dirty="0" smtClean="0">
                          <a:solidFill>
                            <a:schemeClr val="dk1"/>
                          </a:solidFill>
                          <a:effectLst/>
                          <a:latin typeface="+mn-lt"/>
                          <a:ea typeface="+mn-ea"/>
                          <a:cs typeface="+mn-cs"/>
                        </a:rPr>
                        <a:t> began long ago in a place called 'Mesoamerica'. This huge area is made up of Mexico and part of Central America. Lived in central America around 4000 years ago (2000 BC). They lived in different cities, ruled by different kings and queens.</a:t>
                      </a:r>
                      <a:endParaRPr lang="en-GB" sz="1200" b="0" dirty="0"/>
                    </a:p>
                  </a:txBody>
                  <a:tcPr marL="68580" marR="68580" marT="0" marB="0"/>
                </a:tc>
                <a:extLst>
                  <a:ext uri="{0D108BD9-81ED-4DB2-BD59-A6C34878D82A}">
                    <a16:rowId xmlns:a16="http://schemas.microsoft.com/office/drawing/2014/main" val="3401584818"/>
                  </a:ext>
                </a:extLst>
              </a:tr>
              <a:tr h="37511">
                <a:tc>
                  <a:txBody>
                    <a:bodyPr/>
                    <a:lstStyle/>
                    <a:p>
                      <a:r>
                        <a:rPr lang="en-GB" sz="1200" dirty="0" err="1" smtClean="0"/>
                        <a:t>Yax</a:t>
                      </a:r>
                      <a:r>
                        <a:rPr lang="en-GB" sz="1200" dirty="0" smtClean="0"/>
                        <a:t> </a:t>
                      </a:r>
                      <a:r>
                        <a:rPr lang="en-GB" sz="1200" dirty="0" err="1" smtClean="0"/>
                        <a:t>Mutal</a:t>
                      </a:r>
                      <a:endParaRPr lang="en-GB" sz="1200" dirty="0"/>
                    </a:p>
                  </a:txBody>
                  <a:tcPr marL="68580" marR="68580" marT="0" marB="0"/>
                </a:tc>
                <a:tc>
                  <a:txBody>
                    <a:bodyPr/>
                    <a:lstStyle/>
                    <a:p>
                      <a:r>
                        <a:rPr lang="en-GB" sz="1200" dirty="0" smtClean="0"/>
                        <a:t>Now known</a:t>
                      </a:r>
                      <a:r>
                        <a:rPr lang="en-GB" sz="1200" baseline="0" dirty="0" smtClean="0"/>
                        <a:t> as Tikal, it is </a:t>
                      </a:r>
                      <a:r>
                        <a:rPr lang="en-US" sz="1200" b="0" i="0" kern="1200" dirty="0" smtClean="0">
                          <a:solidFill>
                            <a:schemeClr val="dk1"/>
                          </a:solidFill>
                          <a:effectLst/>
                          <a:latin typeface="+mn-lt"/>
                          <a:ea typeface="+mn-ea"/>
                          <a:cs typeface="+mn-cs"/>
                        </a:rPr>
                        <a:t>complex of Mayan ruins deep in the rainforests of northern Guatemala. </a:t>
                      </a:r>
                      <a:r>
                        <a:rPr lang="en-US" sz="1200" b="0" i="0" kern="1200" dirty="0" err="1" smtClean="0">
                          <a:solidFill>
                            <a:schemeClr val="dk1"/>
                          </a:solidFill>
                          <a:effectLst/>
                          <a:latin typeface="+mn-lt"/>
                          <a:ea typeface="+mn-ea"/>
                          <a:cs typeface="+mn-cs"/>
                        </a:rPr>
                        <a:t>Yax</a:t>
                      </a:r>
                      <a:r>
                        <a:rPr lang="en-US" sz="1200" b="0" i="0" kern="1200" dirty="0" smtClean="0">
                          <a:solidFill>
                            <a:schemeClr val="dk1"/>
                          </a:solidFill>
                          <a:effectLst/>
                          <a:latin typeface="+mn-lt"/>
                          <a:ea typeface="+mn-ea"/>
                          <a:cs typeface="+mn-cs"/>
                        </a:rPr>
                        <a:t> </a:t>
                      </a:r>
                      <a:r>
                        <a:rPr lang="en-US" sz="1200" b="0" i="0" kern="1200" dirty="0" err="1" smtClean="0">
                          <a:solidFill>
                            <a:schemeClr val="dk1"/>
                          </a:solidFill>
                          <a:effectLst/>
                          <a:latin typeface="+mn-lt"/>
                          <a:ea typeface="+mn-ea"/>
                          <a:cs typeface="+mn-cs"/>
                        </a:rPr>
                        <a:t>Mutal</a:t>
                      </a:r>
                      <a:r>
                        <a:rPr lang="en-US" sz="1200" b="0" i="0" kern="1200" dirty="0" smtClean="0">
                          <a:solidFill>
                            <a:schemeClr val="dk1"/>
                          </a:solidFill>
                          <a:effectLst/>
                          <a:latin typeface="+mn-lt"/>
                          <a:ea typeface="+mn-ea"/>
                          <a:cs typeface="+mn-cs"/>
                        </a:rPr>
                        <a:t> was</a:t>
                      </a:r>
                      <a:r>
                        <a:rPr lang="en-US" sz="1200" b="0" i="0" kern="1200" baseline="0" dirty="0" smtClean="0">
                          <a:solidFill>
                            <a:schemeClr val="dk1"/>
                          </a:solidFill>
                          <a:effectLst/>
                          <a:latin typeface="+mn-lt"/>
                          <a:ea typeface="+mn-ea"/>
                          <a:cs typeface="+mn-cs"/>
                        </a:rPr>
                        <a:t> the capital city of the Mayan empire.</a:t>
                      </a:r>
                      <a:endParaRPr lang="en-GB" sz="1200" dirty="0"/>
                    </a:p>
                  </a:txBody>
                  <a:tcPr marL="68580" marR="68580" marT="0" marB="0"/>
                </a:tc>
                <a:extLst>
                  <a:ext uri="{0D108BD9-81ED-4DB2-BD59-A6C34878D82A}">
                    <a16:rowId xmlns:a16="http://schemas.microsoft.com/office/drawing/2014/main" val="2075142700"/>
                  </a:ext>
                </a:extLst>
              </a:tr>
              <a:tr h="37511">
                <a:tc>
                  <a:txBody>
                    <a:bodyPr/>
                    <a:lstStyle/>
                    <a:p>
                      <a:r>
                        <a:rPr lang="en-GB" sz="1200" dirty="0" smtClean="0"/>
                        <a:t>Palenque</a:t>
                      </a:r>
                      <a:endParaRPr lang="en-GB" sz="1200" dirty="0"/>
                    </a:p>
                  </a:txBody>
                  <a:tcPr marL="68580" marR="68580" marT="0" marB="0"/>
                </a:tc>
                <a:tc>
                  <a:txBody>
                    <a:bodyPr/>
                    <a:lstStyle/>
                    <a:p>
                      <a:r>
                        <a:rPr lang="en-US" sz="1200" b="0" i="0" kern="1200" dirty="0" smtClean="0">
                          <a:solidFill>
                            <a:schemeClr val="dk1"/>
                          </a:solidFill>
                          <a:effectLst/>
                          <a:latin typeface="+mn-lt"/>
                          <a:ea typeface="+mn-ea"/>
                          <a:cs typeface="+mn-cs"/>
                        </a:rPr>
                        <a:t>Palenque is one of the most studied and documented Mayan archeological ruins.</a:t>
                      </a:r>
                      <a:endParaRPr lang="en-GB" sz="1200" dirty="0"/>
                    </a:p>
                  </a:txBody>
                  <a:tcPr marL="68580" marR="68580" marT="0" marB="0"/>
                </a:tc>
                <a:extLst>
                  <a:ext uri="{0D108BD9-81ED-4DB2-BD59-A6C34878D82A}">
                    <a16:rowId xmlns:a16="http://schemas.microsoft.com/office/drawing/2014/main" val="3734594781"/>
                  </a:ext>
                </a:extLst>
              </a:tr>
              <a:tr h="37511">
                <a:tc>
                  <a:txBody>
                    <a:bodyPr/>
                    <a:lstStyle/>
                    <a:p>
                      <a:r>
                        <a:rPr lang="en-GB" sz="1200" dirty="0" smtClean="0"/>
                        <a:t>Drought</a:t>
                      </a:r>
                      <a:endParaRPr lang="en-GB" sz="1200" dirty="0"/>
                    </a:p>
                  </a:txBody>
                  <a:tcPr marL="68580" marR="68580" marT="0" marB="0"/>
                </a:tc>
                <a:tc>
                  <a:txBody>
                    <a:bodyPr/>
                    <a:lstStyle/>
                    <a:p>
                      <a:r>
                        <a:rPr lang="en-US" sz="1200" b="1" i="0" kern="1200" dirty="0" smtClean="0">
                          <a:solidFill>
                            <a:schemeClr val="dk1"/>
                          </a:solidFill>
                          <a:effectLst/>
                          <a:latin typeface="+mn-lt"/>
                          <a:ea typeface="+mn-ea"/>
                          <a:cs typeface="+mn-cs"/>
                        </a:rPr>
                        <a:t>Drought</a:t>
                      </a:r>
                      <a:r>
                        <a:rPr lang="en-US" sz="1200" b="0" i="0" kern="1200" dirty="0" smtClean="0">
                          <a:solidFill>
                            <a:schemeClr val="dk1"/>
                          </a:solidFill>
                          <a:effectLst/>
                          <a:latin typeface="+mn-lt"/>
                          <a:ea typeface="+mn-ea"/>
                          <a:cs typeface="+mn-cs"/>
                        </a:rPr>
                        <a:t> is a continuous period of dry weather, when an area gets less than its normal amount of rain, over months or even years</a:t>
                      </a:r>
                      <a:endParaRPr lang="en-GB" sz="1200" dirty="0"/>
                    </a:p>
                  </a:txBody>
                  <a:tcPr marL="68580" marR="68580" marT="0" marB="0"/>
                </a:tc>
                <a:extLst>
                  <a:ext uri="{0D108BD9-81ED-4DB2-BD59-A6C34878D82A}">
                    <a16:rowId xmlns:a16="http://schemas.microsoft.com/office/drawing/2014/main" val="1398772385"/>
                  </a:ext>
                </a:extLst>
              </a:tr>
              <a:tr h="37511">
                <a:tc>
                  <a:txBody>
                    <a:bodyPr/>
                    <a:lstStyle/>
                    <a:p>
                      <a:r>
                        <a:rPr lang="en-GB" sz="1200" dirty="0" smtClean="0"/>
                        <a:t>Deforestation</a:t>
                      </a:r>
                      <a:endParaRPr lang="en-GB" sz="1200" dirty="0"/>
                    </a:p>
                  </a:txBody>
                  <a:tcPr marL="68580" marR="68580" marT="0" marB="0"/>
                </a:tc>
                <a:tc>
                  <a:txBody>
                    <a:bodyPr/>
                    <a:lstStyle/>
                    <a:p>
                      <a:r>
                        <a:rPr lang="en-US" sz="1200" b="0" i="0" kern="1200" dirty="0" smtClean="0">
                          <a:solidFill>
                            <a:schemeClr val="dk1"/>
                          </a:solidFill>
                          <a:effectLst/>
                          <a:latin typeface="+mn-lt"/>
                          <a:ea typeface="+mn-ea"/>
                          <a:cs typeface="+mn-cs"/>
                        </a:rPr>
                        <a:t>The clearing, or cutting down, of forests.</a:t>
                      </a:r>
                      <a:endParaRPr lang="en-GB" sz="1200" dirty="0"/>
                    </a:p>
                  </a:txBody>
                  <a:tcPr marL="68580" marR="68580" marT="0" marB="0"/>
                </a:tc>
                <a:extLst>
                  <a:ext uri="{0D108BD9-81ED-4DB2-BD59-A6C34878D82A}">
                    <a16:rowId xmlns:a16="http://schemas.microsoft.com/office/drawing/2014/main" val="2253600408"/>
                  </a:ext>
                </a:extLst>
              </a:tr>
            </a:tbl>
          </a:graphicData>
        </a:graphic>
      </p:graphicFrame>
      <p:graphicFrame>
        <p:nvGraphicFramePr>
          <p:cNvPr id="7" name="Table 6">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2866843162"/>
              </p:ext>
            </p:extLst>
          </p:nvPr>
        </p:nvGraphicFramePr>
        <p:xfrm>
          <a:off x="0" y="4490503"/>
          <a:ext cx="2896938" cy="1447830"/>
        </p:xfrm>
        <a:graphic>
          <a:graphicData uri="http://schemas.openxmlformats.org/drawingml/2006/table">
            <a:tbl>
              <a:tblPr firstRow="1" bandRow="1">
                <a:tableStyleId>{00A15C55-8517-42AA-B614-E9B94910E393}</a:tableStyleId>
              </a:tblPr>
              <a:tblGrid>
                <a:gridCol w="2896938">
                  <a:extLst>
                    <a:ext uri="{9D8B030D-6E8A-4147-A177-3AD203B41FA5}">
                      <a16:colId xmlns:a16="http://schemas.microsoft.com/office/drawing/2014/main" val="2379496559"/>
                    </a:ext>
                  </a:extLst>
                </a:gridCol>
              </a:tblGrid>
              <a:tr h="162749">
                <a:tc>
                  <a:txBody>
                    <a:bodyPr/>
                    <a:lstStyle/>
                    <a:p>
                      <a:pPr algn="ctr"/>
                      <a:r>
                        <a:rPr lang="en-GB" altLang="en-GB" sz="1200" dirty="0" smtClean="0"/>
                        <a:t>Mayans</a:t>
                      </a:r>
                      <a:r>
                        <a:rPr lang="en-GB" altLang="en-GB" sz="1200" baseline="0" dirty="0" smtClean="0"/>
                        <a:t> influence</a:t>
                      </a:r>
                      <a:endParaRPr lang="en-GB" altLang="en-GB" sz="1200" dirty="0"/>
                    </a:p>
                  </a:txBody>
                  <a:tcPr marL="74295" marR="74295" marT="37148" marB="37148"/>
                </a:tc>
                <a:extLst>
                  <a:ext uri="{0D108BD9-81ED-4DB2-BD59-A6C34878D82A}">
                    <a16:rowId xmlns:a16="http://schemas.microsoft.com/office/drawing/2014/main" val="1550516657"/>
                  </a:ext>
                </a:extLst>
              </a:tr>
              <a:tr h="145438">
                <a:tc>
                  <a:txBody>
                    <a:bodyPr/>
                    <a:lstStyle/>
                    <a:p>
                      <a:r>
                        <a:rPr lang="en-GB" sz="1200" dirty="0" smtClean="0"/>
                        <a:t>Calendar</a:t>
                      </a:r>
                      <a:endParaRPr lang="en-GB" sz="1200" dirty="0"/>
                    </a:p>
                  </a:txBody>
                  <a:tcPr marL="68580" marR="68580" marT="0" marB="0"/>
                </a:tc>
                <a:extLst>
                  <a:ext uri="{0D108BD9-81ED-4DB2-BD59-A6C34878D82A}">
                    <a16:rowId xmlns:a16="http://schemas.microsoft.com/office/drawing/2014/main" val="2963941051"/>
                  </a:ext>
                </a:extLst>
              </a:tr>
              <a:tr h="145438">
                <a:tc>
                  <a:txBody>
                    <a:bodyPr/>
                    <a:lstStyle/>
                    <a:p>
                      <a:r>
                        <a:rPr lang="en-GB" sz="1200" dirty="0" smtClean="0"/>
                        <a:t>A system of government</a:t>
                      </a:r>
                      <a:endParaRPr lang="en-GB" sz="1200" dirty="0"/>
                    </a:p>
                  </a:txBody>
                  <a:tcPr marL="68580" marR="68580" marT="0" marB="0"/>
                </a:tc>
                <a:extLst>
                  <a:ext uri="{0D108BD9-81ED-4DB2-BD59-A6C34878D82A}">
                    <a16:rowId xmlns:a16="http://schemas.microsoft.com/office/drawing/2014/main" val="2929339964"/>
                  </a:ext>
                </a:extLst>
              </a:tr>
              <a:tr h="218156">
                <a:tc>
                  <a:txBody>
                    <a:bodyPr/>
                    <a:lstStyle/>
                    <a:p>
                      <a:r>
                        <a:rPr lang="en-GB" sz="1200" dirty="0" smtClean="0"/>
                        <a:t>Mayan art</a:t>
                      </a:r>
                      <a:endParaRPr lang="en-GB" sz="1200" dirty="0"/>
                    </a:p>
                  </a:txBody>
                  <a:tcPr marL="68580" marR="68580" marT="0" marB="0"/>
                </a:tc>
                <a:extLst>
                  <a:ext uri="{0D108BD9-81ED-4DB2-BD59-A6C34878D82A}">
                    <a16:rowId xmlns:a16="http://schemas.microsoft.com/office/drawing/2014/main" val="2127594675"/>
                  </a:ext>
                </a:extLst>
              </a:tr>
              <a:tr h="145438">
                <a:tc>
                  <a:txBody>
                    <a:bodyPr/>
                    <a:lstStyle/>
                    <a:p>
                      <a:r>
                        <a:rPr lang="en-GB" sz="1200" dirty="0" smtClean="0"/>
                        <a:t>Astronomy</a:t>
                      </a:r>
                      <a:endParaRPr lang="en-GB" sz="1200" dirty="0"/>
                    </a:p>
                  </a:txBody>
                  <a:tcPr marL="68580" marR="68580" marT="0" marB="0"/>
                </a:tc>
                <a:extLst>
                  <a:ext uri="{0D108BD9-81ED-4DB2-BD59-A6C34878D82A}">
                    <a16:rowId xmlns:a16="http://schemas.microsoft.com/office/drawing/2014/main" val="630945595"/>
                  </a:ext>
                </a:extLst>
              </a:tr>
              <a:tr h="211929">
                <a:tc>
                  <a:txBody>
                    <a:bodyPr/>
                    <a:lstStyle/>
                    <a:p>
                      <a:r>
                        <a:rPr lang="en-GB" sz="1200" dirty="0" smtClean="0"/>
                        <a:t>Chocolate</a:t>
                      </a:r>
                      <a:endParaRPr lang="en-GB" sz="1200" dirty="0"/>
                    </a:p>
                  </a:txBody>
                  <a:tcPr marL="68580" marR="68580" marT="0" marB="0"/>
                </a:tc>
                <a:extLst>
                  <a:ext uri="{0D108BD9-81ED-4DB2-BD59-A6C34878D82A}">
                    <a16:rowId xmlns:a16="http://schemas.microsoft.com/office/drawing/2014/main" val="245600744"/>
                  </a:ext>
                </a:extLst>
              </a:tr>
              <a:tr h="211929">
                <a:tc>
                  <a:txBody>
                    <a:bodyPr/>
                    <a:lstStyle/>
                    <a:p>
                      <a:r>
                        <a:rPr lang="en-GB" sz="1200" dirty="0" smtClean="0"/>
                        <a:t>Mayan numerical</a:t>
                      </a:r>
                      <a:r>
                        <a:rPr lang="en-GB" sz="1200" baseline="0" dirty="0" smtClean="0"/>
                        <a:t> system</a:t>
                      </a:r>
                      <a:endParaRPr lang="en-GB" sz="1200" dirty="0"/>
                    </a:p>
                  </a:txBody>
                  <a:tcPr marL="68580" marR="68580" marT="0" marB="0"/>
                </a:tc>
                <a:extLst>
                  <a:ext uri="{0D108BD9-81ED-4DB2-BD59-A6C34878D82A}">
                    <a16:rowId xmlns:a16="http://schemas.microsoft.com/office/drawing/2014/main" val="2448440704"/>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427637852"/>
              </p:ext>
            </p:extLst>
          </p:nvPr>
        </p:nvGraphicFramePr>
        <p:xfrm>
          <a:off x="0" y="338757"/>
          <a:ext cx="2864582" cy="1554480"/>
        </p:xfrm>
        <a:graphic>
          <a:graphicData uri="http://schemas.openxmlformats.org/drawingml/2006/table">
            <a:tbl>
              <a:tblPr firstRow="1" bandRow="1">
                <a:tableStyleId>{5C22544A-7EE6-4342-B048-85BDC9FD1C3A}</a:tableStyleId>
              </a:tblPr>
              <a:tblGrid>
                <a:gridCol w="2864582">
                  <a:extLst>
                    <a:ext uri="{9D8B030D-6E8A-4147-A177-3AD203B41FA5}">
                      <a16:colId xmlns:a16="http://schemas.microsoft.com/office/drawing/2014/main" val="613055745"/>
                    </a:ext>
                  </a:extLst>
                </a:gridCol>
              </a:tblGrid>
              <a:tr h="187156">
                <a:tc>
                  <a:txBody>
                    <a:bodyPr/>
                    <a:lstStyle/>
                    <a:p>
                      <a:r>
                        <a:rPr lang="en-GB" sz="1200" dirty="0" smtClean="0"/>
                        <a:t>Who were the Mayans?</a:t>
                      </a:r>
                      <a:endParaRPr lang="en-GB" sz="1200" dirty="0"/>
                    </a:p>
                  </a:txBody>
                  <a:tcPr/>
                </a:tc>
                <a:extLst>
                  <a:ext uri="{0D108BD9-81ED-4DB2-BD59-A6C34878D82A}">
                    <a16:rowId xmlns:a16="http://schemas.microsoft.com/office/drawing/2014/main" val="1050799939"/>
                  </a:ext>
                </a:extLst>
              </a:tr>
              <a:tr h="436698">
                <a:tc>
                  <a:txBody>
                    <a:bodyPr/>
                    <a:lstStyle/>
                    <a:p>
                      <a:r>
                        <a:rPr lang="en-US" sz="1200" b="0" i="0" kern="1200" dirty="0" smtClean="0">
                          <a:solidFill>
                            <a:schemeClr val="dk1"/>
                          </a:solidFill>
                          <a:effectLst/>
                          <a:latin typeface="+mn-lt"/>
                          <a:ea typeface="+mn-ea"/>
                          <a:cs typeface="+mn-cs"/>
                        </a:rPr>
                        <a:t>Developed a sophisticated culture of city states with monumental buildings and characteristic stepped pyramids.</a:t>
                      </a:r>
                      <a:endParaRPr lang="en-GB" sz="1200" dirty="0"/>
                    </a:p>
                  </a:txBody>
                  <a:tcPr/>
                </a:tc>
                <a:extLst>
                  <a:ext uri="{0D108BD9-81ED-4DB2-BD59-A6C34878D82A}">
                    <a16:rowId xmlns:a16="http://schemas.microsoft.com/office/drawing/2014/main" val="3921193880"/>
                  </a:ext>
                </a:extLst>
              </a:tr>
              <a:tr h="436698">
                <a:tc>
                  <a:txBody>
                    <a:bodyPr/>
                    <a:lstStyle/>
                    <a:p>
                      <a:r>
                        <a:rPr lang="en-GB" sz="1200" dirty="0" smtClean="0"/>
                        <a:t>Lived in great</a:t>
                      </a:r>
                      <a:r>
                        <a:rPr lang="en-GB" sz="1200" baseline="0" dirty="0" smtClean="0"/>
                        <a:t> cities (e.g. </a:t>
                      </a:r>
                      <a:r>
                        <a:rPr lang="en-GB" sz="1200" baseline="0" dirty="0" err="1" smtClean="0"/>
                        <a:t>Yax</a:t>
                      </a:r>
                      <a:r>
                        <a:rPr lang="en-GB" sz="1200" baseline="0" dirty="0" smtClean="0"/>
                        <a:t> </a:t>
                      </a:r>
                      <a:r>
                        <a:rPr lang="en-GB" sz="1200" baseline="0" dirty="0" err="1" smtClean="0"/>
                        <a:t>Mutal</a:t>
                      </a:r>
                      <a:r>
                        <a:rPr lang="en-GB" sz="1200" baseline="0" dirty="0" smtClean="0"/>
                        <a:t> and Palenque) and farmland. They were great farmers.</a:t>
                      </a:r>
                      <a:endParaRPr lang="en-GB" sz="1200" dirty="0"/>
                    </a:p>
                  </a:txBody>
                  <a:tcPr/>
                </a:tc>
                <a:extLst>
                  <a:ext uri="{0D108BD9-81ED-4DB2-BD59-A6C34878D82A}">
                    <a16:rowId xmlns:a16="http://schemas.microsoft.com/office/drawing/2014/main" val="641463065"/>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677075005"/>
              </p:ext>
            </p:extLst>
          </p:nvPr>
        </p:nvGraphicFramePr>
        <p:xfrm>
          <a:off x="16178" y="1911710"/>
          <a:ext cx="2864582" cy="2560320"/>
        </p:xfrm>
        <a:graphic>
          <a:graphicData uri="http://schemas.openxmlformats.org/drawingml/2006/table">
            <a:tbl>
              <a:tblPr firstRow="1" bandRow="1">
                <a:tableStyleId>{F5AB1C69-6EDB-4FF4-983F-18BD219EF322}</a:tableStyleId>
              </a:tblPr>
              <a:tblGrid>
                <a:gridCol w="2864582">
                  <a:extLst>
                    <a:ext uri="{9D8B030D-6E8A-4147-A177-3AD203B41FA5}">
                      <a16:colId xmlns:a16="http://schemas.microsoft.com/office/drawing/2014/main" val="59128742"/>
                    </a:ext>
                  </a:extLst>
                </a:gridCol>
              </a:tblGrid>
              <a:tr h="136046">
                <a:tc>
                  <a:txBody>
                    <a:bodyPr/>
                    <a:lstStyle/>
                    <a:p>
                      <a:r>
                        <a:rPr lang="en-GB" sz="1200" dirty="0" smtClean="0"/>
                        <a:t>Mayan</a:t>
                      </a:r>
                      <a:r>
                        <a:rPr lang="en-GB" sz="1200" baseline="0" dirty="0" smtClean="0"/>
                        <a:t> beliefs</a:t>
                      </a:r>
                      <a:endParaRPr lang="en-GB" sz="1200" dirty="0"/>
                    </a:p>
                  </a:txBody>
                  <a:tcPr/>
                </a:tc>
                <a:extLst>
                  <a:ext uri="{0D108BD9-81ED-4DB2-BD59-A6C34878D82A}">
                    <a16:rowId xmlns:a16="http://schemas.microsoft.com/office/drawing/2014/main" val="246658818"/>
                  </a:ext>
                </a:extLst>
              </a:tr>
              <a:tr h="301909">
                <a:tc>
                  <a:txBody>
                    <a:bodyPr/>
                    <a:lstStyle/>
                    <a:p>
                      <a:r>
                        <a:rPr lang="en-GB" sz="1200" dirty="0" smtClean="0"/>
                        <a:t>They</a:t>
                      </a:r>
                      <a:r>
                        <a:rPr lang="en-GB" sz="1200" baseline="0" dirty="0" smtClean="0"/>
                        <a:t> believed in many gods, who they worshiped every day. Believed t</a:t>
                      </a:r>
                      <a:r>
                        <a:rPr lang="en-GB" sz="1200" dirty="0" smtClean="0"/>
                        <a:t>heir</a:t>
                      </a:r>
                      <a:r>
                        <a:rPr lang="en-GB" sz="1200" baseline="0" dirty="0" smtClean="0"/>
                        <a:t> rulers could communicate with gods and ancestors. </a:t>
                      </a:r>
                      <a:endParaRPr lang="en-GB" sz="1200" dirty="0"/>
                    </a:p>
                  </a:txBody>
                  <a:tcPr/>
                </a:tc>
                <a:extLst>
                  <a:ext uri="{0D108BD9-81ED-4DB2-BD59-A6C34878D82A}">
                    <a16:rowId xmlns:a16="http://schemas.microsoft.com/office/drawing/2014/main" val="709801004"/>
                  </a:ext>
                </a:extLst>
              </a:tr>
              <a:tr h="167727">
                <a:tc>
                  <a:txBody>
                    <a:bodyPr/>
                    <a:lstStyle/>
                    <a:p>
                      <a:r>
                        <a:rPr lang="en-US" sz="1200" b="0" i="0" kern="1200" dirty="0" err="1" smtClean="0">
                          <a:solidFill>
                            <a:schemeClr val="dk1"/>
                          </a:solidFill>
                          <a:effectLst/>
                          <a:latin typeface="+mn-lt"/>
                          <a:ea typeface="+mn-ea"/>
                          <a:cs typeface="+mn-cs"/>
                        </a:rPr>
                        <a:t>Itzamna</a:t>
                      </a:r>
                      <a:r>
                        <a:rPr lang="en-US" sz="1200" b="0" i="0" kern="1200" dirty="0" smtClean="0">
                          <a:solidFill>
                            <a:schemeClr val="dk1"/>
                          </a:solidFill>
                          <a:effectLst/>
                          <a:latin typeface="+mn-lt"/>
                          <a:ea typeface="+mn-ea"/>
                          <a:cs typeface="+mn-cs"/>
                        </a:rPr>
                        <a:t> - The most important Maya god, ruler of heaven as well as day and night. </a:t>
                      </a:r>
                      <a:endParaRPr lang="en-GB" sz="1200" dirty="0"/>
                    </a:p>
                  </a:txBody>
                  <a:tcPr/>
                </a:tc>
                <a:extLst>
                  <a:ext uri="{0D108BD9-81ED-4DB2-BD59-A6C34878D82A}">
                    <a16:rowId xmlns:a16="http://schemas.microsoft.com/office/drawing/2014/main" val="3660560809"/>
                  </a:ext>
                </a:extLst>
              </a:tr>
              <a:tr h="136046">
                <a:tc>
                  <a:txBody>
                    <a:bodyPr/>
                    <a:lstStyle/>
                    <a:p>
                      <a:r>
                        <a:rPr lang="en-US" sz="1200" b="0" i="0" kern="1200" dirty="0" err="1" smtClean="0">
                          <a:solidFill>
                            <a:schemeClr val="dk1"/>
                          </a:solidFill>
                          <a:effectLst/>
                          <a:latin typeface="+mn-lt"/>
                          <a:ea typeface="+mn-ea"/>
                          <a:cs typeface="+mn-cs"/>
                        </a:rPr>
                        <a:t>Kukulkan</a:t>
                      </a:r>
                      <a:r>
                        <a:rPr lang="en-US" sz="1200" b="0" i="0" kern="1200" dirty="0" smtClean="0">
                          <a:solidFill>
                            <a:schemeClr val="dk1"/>
                          </a:solidFill>
                          <a:effectLst/>
                          <a:latin typeface="+mn-lt"/>
                          <a:ea typeface="+mn-ea"/>
                          <a:cs typeface="+mn-cs"/>
                        </a:rPr>
                        <a:t> </a:t>
                      </a:r>
                      <a:r>
                        <a:rPr lang="en-US" sz="1200" b="0" i="0" kern="1200" dirty="0" smtClean="0">
                          <a:solidFill>
                            <a:schemeClr val="dk1"/>
                          </a:solidFill>
                          <a:effectLst/>
                          <a:latin typeface="+mn-lt"/>
                          <a:ea typeface="+mn-ea"/>
                          <a:cs typeface="+mn-cs"/>
                        </a:rPr>
                        <a:t>– A powerful </a:t>
                      </a:r>
                      <a:r>
                        <a:rPr lang="en-US" sz="1200" b="0" i="0" kern="1200" dirty="0" smtClean="0">
                          <a:solidFill>
                            <a:schemeClr val="dk1"/>
                          </a:solidFill>
                          <a:effectLst/>
                          <a:latin typeface="+mn-lt"/>
                          <a:ea typeface="+mn-ea"/>
                          <a:cs typeface="+mn-cs"/>
                        </a:rPr>
                        <a:t>snake god</a:t>
                      </a:r>
                      <a:endParaRPr lang="en-GB" sz="1200" dirty="0"/>
                    </a:p>
                  </a:txBody>
                  <a:tcPr/>
                </a:tc>
                <a:extLst>
                  <a:ext uri="{0D108BD9-81ED-4DB2-BD59-A6C34878D82A}">
                    <a16:rowId xmlns:a16="http://schemas.microsoft.com/office/drawing/2014/main" val="1263766215"/>
                  </a:ext>
                </a:extLst>
              </a:tr>
              <a:tr h="167727">
                <a:tc>
                  <a:txBody>
                    <a:bodyPr/>
                    <a:lstStyle/>
                    <a:p>
                      <a:r>
                        <a:rPr lang="en-US" sz="1200" b="0" i="0" kern="1200" dirty="0" smtClean="0">
                          <a:solidFill>
                            <a:schemeClr val="dk1"/>
                          </a:solidFill>
                          <a:effectLst/>
                          <a:latin typeface="+mn-lt"/>
                          <a:ea typeface="+mn-ea"/>
                          <a:cs typeface="+mn-cs"/>
                        </a:rPr>
                        <a:t>Bolon </a:t>
                      </a:r>
                      <a:r>
                        <a:rPr lang="en-US" sz="1200" b="0" i="0" kern="1200" dirty="0" err="1" smtClean="0">
                          <a:solidFill>
                            <a:schemeClr val="dk1"/>
                          </a:solidFill>
                          <a:effectLst/>
                          <a:latin typeface="+mn-lt"/>
                          <a:ea typeface="+mn-ea"/>
                          <a:cs typeface="+mn-cs"/>
                        </a:rPr>
                        <a:t>Tzacab</a:t>
                      </a:r>
                      <a:r>
                        <a:rPr lang="en-US" sz="1200" b="0" i="0" kern="1200" dirty="0" smtClean="0">
                          <a:solidFill>
                            <a:schemeClr val="dk1"/>
                          </a:solidFill>
                          <a:effectLst/>
                          <a:latin typeface="+mn-lt"/>
                          <a:ea typeface="+mn-ea"/>
                          <a:cs typeface="+mn-cs"/>
                        </a:rPr>
                        <a:t> - The god of storms, wind, and fire.</a:t>
                      </a:r>
                      <a:endParaRPr lang="en-GB" sz="1200" dirty="0"/>
                    </a:p>
                  </a:txBody>
                  <a:tcPr/>
                </a:tc>
                <a:extLst>
                  <a:ext uri="{0D108BD9-81ED-4DB2-BD59-A6C34878D82A}">
                    <a16:rowId xmlns:a16="http://schemas.microsoft.com/office/drawing/2014/main" val="1519353868"/>
                  </a:ext>
                </a:extLst>
              </a:tr>
              <a:tr h="136046">
                <a:tc>
                  <a:txBody>
                    <a:bodyPr/>
                    <a:lstStyle/>
                    <a:p>
                      <a:r>
                        <a:rPr lang="en-US" sz="1200" b="0" i="0" kern="1200" dirty="0" err="1" smtClean="0">
                          <a:solidFill>
                            <a:schemeClr val="dk1"/>
                          </a:solidFill>
                          <a:effectLst/>
                          <a:latin typeface="+mn-lt"/>
                          <a:ea typeface="+mn-ea"/>
                          <a:cs typeface="+mn-cs"/>
                        </a:rPr>
                        <a:t>Chaac</a:t>
                      </a:r>
                      <a:r>
                        <a:rPr lang="en-US" sz="1200" b="0" i="0" kern="1200" dirty="0" smtClean="0">
                          <a:solidFill>
                            <a:schemeClr val="dk1"/>
                          </a:solidFill>
                          <a:effectLst/>
                          <a:latin typeface="+mn-lt"/>
                          <a:ea typeface="+mn-ea"/>
                          <a:cs typeface="+mn-cs"/>
                        </a:rPr>
                        <a:t> – The god of rain and lightning.</a:t>
                      </a:r>
                      <a:endParaRPr lang="en-GB" sz="1200" dirty="0"/>
                    </a:p>
                  </a:txBody>
                  <a:tcPr/>
                </a:tc>
                <a:extLst>
                  <a:ext uri="{0D108BD9-81ED-4DB2-BD59-A6C34878D82A}">
                    <a16:rowId xmlns:a16="http://schemas.microsoft.com/office/drawing/2014/main" val="59007896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351519010"/>
              </p:ext>
            </p:extLst>
          </p:nvPr>
        </p:nvGraphicFramePr>
        <p:xfrm>
          <a:off x="2896938" y="1711686"/>
          <a:ext cx="2741498" cy="1645920"/>
        </p:xfrm>
        <a:graphic>
          <a:graphicData uri="http://schemas.openxmlformats.org/drawingml/2006/table">
            <a:tbl>
              <a:tblPr firstRow="1" bandRow="1">
                <a:tableStyleId>{5C22544A-7EE6-4342-B048-85BDC9FD1C3A}</a:tableStyleId>
              </a:tblPr>
              <a:tblGrid>
                <a:gridCol w="2741498">
                  <a:extLst>
                    <a:ext uri="{9D8B030D-6E8A-4147-A177-3AD203B41FA5}">
                      <a16:colId xmlns:a16="http://schemas.microsoft.com/office/drawing/2014/main" val="613055745"/>
                    </a:ext>
                  </a:extLst>
                </a:gridCol>
              </a:tblGrid>
              <a:tr h="187156">
                <a:tc>
                  <a:txBody>
                    <a:bodyPr/>
                    <a:lstStyle/>
                    <a:p>
                      <a:r>
                        <a:rPr lang="en-GB" sz="1200" dirty="0" smtClean="0"/>
                        <a:t>Artefacts</a:t>
                      </a:r>
                      <a:endParaRPr lang="en-GB" sz="1200" dirty="0"/>
                    </a:p>
                  </a:txBody>
                  <a:tcPr/>
                </a:tc>
                <a:extLst>
                  <a:ext uri="{0D108BD9-81ED-4DB2-BD59-A6C34878D82A}">
                    <a16:rowId xmlns:a16="http://schemas.microsoft.com/office/drawing/2014/main" val="1050799939"/>
                  </a:ext>
                </a:extLst>
              </a:tr>
              <a:tr h="187156">
                <a:tc>
                  <a:txBody>
                    <a:bodyPr/>
                    <a:lstStyle/>
                    <a:p>
                      <a:r>
                        <a:rPr lang="en-GB" sz="1200" dirty="0" smtClean="0"/>
                        <a:t>Mayan pyramids</a:t>
                      </a:r>
                      <a:endParaRPr lang="en-GB" sz="1200" dirty="0"/>
                    </a:p>
                  </a:txBody>
                  <a:tcPr/>
                </a:tc>
                <a:extLst>
                  <a:ext uri="{0D108BD9-81ED-4DB2-BD59-A6C34878D82A}">
                    <a16:rowId xmlns:a16="http://schemas.microsoft.com/office/drawing/2014/main" val="4176924115"/>
                  </a:ext>
                </a:extLst>
              </a:tr>
              <a:tr h="187156">
                <a:tc>
                  <a:txBody>
                    <a:bodyPr/>
                    <a:lstStyle/>
                    <a:p>
                      <a:r>
                        <a:rPr lang="en-GB" sz="1200" dirty="0" smtClean="0"/>
                        <a:t>Sculptures</a:t>
                      </a:r>
                      <a:endParaRPr lang="en-GB" sz="1200" dirty="0"/>
                    </a:p>
                  </a:txBody>
                  <a:tcPr/>
                </a:tc>
                <a:extLst>
                  <a:ext uri="{0D108BD9-81ED-4DB2-BD59-A6C34878D82A}">
                    <a16:rowId xmlns:a16="http://schemas.microsoft.com/office/drawing/2014/main" val="3859011276"/>
                  </a:ext>
                </a:extLst>
              </a:tr>
              <a:tr h="187156">
                <a:tc>
                  <a:txBody>
                    <a:bodyPr/>
                    <a:lstStyle/>
                    <a:p>
                      <a:r>
                        <a:rPr lang="en-GB" sz="1200" dirty="0" smtClean="0"/>
                        <a:t>Art</a:t>
                      </a:r>
                      <a:endParaRPr lang="en-GB" sz="1200" dirty="0"/>
                    </a:p>
                  </a:txBody>
                  <a:tcPr/>
                </a:tc>
                <a:extLst>
                  <a:ext uri="{0D108BD9-81ED-4DB2-BD59-A6C34878D82A}">
                    <a16:rowId xmlns:a16="http://schemas.microsoft.com/office/drawing/2014/main" val="1305595999"/>
                  </a:ext>
                </a:extLst>
              </a:tr>
              <a:tr h="187156">
                <a:tc>
                  <a:txBody>
                    <a:bodyPr/>
                    <a:lstStyle/>
                    <a:p>
                      <a:r>
                        <a:rPr lang="en-GB" sz="1200" dirty="0" smtClean="0"/>
                        <a:t>Ceramic pots</a:t>
                      </a:r>
                      <a:endParaRPr lang="en-GB" sz="1200" dirty="0"/>
                    </a:p>
                  </a:txBody>
                  <a:tcPr/>
                </a:tc>
                <a:extLst>
                  <a:ext uri="{0D108BD9-81ED-4DB2-BD59-A6C34878D82A}">
                    <a16:rowId xmlns:a16="http://schemas.microsoft.com/office/drawing/2014/main" val="1267545841"/>
                  </a:ext>
                </a:extLst>
              </a:tr>
              <a:tr h="187156">
                <a:tc>
                  <a:txBody>
                    <a:bodyPr/>
                    <a:lstStyle/>
                    <a:p>
                      <a:r>
                        <a:rPr lang="en-GB" sz="1200" dirty="0" smtClean="0"/>
                        <a:t>Jewellery</a:t>
                      </a:r>
                      <a:endParaRPr lang="en-GB" sz="1200" dirty="0"/>
                    </a:p>
                  </a:txBody>
                  <a:tcPr/>
                </a:tc>
                <a:extLst>
                  <a:ext uri="{0D108BD9-81ED-4DB2-BD59-A6C34878D82A}">
                    <a16:rowId xmlns:a16="http://schemas.microsoft.com/office/drawing/2014/main" val="4005340692"/>
                  </a:ext>
                </a:extLst>
              </a:tr>
            </a:tbl>
          </a:graphicData>
        </a:graphic>
      </p:graphicFrame>
      <p:pic>
        <p:nvPicPr>
          <p:cNvPr id="4" name="Picture 3"/>
          <p:cNvPicPr>
            <a:picLocks noChangeAspect="1"/>
          </p:cNvPicPr>
          <p:nvPr/>
        </p:nvPicPr>
        <p:blipFill>
          <a:blip r:embed="rId3"/>
          <a:stretch>
            <a:fillRect/>
          </a:stretch>
        </p:blipFill>
        <p:spPr>
          <a:xfrm>
            <a:off x="2896938" y="3368239"/>
            <a:ext cx="7009062" cy="3477240"/>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4992</TotalTime>
  <Words>276</Words>
  <Application>Microsoft Office PowerPoint</Application>
  <PresentationFormat>A4 Paper (210x297 mm)</PresentationFormat>
  <Paragraphs>40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Mayans  |  Year 6  | Summer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Eleanor Douglas</cp:lastModifiedBy>
  <cp:revision>77</cp:revision>
  <cp:lastPrinted>2017-10-30T10:21:12Z</cp:lastPrinted>
  <dcterms:created xsi:type="dcterms:W3CDTF">2017-10-15T20:56:30Z</dcterms:created>
  <dcterms:modified xsi:type="dcterms:W3CDTF">2019-10-25T13:35:56Z</dcterms:modified>
</cp:coreProperties>
</file>