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38" autoAdjust="0"/>
    <p:restoredTop sz="94627"/>
  </p:normalViewPr>
  <p:slideViewPr>
    <p:cSldViewPr snapToGrid="0" snapToObjects="1">
      <p:cViewPr varScale="1">
        <p:scale>
          <a:sx n="79" d="100"/>
          <a:sy n="79" d="100"/>
        </p:scale>
        <p:origin x="1598" y="8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dirty="0"/>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10/13/2022</a:t>
            </a:fld>
            <a:endParaRPr lang="en-US" dirty="0"/>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dirty="0"/>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dirty="0"/>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dirty="0"/>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dirty="0"/>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8" name="Footer Placeholder 7"/>
          <p:cNvSpPr>
            <a:spLocks noGrp="1"/>
          </p:cNvSpPr>
          <p:nvPr>
            <p:ph type="ftr" sz="quarter" idx="11"/>
          </p:nvPr>
        </p:nvSpPr>
        <p:spPr/>
        <p:txBody>
          <a:bodyPr numCol="1"/>
          <a:lstStyle/>
          <a:p>
            <a:endParaRPr lang="en-US" dirty="0"/>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4" name="Footer Placeholder 3"/>
          <p:cNvSpPr>
            <a:spLocks noGrp="1"/>
          </p:cNvSpPr>
          <p:nvPr>
            <p:ph type="ftr" sz="quarter" idx="11"/>
          </p:nvPr>
        </p:nvSpPr>
        <p:spPr/>
        <p:txBody>
          <a:bodyPr numCol="1"/>
          <a:lstStyle/>
          <a:p>
            <a:endParaRPr lang="en-US" dirty="0"/>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3" name="Footer Placeholder 2"/>
          <p:cNvSpPr>
            <a:spLocks noGrp="1"/>
          </p:cNvSpPr>
          <p:nvPr>
            <p:ph type="ftr" sz="quarter" idx="11"/>
          </p:nvPr>
        </p:nvSpPr>
        <p:spPr/>
        <p:txBody>
          <a:bodyPr numCol="1"/>
          <a:lstStyle/>
          <a:p>
            <a:endParaRPr lang="en-US" dirty="0"/>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Drag picture to placeholder or click icon to add</a:t>
            </a:r>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6" name="Footer Placeholder 5"/>
          <p:cNvSpPr>
            <a:spLocks noGrp="1"/>
          </p:cNvSpPr>
          <p:nvPr>
            <p:ph type="ftr" sz="quarter" idx="11"/>
          </p:nvPr>
        </p:nvSpPr>
        <p:spPr/>
        <p:txBody>
          <a:bodyPr numCol="1"/>
          <a:lstStyle/>
          <a:p>
            <a:endParaRPr lang="en-US" dirty="0"/>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10/13/2022</a:t>
            </a:fld>
            <a:endParaRPr lang="en-US" dirty="0"/>
          </a:p>
        </p:txBody>
      </p:sp>
      <p:sp>
        <p:nvSpPr>
          <p:cNvPr id="5" name="Footer Placeholder 4"/>
          <p:cNvSpPr>
            <a:spLocks noGrp="1"/>
          </p:cNvSpPr>
          <p:nvPr>
            <p:ph type="ftr" sz="quarter" idx="11"/>
          </p:nvPr>
        </p:nvSpPr>
        <p:spPr/>
        <p:txBody>
          <a:bodyPr numCol="1"/>
          <a:lstStyle/>
          <a:p>
            <a:endParaRPr lang="en-US" dirty="0"/>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10/13/2022</a:t>
            </a:fld>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dirty="0"/>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91437"/>
            <a:ext cx="8502568" cy="273090"/>
          </a:xfrm>
        </p:spPr>
        <p:txBody>
          <a:bodyPr numCol="1">
            <a:noAutofit/>
          </a:bodyPr>
          <a:lstStyle/>
          <a:p>
            <a:pPr algn="l"/>
            <a:r>
              <a:rPr lang="en-US" sz="1600" b="1" dirty="0" smtClean="0">
                <a:latin typeface="Century Gothic" panose="020B0502020202020204" pitchFamily="34" charset="0"/>
                <a:ea typeface="Tahoma" panose="020B0604030504040204" pitchFamily="34" charset="0"/>
                <a:cs typeface="Tahoma" panose="020B0604030504040204" pitchFamily="34" charset="0"/>
              </a:rPr>
              <a:t>Shirley Heath </a:t>
            </a:r>
            <a:r>
              <a:rPr lang="en-US" sz="1800" b="1" dirty="0" smtClean="0">
                <a:latin typeface="Century Gothic" panose="020B0502020202020204" pitchFamily="34" charset="0"/>
                <a:ea typeface="Tahoma" panose="020B0604030504040204" pitchFamily="34" charset="0"/>
                <a:cs typeface="Tahoma" panose="020B0604030504040204" pitchFamily="34" charset="0"/>
              </a:rPr>
              <a:t>		Happy|  Year </a:t>
            </a:r>
            <a:r>
              <a:rPr lang="en-US" sz="1800" b="1" dirty="0">
                <a:latin typeface="Century Gothic" panose="020B0502020202020204" pitchFamily="34" charset="0"/>
                <a:ea typeface="Tahoma" panose="020B0604030504040204" pitchFamily="34" charset="0"/>
                <a:cs typeface="Tahoma" panose="020B0604030504040204" pitchFamily="34" charset="0"/>
              </a:rPr>
              <a:t>6</a:t>
            </a:r>
            <a:r>
              <a:rPr lang="en-US" sz="1800" b="1" dirty="0" smtClean="0">
                <a:latin typeface="Century Gothic" panose="020B0502020202020204" pitchFamily="34" charset="0"/>
                <a:ea typeface="Tahoma" panose="020B0604030504040204" pitchFamily="34" charset="0"/>
                <a:cs typeface="Tahoma" panose="020B0604030504040204" pitchFamily="34" charset="0"/>
              </a:rPr>
              <a:t>  | Term:  Autumn 1 </a:t>
            </a:r>
            <a:endParaRPr lang="en-US" sz="1800" b="1" dirty="0">
              <a:latin typeface="Century Gothic" panose="020B0502020202020204" pitchFamily="34" charset="0"/>
              <a:ea typeface="Tahoma" panose="020B0604030504040204" pitchFamily="34" charset="0"/>
              <a:cs typeface="Tahoma" panose="020B0604030504040204" pitchFamily="34"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863796591"/>
              </p:ext>
            </p:extLst>
          </p:nvPr>
        </p:nvGraphicFramePr>
        <p:xfrm>
          <a:off x="62102" y="4371920"/>
          <a:ext cx="4210887" cy="561976"/>
        </p:xfrm>
        <a:graphic>
          <a:graphicData uri="http://schemas.openxmlformats.org/drawingml/2006/table">
            <a:tbl>
              <a:tblPr firstRow="1" bandRow="1">
                <a:tableStyleId>{93296810-A885-4BE3-A3E7-6D5BEEA58F35}</a:tableStyleId>
              </a:tblPr>
              <a:tblGrid>
                <a:gridCol w="4210887">
                  <a:extLst>
                    <a:ext uri="{9D8B030D-6E8A-4147-A177-3AD203B41FA5}">
                      <a16:colId xmlns:a16="http://schemas.microsoft.com/office/drawing/2014/main" val="20001"/>
                    </a:ext>
                  </a:extLst>
                </a:gridCol>
              </a:tblGrid>
              <a:tr h="389849">
                <a:tc>
                  <a:txBody>
                    <a:bodyPr/>
                    <a:lstStyle/>
                    <a:p>
                      <a:pPr algn="ctr"/>
                      <a:r>
                        <a:rPr lang="en-GB" altLang="en-GB" sz="1600" dirty="0" smtClean="0">
                          <a:latin typeface="Century Gothic" panose="020B0502020202020204" pitchFamily="34" charset="0"/>
                          <a:ea typeface="Tahoma" panose="020B0604030504040204" pitchFamily="34" charset="0"/>
                          <a:cs typeface="Tahoma" panose="020B0604030504040204" pitchFamily="34" charset="0"/>
                        </a:rPr>
                        <a:t>Musical</a:t>
                      </a:r>
                      <a:r>
                        <a:rPr lang="en-GB" altLang="en-GB" sz="1600" baseline="0" dirty="0" smtClean="0">
                          <a:latin typeface="Century Gothic" panose="020B0502020202020204" pitchFamily="34" charset="0"/>
                          <a:ea typeface="Tahoma" panose="020B0604030504040204" pitchFamily="34" charset="0"/>
                          <a:cs typeface="Tahoma" panose="020B0604030504040204" pitchFamily="34" charset="0"/>
                        </a:rPr>
                        <a:t> Activities</a:t>
                      </a:r>
                    </a:p>
                    <a:p>
                      <a:pPr algn="ctr"/>
                      <a:r>
                        <a:rPr lang="en-GB" altLang="en-GB" sz="1600" baseline="0" dirty="0" smtClean="0">
                          <a:latin typeface="Century Gothic" panose="020B0502020202020204" pitchFamily="34" charset="0"/>
                          <a:ea typeface="Tahoma" panose="020B0604030504040204" pitchFamily="34" charset="0"/>
                          <a:cs typeface="Tahoma" panose="020B0604030504040204" pitchFamily="34" charset="0"/>
                        </a:rPr>
                        <a:t>(Using glocks / recorders)</a:t>
                      </a:r>
                      <a:endParaRPr lang="en-GB" altLang="en-GB" sz="1600" dirty="0">
                        <a:latin typeface="Century Gothic" panose="020B0502020202020204" pitchFamily="34" charset="0"/>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10000"/>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763976217"/>
              </p:ext>
            </p:extLst>
          </p:nvPr>
        </p:nvGraphicFramePr>
        <p:xfrm>
          <a:off x="62103" y="2825515"/>
          <a:ext cx="4210886" cy="1516932"/>
        </p:xfrm>
        <a:graphic>
          <a:graphicData uri="http://schemas.openxmlformats.org/drawingml/2006/table">
            <a:tbl>
              <a:tblPr firstRow="1" bandRow="1">
                <a:tableStyleId>{21E4AEA4-8DFA-4A89-87EB-49C32662AFE0}</a:tableStyleId>
              </a:tblPr>
              <a:tblGrid>
                <a:gridCol w="4210886">
                  <a:extLst>
                    <a:ext uri="{9D8B030D-6E8A-4147-A177-3AD203B41FA5}">
                      <a16:colId xmlns:a16="http://schemas.microsoft.com/office/drawing/2014/main" val="771789285"/>
                    </a:ext>
                  </a:extLst>
                </a:gridCol>
              </a:tblGrid>
              <a:tr h="497694">
                <a:tc>
                  <a:txBody>
                    <a:bodyPr/>
                    <a:lstStyle/>
                    <a:p>
                      <a:pPr algn="ctr"/>
                      <a:r>
                        <a:rPr lang="en-US" sz="1600" dirty="0" smtClean="0">
                          <a:latin typeface="Century Gothic" panose="020B0502020202020204" pitchFamily="34" charset="0"/>
                          <a:ea typeface="Tahoma" panose="020B0604030504040204" pitchFamily="34" charset="0"/>
                          <a:cs typeface="Tahoma" panose="020B0604030504040204" pitchFamily="34" charset="0"/>
                        </a:rPr>
                        <a:t>Listen and Appraise:  </a:t>
                      </a:r>
                    </a:p>
                    <a:p>
                      <a:pPr algn="ctr"/>
                      <a:r>
                        <a:rPr lang="en-US" sz="1600" dirty="0" smtClean="0">
                          <a:latin typeface="Century Gothic" panose="020B0502020202020204" pitchFamily="34" charset="0"/>
                          <a:ea typeface="Tahoma" panose="020B0604030504040204" pitchFamily="34" charset="0"/>
                          <a:cs typeface="Tahoma" panose="020B0604030504040204" pitchFamily="34" charset="0"/>
                        </a:rPr>
                        <a:t>Happy (Pop / Neo Soul)</a:t>
                      </a:r>
                      <a:endParaRPr lang="en-US" sz="1600" dirty="0">
                        <a:latin typeface="Century Gothic" panose="020B0502020202020204" pitchFamily="34" charset="0"/>
                        <a:ea typeface="Tahoma" panose="020B0604030504040204" pitchFamily="34" charset="0"/>
                        <a:cs typeface="Tahoma" panose="020B0604030504040204" pitchFamily="34" charset="0"/>
                      </a:endParaRPr>
                    </a:p>
                  </a:txBody>
                  <a:tcPr marL="74295" marR="74295" marT="37148" marB="37148"/>
                </a:tc>
                <a:extLst>
                  <a:ext uri="{0D108BD9-81ED-4DB2-BD59-A6C34878D82A}">
                    <a16:rowId xmlns:a16="http://schemas.microsoft.com/office/drawing/2014/main" val="2106910169"/>
                  </a:ext>
                </a:extLst>
              </a:tr>
              <a:tr h="238739">
                <a:tc>
                  <a:txBody>
                    <a:bodyPr/>
                    <a:lstStyle/>
                    <a:p>
                      <a:pPr algn="just"/>
                      <a:r>
                        <a:rPr lang="en-US" sz="1050" b="0" i="0" u="none" strike="noStrike" kern="1200" baseline="0" dirty="0" smtClean="0">
                          <a:solidFill>
                            <a:schemeClr val="dk1"/>
                          </a:solidFill>
                          <a:latin typeface="Century Gothic" panose="020B0502020202020204" pitchFamily="34" charset="0"/>
                          <a:ea typeface="+mn-ea"/>
                          <a:cs typeface="+mn-cs"/>
                        </a:rPr>
                        <a:t>What style indicators can you hear?</a:t>
                      </a:r>
                    </a:p>
                  </a:txBody>
                  <a:tcPr marL="68580" marR="68580" marT="0" marB="0" anchor="ctr"/>
                </a:tc>
                <a:extLst>
                  <a:ext uri="{0D108BD9-81ED-4DB2-BD59-A6C34878D82A}">
                    <a16:rowId xmlns:a16="http://schemas.microsoft.com/office/drawing/2014/main" val="3401584818"/>
                  </a:ext>
                </a:extLst>
              </a:tr>
              <a:tr h="238739">
                <a:tc>
                  <a:txBody>
                    <a:bodyPr/>
                    <a:lstStyle/>
                    <a:p>
                      <a:pPr algn="just"/>
                      <a:r>
                        <a:rPr lang="en-GB" sz="1050" b="0" i="0" u="none" strike="noStrike" kern="1200" baseline="0" dirty="0" smtClean="0">
                          <a:solidFill>
                            <a:schemeClr val="dk1"/>
                          </a:solidFill>
                          <a:latin typeface="Century Gothic" panose="020B0502020202020204" pitchFamily="34" charset="0"/>
                          <a:ea typeface="+mn-ea"/>
                          <a:cs typeface="+mn-cs"/>
                        </a:rPr>
                        <a:t>Describe the structure?</a:t>
                      </a:r>
                    </a:p>
                  </a:txBody>
                  <a:tcPr marL="68580" marR="68580" marT="0" marB="0" anchor="ctr"/>
                </a:tc>
                <a:extLst>
                  <a:ext uri="{0D108BD9-81ED-4DB2-BD59-A6C34878D82A}">
                    <a16:rowId xmlns:a16="http://schemas.microsoft.com/office/drawing/2014/main" val="2075142700"/>
                  </a:ext>
                </a:extLst>
              </a:tr>
              <a:tr h="238739">
                <a:tc>
                  <a:txBody>
                    <a:bodyPr/>
                    <a:lstStyle/>
                    <a:p>
                      <a:pPr algn="just"/>
                      <a:r>
                        <a:rPr lang="en-US" sz="1050" b="0" i="0" u="none" strike="noStrike" kern="1200" baseline="0" dirty="0" smtClean="0">
                          <a:solidFill>
                            <a:schemeClr val="dk1"/>
                          </a:solidFill>
                          <a:latin typeface="Century Gothic" panose="020B0502020202020204" pitchFamily="34" charset="0"/>
                          <a:ea typeface="+mn-ea"/>
                          <a:cs typeface="+mn-cs"/>
                        </a:rPr>
                        <a:t>What instruments/voices you can hear?</a:t>
                      </a:r>
                    </a:p>
                  </a:txBody>
                  <a:tcPr marL="68580" marR="68580" marT="0" marB="0" anchor="ctr"/>
                </a:tc>
                <a:extLst>
                  <a:ext uri="{0D108BD9-81ED-4DB2-BD59-A6C34878D82A}">
                    <a16:rowId xmlns:a16="http://schemas.microsoft.com/office/drawing/2014/main" val="2564866020"/>
                  </a:ext>
                </a:extLst>
              </a:tr>
              <a:tr h="238739">
                <a:tc>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GB" sz="1050" b="0" i="0" u="none" strike="noStrike" kern="1200" baseline="0" dirty="0" smtClean="0">
                          <a:solidFill>
                            <a:schemeClr val="dk1"/>
                          </a:solidFill>
                          <a:latin typeface="Century Gothic" panose="020B0502020202020204" pitchFamily="34" charset="0"/>
                          <a:ea typeface="+mn-ea"/>
                          <a:cs typeface="+mn-cs"/>
                        </a:rPr>
                        <a:t>Describe the musical dimensions?</a:t>
                      </a:r>
                    </a:p>
                  </a:txBody>
                  <a:tcPr marL="68580" marR="68580" marT="0" marB="0" anchor="ctr"/>
                </a:tc>
                <a:extLst>
                  <a:ext uri="{0D108BD9-81ED-4DB2-BD59-A6C34878D82A}">
                    <a16:rowId xmlns:a16="http://schemas.microsoft.com/office/drawing/2014/main" val="3734594781"/>
                  </a:ext>
                </a:extLst>
              </a:tr>
            </a:tbl>
          </a:graphicData>
        </a:graphic>
      </p:graphicFrame>
      <p:graphicFrame>
        <p:nvGraphicFramePr>
          <p:cNvPr id="11" name="Table 10">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2556783493"/>
              </p:ext>
            </p:extLst>
          </p:nvPr>
        </p:nvGraphicFramePr>
        <p:xfrm>
          <a:off x="62102" y="380366"/>
          <a:ext cx="4210887" cy="2415676"/>
        </p:xfrm>
        <a:graphic>
          <a:graphicData uri="http://schemas.openxmlformats.org/drawingml/2006/table">
            <a:tbl>
              <a:tblPr firstRow="1" bandRow="1">
                <a:tableStyleId>{00A15C55-8517-42AA-B614-E9B94910E393}</a:tableStyleId>
              </a:tblPr>
              <a:tblGrid>
                <a:gridCol w="4210887">
                  <a:extLst>
                    <a:ext uri="{9D8B030D-6E8A-4147-A177-3AD203B41FA5}">
                      <a16:colId xmlns:a16="http://schemas.microsoft.com/office/drawing/2014/main" val="771789285"/>
                    </a:ext>
                  </a:extLst>
                </a:gridCol>
              </a:tblGrid>
              <a:tr h="255298">
                <a:tc>
                  <a:txBody>
                    <a:bodyPr/>
                    <a:lstStyle/>
                    <a:p>
                      <a:pPr algn="ctr"/>
                      <a:r>
                        <a:rPr lang="en-US" sz="1600" dirty="0" smtClean="0">
                          <a:latin typeface="Century Gothic" panose="020B0502020202020204" pitchFamily="34" charset="0"/>
                        </a:rPr>
                        <a:t>About</a:t>
                      </a:r>
                      <a:r>
                        <a:rPr lang="en-US" sz="1600" baseline="0" dirty="0" smtClean="0">
                          <a:latin typeface="Century Gothic" panose="020B0502020202020204" pitchFamily="34" charset="0"/>
                        </a:rPr>
                        <a:t> This Unit</a:t>
                      </a:r>
                      <a:endParaRPr lang="en-US" sz="1600" dirty="0">
                        <a:latin typeface="Century Gothic" panose="020B0502020202020204" pitchFamily="34" charset="0"/>
                      </a:endParaRPr>
                    </a:p>
                  </a:txBody>
                  <a:tcPr marL="74295" marR="74295" marT="37148" marB="37148"/>
                </a:tc>
                <a:extLst>
                  <a:ext uri="{0D108BD9-81ED-4DB2-BD59-A6C34878D82A}">
                    <a16:rowId xmlns:a16="http://schemas.microsoft.com/office/drawing/2014/main" val="2106910169"/>
                  </a:ext>
                </a:extLst>
              </a:tr>
              <a:tr h="156348">
                <a:tc>
                  <a:txBody>
                    <a:bodyPr/>
                    <a:lstStyle/>
                    <a:p>
                      <a:pPr algn="just"/>
                      <a:r>
                        <a:rPr lang="en-GB" sz="1050" b="1" i="0" u="none" strike="noStrike" kern="1200" baseline="0" dirty="0" smtClean="0">
                          <a:solidFill>
                            <a:schemeClr val="dk1"/>
                          </a:solidFill>
                          <a:latin typeface="Century Gothic" panose="020B0502020202020204" pitchFamily="34" charset="0"/>
                          <a:ea typeface="+mn-ea"/>
                          <a:cs typeface="+mn-cs"/>
                        </a:rPr>
                        <a:t>Theme: </a:t>
                      </a:r>
                      <a:r>
                        <a:rPr lang="en-GB" sz="1050" b="0" i="0" u="none" strike="noStrike" kern="1200" baseline="0" dirty="0" smtClean="0">
                          <a:solidFill>
                            <a:schemeClr val="dk1"/>
                          </a:solidFill>
                          <a:latin typeface="Century Gothic" panose="020B0502020202020204" pitchFamily="34" charset="0"/>
                          <a:ea typeface="+mn-ea"/>
                          <a:cs typeface="+mn-cs"/>
                        </a:rPr>
                        <a:t>Being Happy!</a:t>
                      </a:r>
                    </a:p>
                  </a:txBody>
                  <a:tcPr marL="68580" marR="68580" marT="0" marB="0" anchor="ctr"/>
                </a:tc>
                <a:extLst>
                  <a:ext uri="{0D108BD9-81ED-4DB2-BD59-A6C34878D82A}">
                    <a16:rowId xmlns:a16="http://schemas.microsoft.com/office/drawing/2014/main" val="3401584818"/>
                  </a:ext>
                </a:extLst>
              </a:tr>
              <a:tr h="807169">
                <a:tc>
                  <a:txBody>
                    <a:bodyPr/>
                    <a:lstStyle/>
                    <a:p>
                      <a:pPr algn="just"/>
                      <a:r>
                        <a:rPr lang="en-GB" sz="1050" b="1" i="0" u="none" strike="noStrike" kern="1200" baseline="0" dirty="0" smtClean="0">
                          <a:solidFill>
                            <a:schemeClr val="dk1"/>
                          </a:solidFill>
                          <a:latin typeface="Century Gothic" panose="020B0502020202020204" pitchFamily="34" charset="0"/>
                          <a:ea typeface="+mn-ea"/>
                          <a:cs typeface="+mn-cs"/>
                        </a:rPr>
                        <a:t>Facts/info:</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Happy is a song written, produced and </a:t>
                      </a:r>
                      <a:r>
                        <a:rPr lang="en-GB" sz="1050" b="0" i="0" u="none" strike="noStrike" kern="1200" baseline="0" dirty="0" smtClean="0">
                          <a:solidFill>
                            <a:schemeClr val="dk1"/>
                          </a:solidFill>
                          <a:latin typeface="Century Gothic" panose="020B0502020202020204" pitchFamily="34" charset="0"/>
                          <a:ea typeface="+mn-ea"/>
                          <a:cs typeface="+mn-cs"/>
                        </a:rPr>
                        <a:t>performed by Pharrell Williams.</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Happy is a Pop song that has a soul music sound and groove from the 1960s; very much like a Motown song.</a:t>
                      </a:r>
                    </a:p>
                  </a:txBody>
                  <a:tcPr marL="68580" marR="68580" marT="0" marB="0" anchor="ctr"/>
                </a:tc>
                <a:extLst>
                  <a:ext uri="{0D108BD9-81ED-4DB2-BD59-A6C34878D82A}">
                    <a16:rowId xmlns:a16="http://schemas.microsoft.com/office/drawing/2014/main" val="2075142700"/>
                  </a:ext>
                </a:extLst>
              </a:tr>
              <a:tr h="1130351">
                <a:tc>
                  <a:txBody>
                    <a:bodyPr/>
                    <a:lstStyle/>
                    <a:p>
                      <a:pPr algn="just"/>
                      <a:r>
                        <a:rPr lang="en-US" sz="1050" b="1" i="0" u="none" strike="noStrike" kern="1200" baseline="0" dirty="0" smtClean="0">
                          <a:solidFill>
                            <a:schemeClr val="dk1"/>
                          </a:solidFill>
                          <a:latin typeface="Century Gothic" panose="020B0502020202020204" pitchFamily="34" charset="0"/>
                          <a:ea typeface="+mn-ea"/>
                          <a:cs typeface="+mn-cs"/>
                        </a:rPr>
                        <a:t>Listen to 5 other songs in different styles. What </a:t>
                      </a:r>
                      <a:r>
                        <a:rPr lang="en-GB" sz="1050" b="1" i="0" u="none" strike="noStrike" kern="1200" baseline="0" dirty="0" smtClean="0">
                          <a:solidFill>
                            <a:schemeClr val="dk1"/>
                          </a:solidFill>
                          <a:latin typeface="Century Gothic" panose="020B0502020202020204" pitchFamily="34" charset="0"/>
                          <a:ea typeface="+mn-ea"/>
                          <a:cs typeface="+mn-cs"/>
                        </a:rPr>
                        <a:t>are their styles?:</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‘Top Of The World’ sung by The Carpenters</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‘Don’t Worry, Be Happy’ sung by Bobby </a:t>
                      </a:r>
                      <a:r>
                        <a:rPr lang="en-GB" sz="1050" b="0" i="0" u="none" strike="noStrike" kern="1200" baseline="0" dirty="0" smtClean="0">
                          <a:solidFill>
                            <a:schemeClr val="dk1"/>
                          </a:solidFill>
                          <a:latin typeface="Century Gothic" panose="020B0502020202020204" pitchFamily="34" charset="0"/>
                          <a:ea typeface="+mn-ea"/>
                          <a:cs typeface="+mn-cs"/>
                        </a:rPr>
                        <a:t>McFerrin</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‘Walking On Sunshine’ sung by Katrina And </a:t>
                      </a:r>
                      <a:r>
                        <a:rPr lang="en-GB" sz="1050" b="0" i="0" u="none" strike="noStrike" kern="1200" baseline="0" dirty="0" smtClean="0">
                          <a:solidFill>
                            <a:schemeClr val="dk1"/>
                          </a:solidFill>
                          <a:latin typeface="Century Gothic" panose="020B0502020202020204" pitchFamily="34" charset="0"/>
                          <a:ea typeface="+mn-ea"/>
                          <a:cs typeface="+mn-cs"/>
                        </a:rPr>
                        <a:t>The Waves</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‘When You’re Smiling’ sung by Frank Sinatra</a:t>
                      </a:r>
                    </a:p>
                    <a:p>
                      <a:pPr marL="171450" indent="-171450" algn="just">
                        <a:buFont typeface="Arial" panose="020B0604020202020204" pitchFamily="34" charset="0"/>
                        <a:buChar char="•"/>
                      </a:pPr>
                      <a:r>
                        <a:rPr lang="en-US" sz="1050" b="0" i="0" u="none" strike="noStrike" kern="1200" baseline="0" dirty="0" smtClean="0">
                          <a:solidFill>
                            <a:schemeClr val="dk1"/>
                          </a:solidFill>
                          <a:latin typeface="Century Gothic" panose="020B0502020202020204" pitchFamily="34" charset="0"/>
                          <a:ea typeface="+mn-ea"/>
                          <a:cs typeface="+mn-cs"/>
                        </a:rPr>
                        <a:t>‘Love Will Save The Day’ sung by Brendan </a:t>
                      </a:r>
                      <a:r>
                        <a:rPr lang="en-GB" sz="1050" b="0" i="0" u="none" strike="noStrike" kern="1200" baseline="0" dirty="0" smtClean="0">
                          <a:solidFill>
                            <a:schemeClr val="dk1"/>
                          </a:solidFill>
                          <a:latin typeface="Century Gothic" panose="020B0502020202020204" pitchFamily="34" charset="0"/>
                          <a:ea typeface="+mn-ea"/>
                          <a:cs typeface="+mn-cs"/>
                        </a:rPr>
                        <a:t>Reilly</a:t>
                      </a:r>
                    </a:p>
                  </a:txBody>
                  <a:tcPr marL="68580" marR="68580" marT="0" marB="0" anchor="ctr"/>
                </a:tc>
                <a:extLst>
                  <a:ext uri="{0D108BD9-81ED-4DB2-BD59-A6C34878D82A}">
                    <a16:rowId xmlns:a16="http://schemas.microsoft.com/office/drawing/2014/main" val="2412221291"/>
                  </a:ext>
                </a:extLst>
              </a:tr>
            </a:tbl>
          </a:graphicData>
        </a:graphic>
      </p:graphicFrame>
      <p:graphicFrame>
        <p:nvGraphicFramePr>
          <p:cNvPr id="10" name="Table 9">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1197887289"/>
              </p:ext>
            </p:extLst>
          </p:nvPr>
        </p:nvGraphicFramePr>
        <p:xfrm>
          <a:off x="4384321" y="364527"/>
          <a:ext cx="5387278" cy="6397488"/>
        </p:xfrm>
        <a:graphic>
          <a:graphicData uri="http://schemas.openxmlformats.org/drawingml/2006/table">
            <a:tbl>
              <a:tblPr firstRow="1" bandRow="1">
                <a:tableStyleId>{5C22544A-7EE6-4342-B048-85BDC9FD1C3A}</a:tableStyleId>
              </a:tblPr>
              <a:tblGrid>
                <a:gridCol w="365159">
                  <a:extLst>
                    <a:ext uri="{9D8B030D-6E8A-4147-A177-3AD203B41FA5}">
                      <a16:colId xmlns:a16="http://schemas.microsoft.com/office/drawing/2014/main" val="771789285"/>
                    </a:ext>
                  </a:extLst>
                </a:gridCol>
                <a:gridCol w="958347">
                  <a:extLst>
                    <a:ext uri="{9D8B030D-6E8A-4147-A177-3AD203B41FA5}">
                      <a16:colId xmlns:a16="http://schemas.microsoft.com/office/drawing/2014/main" val="4276029918"/>
                    </a:ext>
                  </a:extLst>
                </a:gridCol>
                <a:gridCol w="4063772">
                  <a:extLst>
                    <a:ext uri="{9D8B030D-6E8A-4147-A177-3AD203B41FA5}">
                      <a16:colId xmlns:a16="http://schemas.microsoft.com/office/drawing/2014/main" val="12522760"/>
                    </a:ext>
                  </a:extLst>
                </a:gridCol>
              </a:tblGrid>
              <a:tr h="302339">
                <a:tc gridSpan="3">
                  <a:txBody>
                    <a:bodyPr/>
                    <a:lstStyle/>
                    <a:p>
                      <a:pPr algn="ctr"/>
                      <a:r>
                        <a:rPr lang="en-US" sz="1600" dirty="0" smtClean="0">
                          <a:latin typeface="Century Gothic" panose="020B0502020202020204" pitchFamily="34" charset="0"/>
                        </a:rPr>
                        <a:t>Vocabulary</a:t>
                      </a:r>
                      <a:endParaRPr lang="en-US" sz="1600" dirty="0">
                        <a:latin typeface="Century Gothic" panose="020B0502020202020204" pitchFamily="34" charset="0"/>
                      </a:endParaRPr>
                    </a:p>
                  </a:txBody>
                  <a:tcPr marL="74295" marR="74295" marT="37148" marB="37148"/>
                </a:tc>
                <a:tc hMerge="1">
                  <a:txBody>
                    <a:bodyPr/>
                    <a:lstStyle/>
                    <a:p>
                      <a:pPr algn="ctr"/>
                      <a:endParaRPr lang="en-US" sz="1400" dirty="0">
                        <a:latin typeface="Century Gothic" panose="020B0502020202020204" pitchFamily="34" charset="0"/>
                      </a:endParaRPr>
                    </a:p>
                  </a:txBody>
                  <a:tcPr marL="74295" marR="74295" marT="37148" marB="37148"/>
                </a:tc>
                <a:tc hMerge="1">
                  <a:txBody>
                    <a:bodyPr/>
                    <a:lstStyle/>
                    <a:p>
                      <a:pPr algn="ctr"/>
                      <a:endParaRPr lang="en-US" sz="1400" dirty="0">
                        <a:latin typeface="Century Gothic" panose="020B0502020202020204" pitchFamily="34" charset="0"/>
                      </a:endParaRPr>
                    </a:p>
                  </a:txBody>
                  <a:tcPr marL="74295" marR="74295" marT="37148" marB="37148"/>
                </a:tc>
                <a:extLst>
                  <a:ext uri="{0D108BD9-81ED-4DB2-BD59-A6C34878D82A}">
                    <a16:rowId xmlns:a16="http://schemas.microsoft.com/office/drawing/2014/main" val="2106910169"/>
                  </a:ext>
                </a:extLst>
              </a:tr>
              <a:tr h="159316">
                <a:tc>
                  <a:txBody>
                    <a:bodyPr/>
                    <a:lstStyle/>
                    <a:p>
                      <a:pPr algn="just"/>
                      <a:r>
                        <a:rPr lang="en-GB" sz="1050" b="0" dirty="0" smtClean="0">
                          <a:latin typeface="Century Gothic" panose="020B0502020202020204" pitchFamily="34" charset="0"/>
                        </a:rPr>
                        <a:t>1.</a:t>
                      </a:r>
                      <a:endParaRPr lang="en-GB" sz="1050" b="0" dirty="0">
                        <a:latin typeface="Century Gothic" panose="020B0502020202020204" pitchFamily="34" charset="0"/>
                      </a:endParaRPr>
                    </a:p>
                  </a:txBody>
                  <a:tcPr marL="68580" marR="68580" marT="0" marB="0" anchor="ctr"/>
                </a:tc>
                <a:tc>
                  <a:txBody>
                    <a:bodyPr/>
                    <a:lstStyle/>
                    <a:p>
                      <a:pPr algn="just"/>
                      <a:r>
                        <a:rPr lang="en-GB" sz="1050" b="0" cap="all" baseline="0" dirty="0" smtClean="0">
                          <a:latin typeface="Century Gothic" panose="020B0502020202020204" pitchFamily="34" charset="0"/>
                        </a:rPr>
                        <a:t>MELODY</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The tune.</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000635161"/>
                  </a:ext>
                </a:extLst>
              </a:tr>
              <a:tr h="159316">
                <a:tc>
                  <a:txBody>
                    <a:bodyPr/>
                    <a:lstStyle/>
                    <a:p>
                      <a:pPr algn="just"/>
                      <a:r>
                        <a:rPr lang="en-GB" sz="1050" b="0" dirty="0" smtClean="0">
                          <a:latin typeface="Century Gothic" panose="020B0502020202020204" pitchFamily="34" charset="0"/>
                        </a:rPr>
                        <a:t>2.</a:t>
                      </a:r>
                      <a:endParaRPr lang="en-GB" sz="1050" b="0" dirty="0">
                        <a:latin typeface="Century Gothic" panose="020B0502020202020204" pitchFamily="34" charset="0"/>
                      </a:endParaRPr>
                    </a:p>
                  </a:txBody>
                  <a:tcPr marL="68580" marR="68580" marT="0" marB="0" anchor="ctr"/>
                </a:tc>
                <a:tc>
                  <a:txBody>
                    <a:bodyPr/>
                    <a:lstStyle/>
                    <a:p>
                      <a:pPr algn="just"/>
                      <a:r>
                        <a:rPr lang="en-GB" sz="1050" b="0" u="none" strike="noStrike" kern="1200" cap="all" baseline="0" dirty="0" smtClean="0">
                          <a:latin typeface="Century Gothic" panose="020B0502020202020204" pitchFamily="34" charset="0"/>
                        </a:rPr>
                        <a:t>Compose</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Writing your own music.</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217602968"/>
                  </a:ext>
                </a:extLst>
              </a:tr>
              <a:tr h="159316">
                <a:tc>
                  <a:txBody>
                    <a:bodyPr/>
                    <a:lstStyle/>
                    <a:p>
                      <a:pPr algn="just"/>
                      <a:r>
                        <a:rPr lang="en-GB" sz="1050" b="0" dirty="0" smtClean="0">
                          <a:latin typeface="Century Gothic" panose="020B0502020202020204" pitchFamily="34" charset="0"/>
                        </a:rPr>
                        <a:t>3.</a:t>
                      </a:r>
                      <a:endParaRPr lang="en-GB" sz="1050" b="0" dirty="0">
                        <a:latin typeface="Century Gothic" panose="020B0502020202020204" pitchFamily="34" charset="0"/>
                      </a:endParaRPr>
                    </a:p>
                  </a:txBody>
                  <a:tcPr marL="68580" marR="68580" marT="0" marB="0" anchor="ctr"/>
                </a:tc>
                <a:tc>
                  <a:txBody>
                    <a:bodyPr/>
                    <a:lstStyle/>
                    <a:p>
                      <a:pPr algn="just"/>
                      <a:r>
                        <a:rPr lang="en-GB" sz="1050" b="0" u="none" strike="noStrike" kern="1200" cap="all" baseline="0" dirty="0" smtClean="0">
                          <a:latin typeface="Century Gothic" panose="020B0502020202020204" pitchFamily="34" charset="0"/>
                        </a:rPr>
                        <a:t>Improvise</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Playing notes that are not written for you.</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885201509"/>
                  </a:ext>
                </a:extLst>
              </a:tr>
              <a:tr h="318632">
                <a:tc>
                  <a:txBody>
                    <a:bodyPr/>
                    <a:lstStyle/>
                    <a:p>
                      <a:pPr algn="just"/>
                      <a:r>
                        <a:rPr lang="en-GB" sz="1050" b="0" dirty="0" smtClean="0">
                          <a:latin typeface="Century Gothic" panose="020B0502020202020204" pitchFamily="34" charset="0"/>
                        </a:rPr>
                        <a:t>4.</a:t>
                      </a:r>
                      <a:endParaRPr lang="en-GB" sz="1050" b="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COVER</a:t>
                      </a:r>
                      <a:endParaRPr lang="en-GB" sz="1050" b="0" dirty="0">
                        <a:latin typeface="Century Gothic" panose="020B0502020202020204" pitchFamily="34" charset="0"/>
                      </a:endParaRPr>
                    </a:p>
                  </a:txBody>
                  <a:tcPr marL="68580" marR="68580" marT="0" marB="0" anchor="ctr"/>
                </a:tc>
                <a:tc>
                  <a:txBody>
                    <a:bodyPr/>
                    <a:lstStyle/>
                    <a:p>
                      <a:pPr algn="just"/>
                      <a:r>
                        <a:rPr lang="en-US" sz="1050" b="0" i="0" kern="1200" dirty="0" smtClean="0">
                          <a:solidFill>
                            <a:schemeClr val="dk1"/>
                          </a:solidFill>
                          <a:effectLst/>
                          <a:latin typeface="Century Gothic" panose="020B0502020202020204" pitchFamily="34" charset="0"/>
                          <a:ea typeface="+mn-ea"/>
                          <a:cs typeface="+mn-cs"/>
                        </a:rPr>
                        <a:t>A new performance or recording by a musician other than the original performer or composer of the song.</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402357186"/>
                  </a:ext>
                </a:extLst>
              </a:tr>
              <a:tr h="159316">
                <a:tc>
                  <a:txBody>
                    <a:bodyPr/>
                    <a:lstStyle/>
                    <a:p>
                      <a:pPr algn="just"/>
                      <a:r>
                        <a:rPr lang="en-GB" sz="1050" b="0" dirty="0" smtClean="0">
                          <a:latin typeface="Century Gothic" panose="020B0502020202020204" pitchFamily="34" charset="0"/>
                        </a:rPr>
                        <a:t>5.</a:t>
                      </a:r>
                      <a:endParaRPr lang="en-GB" sz="1050" b="0" dirty="0">
                        <a:latin typeface="Century Gothic" panose="020B0502020202020204" pitchFamily="34" charset="0"/>
                      </a:endParaRPr>
                    </a:p>
                  </a:txBody>
                  <a:tcPr marL="68580" marR="68580" marT="0" marB="0" anchor="ctr"/>
                </a:tc>
                <a:tc>
                  <a:txBody>
                    <a:bodyPr/>
                    <a:lstStyle/>
                    <a:p>
                      <a:pPr algn="just"/>
                      <a:r>
                        <a:rPr lang="en-GB" sz="1050" b="0" u="none" strike="noStrike" kern="1200" cap="all" baseline="0" dirty="0" smtClean="0">
                          <a:latin typeface="Century Gothic" panose="020B0502020202020204" pitchFamily="34" charset="0"/>
                        </a:rPr>
                        <a:t>Pulse</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The regular heartbeat of the music;</a:t>
                      </a:r>
                      <a:r>
                        <a:rPr lang="en-GB" sz="1050" b="0" baseline="0" dirty="0" smtClean="0">
                          <a:latin typeface="Century Gothic" panose="020B0502020202020204" pitchFamily="34" charset="0"/>
                        </a:rPr>
                        <a:t> it’s steady beat.</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528414869"/>
                  </a:ext>
                </a:extLst>
              </a:tr>
              <a:tr h="318632">
                <a:tc>
                  <a:txBody>
                    <a:bodyPr/>
                    <a:lstStyle/>
                    <a:p>
                      <a:pPr algn="just"/>
                      <a:r>
                        <a:rPr lang="en-GB" sz="1050" b="0" dirty="0" smtClean="0">
                          <a:latin typeface="Century Gothic" panose="020B0502020202020204" pitchFamily="34" charset="0"/>
                        </a:rPr>
                        <a:t>6.</a:t>
                      </a:r>
                      <a:endParaRPr lang="en-GB" sz="1050" b="0" dirty="0">
                        <a:latin typeface="Century Gothic" panose="020B0502020202020204" pitchFamily="34" charset="0"/>
                      </a:endParaRPr>
                    </a:p>
                  </a:txBody>
                  <a:tcPr marL="68580" marR="68580" marT="0" marB="0" anchor="ctr"/>
                </a:tc>
                <a:tc>
                  <a:txBody>
                    <a:bodyPr/>
                    <a:lstStyle/>
                    <a:p>
                      <a:pPr algn="just"/>
                      <a:r>
                        <a:rPr lang="en-GB" sz="1050" b="0" u="none" strike="noStrike" kern="1200" cap="all" baseline="0" dirty="0" smtClean="0">
                          <a:latin typeface="Century Gothic" panose="020B0502020202020204" pitchFamily="34" charset="0"/>
                        </a:rPr>
                        <a:t>Rhythm</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Long and short sounds or patterns that happen over the pulse.</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220017903"/>
                  </a:ext>
                </a:extLst>
              </a:tr>
              <a:tr h="159316">
                <a:tc>
                  <a:txBody>
                    <a:bodyPr/>
                    <a:lstStyle/>
                    <a:p>
                      <a:pPr algn="just"/>
                      <a:r>
                        <a:rPr lang="en-GB" sz="1050" b="0" dirty="0" smtClean="0">
                          <a:latin typeface="Century Gothic" panose="020B0502020202020204" pitchFamily="34" charset="0"/>
                        </a:rPr>
                        <a:t>7.</a:t>
                      </a:r>
                      <a:endParaRPr lang="en-GB" sz="1050" b="0" dirty="0">
                        <a:latin typeface="Century Gothic" panose="020B0502020202020204" pitchFamily="34" charset="0"/>
                      </a:endParaRPr>
                    </a:p>
                  </a:txBody>
                  <a:tcPr marL="68580" marR="68580" marT="0" marB="0" anchor="ctr"/>
                </a:tc>
                <a:tc>
                  <a:txBody>
                    <a:bodyPr/>
                    <a:lstStyle/>
                    <a:p>
                      <a:pPr algn="just"/>
                      <a:r>
                        <a:rPr lang="en-GB" sz="1050" b="0" u="none" strike="noStrike" kern="1200" cap="all" baseline="0" dirty="0" smtClean="0">
                          <a:latin typeface="Century Gothic" panose="020B0502020202020204" pitchFamily="34" charset="0"/>
                        </a:rPr>
                        <a:t>Pitch</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High and low sounds.</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117623954"/>
                  </a:ext>
                </a:extLst>
              </a:tr>
              <a:tr h="159316">
                <a:tc>
                  <a:txBody>
                    <a:bodyPr/>
                    <a:lstStyle/>
                    <a:p>
                      <a:pPr algn="just"/>
                      <a:r>
                        <a:rPr lang="en-GB" sz="1050" b="0" dirty="0" smtClean="0">
                          <a:latin typeface="Century Gothic" panose="020B0502020202020204" pitchFamily="34" charset="0"/>
                        </a:rPr>
                        <a:t>8.</a:t>
                      </a:r>
                      <a:endParaRPr lang="en-GB" sz="1050" b="0" dirty="0">
                        <a:latin typeface="Century Gothic" panose="020B0502020202020204" pitchFamily="34" charset="0"/>
                      </a:endParaRPr>
                    </a:p>
                  </a:txBody>
                  <a:tcPr marL="68580" marR="68580" marT="0" marB="0" anchor="ctr"/>
                </a:tc>
                <a:tc>
                  <a:txBody>
                    <a:bodyPr/>
                    <a:lstStyle/>
                    <a:p>
                      <a:pPr algn="just"/>
                      <a:r>
                        <a:rPr lang="en-GB" sz="1050" b="0" cap="all" baseline="0" dirty="0" smtClean="0">
                          <a:latin typeface="Century Gothic" panose="020B0502020202020204" pitchFamily="34" charset="0"/>
                        </a:rPr>
                        <a:t>Tempo</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The speed</a:t>
                      </a:r>
                      <a:r>
                        <a:rPr lang="en-GB" sz="1050" b="0" baseline="0" dirty="0" smtClean="0">
                          <a:latin typeface="Century Gothic" panose="020B0502020202020204" pitchFamily="34" charset="0"/>
                        </a:rPr>
                        <a:t> of the music; fast or slow or in-between.</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649854926"/>
                  </a:ext>
                </a:extLst>
              </a:tr>
              <a:tr h="159316">
                <a:tc>
                  <a:txBody>
                    <a:bodyPr/>
                    <a:lstStyle/>
                    <a:p>
                      <a:pPr algn="just"/>
                      <a:r>
                        <a:rPr lang="en-GB" sz="1050" b="0" dirty="0" smtClean="0">
                          <a:latin typeface="Century Gothic" panose="020B0502020202020204" pitchFamily="34" charset="0"/>
                        </a:rPr>
                        <a:t>9.</a:t>
                      </a:r>
                      <a:endParaRPr lang="en-GB" sz="1050" b="0" dirty="0">
                        <a:latin typeface="Century Gothic" panose="020B0502020202020204" pitchFamily="34" charset="0"/>
                      </a:endParaRPr>
                    </a:p>
                  </a:txBody>
                  <a:tcPr marL="68580" marR="68580" marT="0" marB="0" anchor="ctr"/>
                </a:tc>
                <a:tc>
                  <a:txBody>
                    <a:bodyPr/>
                    <a:lstStyle/>
                    <a:p>
                      <a:pPr algn="just"/>
                      <a:r>
                        <a:rPr lang="en-GB" sz="1050" b="0" cap="all" baseline="0" dirty="0" smtClean="0">
                          <a:latin typeface="Century Gothic" panose="020B0502020202020204" pitchFamily="34" charset="0"/>
                        </a:rPr>
                        <a:t>Dynamics</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How loud or quiet the music is.</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95427929"/>
                  </a:ext>
                </a:extLst>
              </a:tr>
              <a:tr h="477948">
                <a:tc>
                  <a:txBody>
                    <a:bodyPr/>
                    <a:lstStyle/>
                    <a:p>
                      <a:pPr algn="just"/>
                      <a:r>
                        <a:rPr lang="en-GB" sz="1050" b="0" dirty="0" smtClean="0">
                          <a:latin typeface="Century Gothic" panose="020B0502020202020204" pitchFamily="34" charset="0"/>
                        </a:rPr>
                        <a:t>10.</a:t>
                      </a:r>
                      <a:endParaRPr lang="en-GB" sz="1050" b="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TIMBRE</a:t>
                      </a:r>
                      <a:endParaRPr lang="en-GB" sz="1050" b="0" dirty="0">
                        <a:latin typeface="Century Gothic" panose="020B0502020202020204" pitchFamily="34" charset="0"/>
                      </a:endParaRPr>
                    </a:p>
                  </a:txBody>
                  <a:tcPr marL="68580" marR="68580" marT="0" marB="0" anchor="ctr"/>
                </a:tc>
                <a:tc>
                  <a:txBody>
                    <a:bodyPr/>
                    <a:lstStyle/>
                    <a:p>
                      <a:pPr algn="just"/>
                      <a:r>
                        <a:rPr lang="en-US" sz="1050" b="0" i="0" kern="1200" dirty="0" smtClean="0">
                          <a:solidFill>
                            <a:schemeClr val="dk1"/>
                          </a:solidFill>
                          <a:effectLst/>
                          <a:latin typeface="Century Gothic" panose="020B0502020202020204" pitchFamily="34" charset="0"/>
                          <a:ea typeface="+mn-ea"/>
                          <a:cs typeface="+mn-cs"/>
                        </a:rPr>
                        <a:t>The distinguishing characteristic that differentiates one sound from another, despite the fact that they might be playing the same frequency with the same amplitude. </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003116953"/>
                  </a:ext>
                </a:extLst>
              </a:tr>
              <a:tr h="318632">
                <a:tc>
                  <a:txBody>
                    <a:bodyPr/>
                    <a:lstStyle/>
                    <a:p>
                      <a:pPr algn="just"/>
                      <a:r>
                        <a:rPr lang="en-GB" sz="1050" b="0" dirty="0" smtClean="0">
                          <a:latin typeface="Century Gothic" panose="020B0502020202020204" pitchFamily="34" charset="0"/>
                        </a:rPr>
                        <a:t>11.</a:t>
                      </a:r>
                      <a:endParaRPr lang="en-GB" sz="1050" b="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TEXTURE</a:t>
                      </a:r>
                      <a:endParaRPr lang="en-GB" sz="1050" b="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Layers of sound.  Layers of sound working together to make music interesting</a:t>
                      </a:r>
                      <a:r>
                        <a:rPr lang="en-GB" sz="1050" b="0" baseline="0" dirty="0" smtClean="0">
                          <a:latin typeface="Century Gothic" panose="020B0502020202020204" pitchFamily="34" charset="0"/>
                        </a:rPr>
                        <a:t> to listen to.</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451751836"/>
                  </a:ext>
                </a:extLst>
              </a:tr>
              <a:tr h="159316">
                <a:tc>
                  <a:txBody>
                    <a:bodyPr/>
                    <a:lstStyle/>
                    <a:p>
                      <a:pPr algn="just"/>
                      <a:r>
                        <a:rPr lang="en-GB" sz="1050" b="0" dirty="0" smtClean="0">
                          <a:latin typeface="Century Gothic" panose="020B0502020202020204" pitchFamily="34" charset="0"/>
                        </a:rPr>
                        <a:t>12.</a:t>
                      </a:r>
                      <a:endParaRPr lang="en-GB" sz="1050" b="0" dirty="0">
                        <a:latin typeface="Century Gothic" panose="020B0502020202020204" pitchFamily="34" charset="0"/>
                      </a:endParaRPr>
                    </a:p>
                  </a:txBody>
                  <a:tcPr marL="68580" marR="68580" marT="0" marB="0" anchor="ctr"/>
                </a:tc>
                <a:tc>
                  <a:txBody>
                    <a:bodyPr/>
                    <a:lstStyle/>
                    <a:p>
                      <a:pPr algn="just"/>
                      <a:r>
                        <a:rPr lang="en-GB" sz="1050" b="0" cap="all" baseline="0" dirty="0" smtClean="0">
                          <a:latin typeface="Century Gothic" panose="020B0502020202020204" pitchFamily="34" charset="0"/>
                        </a:rPr>
                        <a:t>STRUCTURE</a:t>
                      </a:r>
                      <a:endParaRPr lang="en-GB" sz="1050" b="0" cap="all" baseline="0" dirty="0">
                        <a:latin typeface="Century Gothic" panose="020B0502020202020204" pitchFamily="34" charset="0"/>
                      </a:endParaRPr>
                    </a:p>
                  </a:txBody>
                  <a:tcPr marL="68580" marR="68580" marT="0" marB="0" anchor="ctr"/>
                </a:tc>
                <a:tc>
                  <a:txBody>
                    <a:bodyPr/>
                    <a:lstStyle/>
                    <a:p>
                      <a:pPr algn="just"/>
                      <a:r>
                        <a:rPr lang="en-US" sz="1050" b="0" i="0" kern="1200" dirty="0" smtClean="0">
                          <a:solidFill>
                            <a:schemeClr val="dk1"/>
                          </a:solidFill>
                          <a:effectLst/>
                          <a:latin typeface="Century Gothic" panose="020B0502020202020204" pitchFamily="34" charset="0"/>
                          <a:ea typeface="+mn-ea"/>
                          <a:cs typeface="+mn-cs"/>
                        </a:rPr>
                        <a:t>The order that different parts of the song are played in. </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1158025438"/>
                  </a:ext>
                </a:extLst>
              </a:tr>
              <a:tr h="955895">
                <a:tc>
                  <a:txBody>
                    <a:bodyPr/>
                    <a:lstStyle/>
                    <a:p>
                      <a:pPr algn="just"/>
                      <a:r>
                        <a:rPr lang="en-GB" sz="1050" b="0" dirty="0" smtClean="0">
                          <a:latin typeface="Century Gothic" panose="020B0502020202020204" pitchFamily="34" charset="0"/>
                        </a:rPr>
                        <a:t>13.</a:t>
                      </a:r>
                      <a:endParaRPr lang="en-GB" sz="1050" b="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NEO SOUL</a:t>
                      </a:r>
                      <a:endParaRPr lang="en-GB" sz="1050" b="0" dirty="0">
                        <a:latin typeface="Century Gothic" panose="020B0502020202020204" pitchFamily="34" charset="0"/>
                      </a:endParaRPr>
                    </a:p>
                  </a:txBody>
                  <a:tcPr marL="68580" marR="68580" marT="0" marB="0" anchor="ctr"/>
                </a:tc>
                <a:tc>
                  <a:txBody>
                    <a:bodyPr/>
                    <a:lstStyle/>
                    <a:p>
                      <a:pPr algn="just"/>
                      <a:r>
                        <a:rPr lang="en-US" sz="1050" b="0" u="none" strike="noStrike" kern="1200" baseline="0" dirty="0" smtClean="0">
                          <a:latin typeface="Century Gothic" panose="020B0502020202020204" pitchFamily="34" charset="0"/>
                        </a:rPr>
                        <a:t>The style emerged from Soul and contemporary RnB. The instrumentation, arrangement and studio mix are very important. Songs are mixed in the studio to sound as if they are from an older Soul era like the Motown era. The modern way in which the songs are produced, give a timeless Soul feel that has a contemporary edge.</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521318300"/>
                  </a:ext>
                </a:extLst>
              </a:tr>
              <a:tr h="318632">
                <a:tc>
                  <a:txBody>
                    <a:bodyPr/>
                    <a:lstStyle/>
                    <a:p>
                      <a:pPr algn="just"/>
                      <a:r>
                        <a:rPr lang="en-GB" sz="1050" b="0" dirty="0" smtClean="0">
                          <a:latin typeface="Century Gothic" panose="020B0502020202020204" pitchFamily="34" charset="0"/>
                        </a:rPr>
                        <a:t>14.</a:t>
                      </a:r>
                      <a:endParaRPr lang="en-GB" sz="1050" b="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GROOVE</a:t>
                      </a:r>
                      <a:endParaRPr lang="en-GB" sz="1050" b="0" dirty="0">
                        <a:latin typeface="Century Gothic" panose="020B0502020202020204" pitchFamily="34" charset="0"/>
                      </a:endParaRPr>
                    </a:p>
                  </a:txBody>
                  <a:tcPr marL="68580" marR="68580" marT="0" marB="0" anchor="ctr"/>
                </a:tc>
                <a:tc>
                  <a:txBody>
                    <a:bodyPr/>
                    <a:lstStyle/>
                    <a:p>
                      <a:pPr algn="just"/>
                      <a:r>
                        <a:rPr lang="en-US" sz="1050" b="0" u="none" strike="noStrike" kern="1200" baseline="0" dirty="0" smtClean="0">
                          <a:latin typeface="Century Gothic" panose="020B0502020202020204" pitchFamily="34" charset="0"/>
                        </a:rPr>
                        <a:t>The rhythmic part of the music that makes you want to move and dance.</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981122575"/>
                  </a:ext>
                </a:extLst>
              </a:tr>
              <a:tr h="796579">
                <a:tc>
                  <a:txBody>
                    <a:bodyPr/>
                    <a:lstStyle/>
                    <a:p>
                      <a:pPr algn="just"/>
                      <a:r>
                        <a:rPr lang="en-GB" sz="1050" b="0" dirty="0" smtClean="0">
                          <a:latin typeface="Century Gothic" panose="020B0502020202020204" pitchFamily="34" charset="0"/>
                        </a:rPr>
                        <a:t>15.</a:t>
                      </a:r>
                      <a:endParaRPr lang="en-GB" sz="1050" b="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MOTOWN</a:t>
                      </a:r>
                      <a:endParaRPr lang="en-GB" sz="1050" b="0" dirty="0">
                        <a:latin typeface="Century Gothic" panose="020B0502020202020204" pitchFamily="34" charset="0"/>
                      </a:endParaRPr>
                    </a:p>
                  </a:txBody>
                  <a:tcPr marL="68580" marR="68580" marT="0" marB="0" anchor="ctr"/>
                </a:tc>
                <a:tc>
                  <a:txBody>
                    <a:bodyPr/>
                    <a:lstStyle/>
                    <a:p>
                      <a:pPr algn="just"/>
                      <a:r>
                        <a:rPr lang="en-US" sz="1050" b="0" u="none" strike="noStrike" kern="1200" baseline="0" dirty="0" smtClean="0">
                          <a:latin typeface="Century Gothic" panose="020B0502020202020204" pitchFamily="34" charset="0"/>
                        </a:rPr>
                        <a:t>A 1960s label created from Soul music characterised by a rhythm section playing, laying down the groove with a funky bassline and a tambourine sounding over the top. Often brass sections play punchy riff-based rhythms and sometimes violins playing long high notes.</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466931810"/>
                  </a:ext>
                </a:extLst>
              </a:tr>
              <a:tr h="318632">
                <a:tc>
                  <a:txBody>
                    <a:bodyPr/>
                    <a:lstStyle/>
                    <a:p>
                      <a:pPr algn="just"/>
                      <a:r>
                        <a:rPr lang="en-GB" sz="1050" b="0" dirty="0" smtClean="0">
                          <a:latin typeface="Century Gothic" panose="020B0502020202020204" pitchFamily="34" charset="0"/>
                        </a:rPr>
                        <a:t>16.</a:t>
                      </a:r>
                      <a:endParaRPr lang="en-GB" sz="1050" b="0" dirty="0">
                        <a:latin typeface="Century Gothic" panose="020B0502020202020204" pitchFamily="34" charset="0"/>
                      </a:endParaRPr>
                    </a:p>
                  </a:txBody>
                  <a:tcPr marL="68580" marR="68580" marT="0" marB="0" anchor="ctr"/>
                </a:tc>
                <a:tc>
                  <a:txBody>
                    <a:bodyPr/>
                    <a:lstStyle/>
                    <a:p>
                      <a:pPr algn="just"/>
                      <a:r>
                        <a:rPr lang="en-GB" sz="1050" b="0" cap="all" baseline="0" dirty="0" smtClean="0">
                          <a:latin typeface="Century Gothic" panose="020B0502020202020204" pitchFamily="34" charset="0"/>
                        </a:rPr>
                        <a:t>BRIDGE</a:t>
                      </a:r>
                      <a:endParaRPr lang="en-GB" sz="1050" b="0" cap="all" baseline="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Contrasting section which leads back to the</a:t>
                      </a:r>
                      <a:r>
                        <a:rPr lang="en-GB" sz="1050" b="0" baseline="0" dirty="0" smtClean="0">
                          <a:latin typeface="Century Gothic" panose="020B0502020202020204" pitchFamily="34" charset="0"/>
                        </a:rPr>
                        <a:t> main material.</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308879688"/>
                  </a:ext>
                </a:extLst>
              </a:tr>
              <a:tr h="318632">
                <a:tc>
                  <a:txBody>
                    <a:bodyPr/>
                    <a:lstStyle/>
                    <a:p>
                      <a:pPr algn="just"/>
                      <a:r>
                        <a:rPr lang="en-GB" sz="1050" b="0" dirty="0" smtClean="0">
                          <a:latin typeface="Century Gothic" panose="020B0502020202020204" pitchFamily="34" charset="0"/>
                        </a:rPr>
                        <a:t>17.</a:t>
                      </a:r>
                      <a:endParaRPr lang="en-GB" sz="1050" b="0" dirty="0">
                        <a:latin typeface="Century Gothic" panose="020B0502020202020204" pitchFamily="34" charset="0"/>
                      </a:endParaRPr>
                    </a:p>
                  </a:txBody>
                  <a:tcPr marL="68580" marR="68580" marT="0" marB="0" anchor="ctr"/>
                </a:tc>
                <a:tc>
                  <a:txBody>
                    <a:bodyPr/>
                    <a:lstStyle/>
                    <a:p>
                      <a:pPr algn="just"/>
                      <a:r>
                        <a:rPr lang="en-GB" sz="1050" b="0" cap="all" baseline="0" dirty="0" smtClean="0">
                          <a:latin typeface="Century Gothic" panose="020B0502020202020204" pitchFamily="34" charset="0"/>
                        </a:rPr>
                        <a:t>HOOK</a:t>
                      </a:r>
                      <a:endParaRPr lang="en-GB" sz="1050" b="0" cap="all" baseline="0" dirty="0">
                        <a:latin typeface="Century Gothic" panose="020B0502020202020204" pitchFamily="34" charset="0"/>
                      </a:endParaRPr>
                    </a:p>
                  </a:txBody>
                  <a:tcPr marL="68580" marR="68580" marT="0" marB="0" anchor="ctr"/>
                </a:tc>
                <a:tc>
                  <a:txBody>
                    <a:bodyPr/>
                    <a:lstStyle/>
                    <a:p>
                      <a:pPr algn="just"/>
                      <a:r>
                        <a:rPr lang="en-US" sz="1050" b="0" i="0" kern="1200" dirty="0" smtClean="0">
                          <a:solidFill>
                            <a:schemeClr val="dk1"/>
                          </a:solidFill>
                          <a:effectLst/>
                          <a:latin typeface="Century Gothic" panose="020B0502020202020204" pitchFamily="34" charset="0"/>
                          <a:ea typeface="+mn-ea"/>
                          <a:cs typeface="+mn-cs"/>
                        </a:rPr>
                        <a:t>A catchy combination of melody, lyrics and rhythm that stays in the listener's head </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2146195798"/>
                  </a:ext>
                </a:extLst>
              </a:tr>
              <a:tr h="318632">
                <a:tc>
                  <a:txBody>
                    <a:bodyPr/>
                    <a:lstStyle/>
                    <a:p>
                      <a:pPr algn="just"/>
                      <a:r>
                        <a:rPr lang="en-GB" sz="1050" b="0" dirty="0" smtClean="0">
                          <a:latin typeface="Century Gothic" panose="020B0502020202020204" pitchFamily="34" charset="0"/>
                        </a:rPr>
                        <a:t>18.</a:t>
                      </a:r>
                      <a:endParaRPr lang="en-GB" sz="1050" b="0" dirty="0">
                        <a:latin typeface="Century Gothic" panose="020B0502020202020204" pitchFamily="34" charset="0"/>
                      </a:endParaRPr>
                    </a:p>
                  </a:txBody>
                  <a:tcPr marL="68580" marR="68580" marT="0" marB="0" anchor="ctr"/>
                </a:tc>
                <a:tc>
                  <a:txBody>
                    <a:bodyPr/>
                    <a:lstStyle/>
                    <a:p>
                      <a:pPr algn="just"/>
                      <a:r>
                        <a:rPr lang="en-GB" sz="1050" b="0" cap="all" baseline="0" dirty="0" smtClean="0">
                          <a:latin typeface="Century Gothic" panose="020B0502020202020204" pitchFamily="34" charset="0"/>
                        </a:rPr>
                        <a:t>RIFF</a:t>
                      </a:r>
                      <a:endParaRPr lang="en-GB" sz="1050" b="0" cap="all" baseline="0" dirty="0">
                        <a:latin typeface="Century Gothic" panose="020B0502020202020204" pitchFamily="34" charset="0"/>
                      </a:endParaRPr>
                    </a:p>
                  </a:txBody>
                  <a:tcPr marL="68580" marR="68580" marT="0" marB="0" anchor="ctr"/>
                </a:tc>
                <a:tc>
                  <a:txBody>
                    <a:bodyPr/>
                    <a:lstStyle/>
                    <a:p>
                      <a:pPr algn="just"/>
                      <a:r>
                        <a:rPr lang="en-US" sz="1050" b="0" kern="1200" dirty="0" smtClean="0">
                          <a:effectLst/>
                          <a:latin typeface="Century Gothic" panose="020B0502020202020204" pitchFamily="34" charset="0"/>
                        </a:rPr>
                        <a:t>An ostinato; a repeated chord progression, pattern, or melody, often played by rhythmic instruments.</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058519508"/>
                  </a:ext>
                </a:extLst>
              </a:tr>
              <a:tr h="318632">
                <a:tc>
                  <a:txBody>
                    <a:bodyPr/>
                    <a:lstStyle/>
                    <a:p>
                      <a:pPr algn="just"/>
                      <a:r>
                        <a:rPr lang="en-GB" sz="1050" b="0" dirty="0" smtClean="0">
                          <a:latin typeface="Century Gothic" panose="020B0502020202020204" pitchFamily="34" charset="0"/>
                        </a:rPr>
                        <a:t>19.</a:t>
                      </a:r>
                      <a:endParaRPr lang="en-GB" sz="1050" b="0" dirty="0">
                        <a:latin typeface="Century Gothic" panose="020B0502020202020204" pitchFamily="34" charset="0"/>
                      </a:endParaRPr>
                    </a:p>
                  </a:txBody>
                  <a:tcPr marL="68580" marR="68580" marT="0" marB="0" anchor="ctr"/>
                </a:tc>
                <a:tc>
                  <a:txBody>
                    <a:bodyPr/>
                    <a:lstStyle/>
                    <a:p>
                      <a:pPr algn="just"/>
                      <a:r>
                        <a:rPr lang="en-GB" sz="1050" b="0" dirty="0" smtClean="0">
                          <a:latin typeface="Century Gothic" panose="020B0502020202020204" pitchFamily="34" charset="0"/>
                        </a:rPr>
                        <a:t>SOLO</a:t>
                      </a:r>
                      <a:endParaRPr lang="en-GB" sz="1050" b="0" dirty="0">
                        <a:latin typeface="Century Gothic" panose="020B0502020202020204" pitchFamily="34" charset="0"/>
                      </a:endParaRPr>
                    </a:p>
                  </a:txBody>
                  <a:tcPr marL="68580" marR="68580" marT="0" marB="0" anchor="ctr"/>
                </a:tc>
                <a:tc>
                  <a:txBody>
                    <a:bodyPr/>
                    <a:lstStyle/>
                    <a:p>
                      <a:pPr algn="just"/>
                      <a:r>
                        <a:rPr lang="en-US" sz="1050" b="0" i="0" kern="1200" dirty="0" smtClean="0">
                          <a:solidFill>
                            <a:schemeClr val="dk1"/>
                          </a:solidFill>
                          <a:effectLst/>
                          <a:latin typeface="Century Gothic" panose="020B0502020202020204" pitchFamily="34" charset="0"/>
                          <a:ea typeface="+mn-ea"/>
                          <a:cs typeface="+mn-cs"/>
                        </a:rPr>
                        <a:t>A piece or a section of a piece that is played or sung by a single performer. </a:t>
                      </a:r>
                      <a:endParaRPr lang="en-GB" sz="1050" b="0" dirty="0">
                        <a:latin typeface="Century Gothic" panose="020B0502020202020204" pitchFamily="34" charset="0"/>
                      </a:endParaRPr>
                    </a:p>
                  </a:txBody>
                  <a:tcPr marL="68580" marR="68580" marT="0" marB="0" anchor="ctr"/>
                </a:tc>
                <a:extLst>
                  <a:ext uri="{0D108BD9-81ED-4DB2-BD59-A6C34878D82A}">
                    <a16:rowId xmlns:a16="http://schemas.microsoft.com/office/drawing/2014/main" val="3401584818"/>
                  </a:ext>
                </a:extLst>
              </a:tr>
            </a:tbl>
          </a:graphicData>
        </a:graphic>
      </p:graphicFrame>
      <p:grpSp>
        <p:nvGrpSpPr>
          <p:cNvPr id="20" name="Group 19"/>
          <p:cNvGrpSpPr/>
          <p:nvPr/>
        </p:nvGrpSpPr>
        <p:grpSpPr>
          <a:xfrm>
            <a:off x="1291363" y="5640868"/>
            <a:ext cx="1219610" cy="1080000"/>
            <a:chOff x="5676013" y="1098111"/>
            <a:chExt cx="1384421" cy="1230506"/>
          </a:xfrm>
        </p:grpSpPr>
        <p:pic>
          <p:nvPicPr>
            <p:cNvPr id="7" name="Picture 6"/>
            <p:cNvPicPr>
              <a:picLocks noChangeAspect="1"/>
            </p:cNvPicPr>
            <p:nvPr/>
          </p:nvPicPr>
          <p:blipFill>
            <a:blip r:embed="rId3"/>
            <a:stretch>
              <a:fillRect/>
            </a:stretch>
          </p:blipFill>
          <p:spPr>
            <a:xfrm>
              <a:off x="5685891" y="1098111"/>
              <a:ext cx="1374543" cy="123050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TextBox 13"/>
            <p:cNvSpPr txBox="1"/>
            <p:nvPr/>
          </p:nvSpPr>
          <p:spPr>
            <a:xfrm>
              <a:off x="5676013" y="1737824"/>
              <a:ext cx="1298753" cy="307777"/>
            </a:xfrm>
            <a:prstGeom prst="rect">
              <a:avLst/>
            </a:prstGeom>
            <a:noFill/>
          </p:spPr>
          <p:txBody>
            <a:bodyPr wrap="none" rtlCol="0">
              <a:spAutoFit/>
            </a:bodyPr>
            <a:lstStyle/>
            <a:p>
              <a:r>
                <a:rPr lang="en-GB" sz="1400" b="1" dirty="0" smtClean="0">
                  <a:solidFill>
                    <a:srgbClr val="0070C0"/>
                  </a:solidFill>
                  <a:latin typeface="Century Gothic" panose="020B0502020202020204" pitchFamily="34" charset="0"/>
                </a:rPr>
                <a:t>Medium part</a:t>
              </a:r>
              <a:endParaRPr lang="en-GB" sz="1400" b="1" dirty="0">
                <a:solidFill>
                  <a:srgbClr val="0070C0"/>
                </a:solidFill>
                <a:latin typeface="Century Gothic" panose="020B0502020202020204" pitchFamily="34" charset="0"/>
              </a:endParaRPr>
            </a:p>
          </p:txBody>
        </p:sp>
      </p:grpSp>
      <p:grpSp>
        <p:nvGrpSpPr>
          <p:cNvPr id="19" name="Group 18"/>
          <p:cNvGrpSpPr/>
          <p:nvPr/>
        </p:nvGrpSpPr>
        <p:grpSpPr>
          <a:xfrm>
            <a:off x="104067" y="5017382"/>
            <a:ext cx="1224000" cy="1080000"/>
            <a:chOff x="4031898" y="1091659"/>
            <a:chExt cx="1512000" cy="1354500"/>
          </a:xfrm>
        </p:grpSpPr>
        <p:pic>
          <p:nvPicPr>
            <p:cNvPr id="4" name="Picture 3"/>
            <p:cNvPicPr>
              <a:picLocks noChangeAspect="1"/>
            </p:cNvPicPr>
            <p:nvPr/>
          </p:nvPicPr>
          <p:blipFill>
            <a:blip r:embed="rId4"/>
            <a:stretch>
              <a:fillRect/>
            </a:stretch>
          </p:blipFill>
          <p:spPr>
            <a:xfrm>
              <a:off x="4031898" y="1091659"/>
              <a:ext cx="1512000" cy="13545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TextBox 11"/>
            <p:cNvSpPr txBox="1"/>
            <p:nvPr/>
          </p:nvSpPr>
          <p:spPr>
            <a:xfrm>
              <a:off x="4295780" y="1795833"/>
              <a:ext cx="978153" cy="307778"/>
            </a:xfrm>
            <a:prstGeom prst="rect">
              <a:avLst/>
            </a:prstGeom>
            <a:noFill/>
          </p:spPr>
          <p:txBody>
            <a:bodyPr wrap="none" rtlCol="0">
              <a:spAutoFit/>
            </a:bodyPr>
            <a:lstStyle/>
            <a:p>
              <a:r>
                <a:rPr lang="en-GB" sz="1400" b="1" dirty="0" smtClean="0">
                  <a:solidFill>
                    <a:srgbClr val="0070C0"/>
                  </a:solidFill>
                  <a:latin typeface="Century Gothic" panose="020B0502020202020204" pitchFamily="34" charset="0"/>
                </a:rPr>
                <a:t>Easy part</a:t>
              </a:r>
              <a:endParaRPr lang="en-GB" sz="1400" b="1" dirty="0">
                <a:solidFill>
                  <a:srgbClr val="0070C0"/>
                </a:solidFill>
                <a:latin typeface="Century Gothic" panose="020B0502020202020204" pitchFamily="34" charset="0"/>
              </a:endParaRPr>
            </a:p>
          </p:txBody>
        </p:sp>
      </p:grpSp>
      <p:grpSp>
        <p:nvGrpSpPr>
          <p:cNvPr id="22" name="Group 21"/>
          <p:cNvGrpSpPr/>
          <p:nvPr/>
        </p:nvGrpSpPr>
        <p:grpSpPr>
          <a:xfrm>
            <a:off x="3117520" y="5691373"/>
            <a:ext cx="1220206" cy="1080000"/>
            <a:chOff x="8211553" y="2542562"/>
            <a:chExt cx="1545594" cy="1343352"/>
          </a:xfrm>
        </p:grpSpPr>
        <p:pic>
          <p:nvPicPr>
            <p:cNvPr id="17" name="Picture 16"/>
            <p:cNvPicPr>
              <a:picLocks noChangeAspect="1"/>
            </p:cNvPicPr>
            <p:nvPr/>
          </p:nvPicPr>
          <p:blipFill>
            <a:blip r:embed="rId5"/>
            <a:stretch>
              <a:fillRect/>
            </a:stretch>
          </p:blipFill>
          <p:spPr>
            <a:xfrm>
              <a:off x="8307147" y="2542562"/>
              <a:ext cx="1368000" cy="134335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8" name="TextBox 17"/>
            <p:cNvSpPr txBox="1"/>
            <p:nvPr/>
          </p:nvSpPr>
          <p:spPr>
            <a:xfrm>
              <a:off x="8211553" y="3277058"/>
              <a:ext cx="1545594" cy="363685"/>
            </a:xfrm>
            <a:prstGeom prst="rect">
              <a:avLst/>
            </a:prstGeom>
            <a:noFill/>
          </p:spPr>
          <p:txBody>
            <a:bodyPr wrap="none" rtlCol="0">
              <a:spAutoFit/>
            </a:bodyPr>
            <a:lstStyle/>
            <a:p>
              <a:r>
                <a:rPr lang="en-GB" sz="1300" b="1" dirty="0" smtClean="0">
                  <a:solidFill>
                    <a:srgbClr val="0070C0"/>
                  </a:solidFill>
                  <a:latin typeface="Century Gothic" panose="020B0502020202020204" pitchFamily="34" charset="0"/>
                </a:rPr>
                <a:t>Medium part</a:t>
              </a:r>
              <a:endParaRPr lang="en-GB" sz="1300" b="1" dirty="0">
                <a:solidFill>
                  <a:srgbClr val="0070C0"/>
                </a:solidFill>
                <a:latin typeface="Century Gothic" panose="020B0502020202020204" pitchFamily="34" charset="0"/>
              </a:endParaRPr>
            </a:p>
          </p:txBody>
        </p:sp>
      </p:grpSp>
      <p:grpSp>
        <p:nvGrpSpPr>
          <p:cNvPr id="21" name="Group 20"/>
          <p:cNvGrpSpPr/>
          <p:nvPr/>
        </p:nvGrpSpPr>
        <p:grpSpPr>
          <a:xfrm>
            <a:off x="2305522" y="4996537"/>
            <a:ext cx="1080000" cy="1080000"/>
            <a:chOff x="4046526" y="2672704"/>
            <a:chExt cx="1368000" cy="1363868"/>
          </a:xfrm>
        </p:grpSpPr>
        <p:pic>
          <p:nvPicPr>
            <p:cNvPr id="15" name="Picture 14"/>
            <p:cNvPicPr>
              <a:picLocks noChangeAspect="1"/>
            </p:cNvPicPr>
            <p:nvPr/>
          </p:nvPicPr>
          <p:blipFill>
            <a:blip r:embed="rId6"/>
            <a:stretch>
              <a:fillRect/>
            </a:stretch>
          </p:blipFill>
          <p:spPr>
            <a:xfrm>
              <a:off x="4046526" y="2672704"/>
              <a:ext cx="1368000" cy="13638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TextBox 15"/>
            <p:cNvSpPr txBox="1"/>
            <p:nvPr/>
          </p:nvSpPr>
          <p:spPr>
            <a:xfrm>
              <a:off x="4096904" y="3444138"/>
              <a:ext cx="978153" cy="307777"/>
            </a:xfrm>
            <a:prstGeom prst="rect">
              <a:avLst/>
            </a:prstGeom>
            <a:noFill/>
          </p:spPr>
          <p:txBody>
            <a:bodyPr wrap="none" rtlCol="0">
              <a:spAutoFit/>
            </a:bodyPr>
            <a:lstStyle/>
            <a:p>
              <a:r>
                <a:rPr lang="en-GB" sz="1400" b="1" dirty="0" smtClean="0">
                  <a:solidFill>
                    <a:srgbClr val="0070C0"/>
                  </a:solidFill>
                  <a:latin typeface="Century Gothic" panose="020B0502020202020204" pitchFamily="34" charset="0"/>
                </a:rPr>
                <a:t>Easy part</a:t>
              </a:r>
              <a:endParaRPr lang="en-GB" sz="1400" b="1" dirty="0">
                <a:solidFill>
                  <a:srgbClr val="0070C0"/>
                </a:solidFill>
                <a:latin typeface="Century Gothic" panose="020B0502020202020204" pitchFamily="34" charset="0"/>
              </a:endParaRPr>
            </a:p>
          </p:txBody>
        </p:sp>
      </p:grpSp>
    </p:spTree>
    <p:extLst>
      <p:ext uri="{BB962C8B-B14F-4D97-AF65-F5344CB8AC3E}">
        <p14:creationId xmlns:p14="http://schemas.microsoft.com/office/powerpoint/2010/main" val="1230895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5025</TotalTime>
  <Words>563</Words>
  <Application>Microsoft Office PowerPoint</Application>
  <PresentationFormat>A4 Paper (210x297 mm)</PresentationFormat>
  <Paragraphs>83</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Tahoma</vt:lpstr>
      <vt:lpstr>Office Theme</vt:lpstr>
      <vt:lpstr>Shirley Heath   Happy|  Year 6  | Term:  Autumn 1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Shirley Heath   Happy|  Year 6  | Term:  Autumn 1 </dc:title>
  <dc:creator>H Wood</dc:creator>
  <cp:lastModifiedBy>H Wood</cp:lastModifiedBy>
  <cp:revision>109</cp:revision>
  <cp:lastPrinted>2017-10-30T10:21:12Z</cp:lastPrinted>
  <dcterms:created xsi:type="dcterms:W3CDTF">2017-10-15T20:56:30Z</dcterms:created>
  <dcterms:modified xsi:type="dcterms:W3CDTF">2022-10-13T11:31:32Z</dcterms:modified>
</cp:coreProperties>
</file>