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03" autoAdjust="0"/>
    <p:restoredTop sz="94627"/>
  </p:normalViewPr>
  <p:slideViewPr>
    <p:cSldViewPr snapToGrid="0" snapToObjects="1">
      <p:cViewPr varScale="1">
        <p:scale>
          <a:sx n="83" d="100"/>
          <a:sy n="83" d="100"/>
        </p:scale>
        <p:origin x="1459" y="8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8/22/2022</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8/22/2022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8/22/2022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265177" y="2475061"/>
            <a:ext cx="2870098" cy="369332"/>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  Healthy Me   Year </a:t>
            </a:r>
            <a:r>
              <a:rPr lang="en-US" sz="1800" b="1" dirty="0" smtClean="0"/>
              <a:t>Three| </a:t>
            </a:r>
            <a:r>
              <a:rPr lang="en-US" sz="1800" b="1" dirty="0" smtClean="0"/>
              <a:t>Spring 2     P.S.H.E. </a:t>
            </a:r>
            <a:endParaRPr lang="en-US" sz="1800" b="1" dirty="0"/>
          </a:p>
        </p:txBody>
      </p:sp>
      <p:graphicFrame>
        <p:nvGraphicFramePr>
          <p:cNvPr id="4" name="Table 3"/>
          <p:cNvGraphicFramePr>
            <a:graphicFrameLocks noGrp="1"/>
          </p:cNvGraphicFramePr>
          <p:nvPr>
            <p:extLst>
              <p:ext uri="{D42A27DB-BD31-4B8C-83A1-F6EECF244321}">
                <p14:modId xmlns:p14="http://schemas.microsoft.com/office/powerpoint/2010/main" val="3823519089"/>
              </p:ext>
            </p:extLst>
          </p:nvPr>
        </p:nvGraphicFramePr>
        <p:xfrm>
          <a:off x="210580" y="386151"/>
          <a:ext cx="2870098" cy="2062801"/>
        </p:xfrm>
        <a:graphic>
          <a:graphicData uri="http://schemas.openxmlformats.org/drawingml/2006/table">
            <a:tbl>
              <a:tblPr firstRow="1" bandRow="1">
                <a:tableStyleId>{5C22544A-7EE6-4342-B048-85BDC9FD1C3A}</a:tableStyleId>
              </a:tblPr>
              <a:tblGrid>
                <a:gridCol w="2870098">
                  <a:extLst>
                    <a:ext uri="{9D8B030D-6E8A-4147-A177-3AD203B41FA5}">
                      <a16:colId xmlns:a16="http://schemas.microsoft.com/office/drawing/2014/main" val="20000"/>
                    </a:ext>
                  </a:extLst>
                </a:gridCol>
              </a:tblGrid>
              <a:tr h="212308">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500" dirty="0" smtClean="0"/>
                        <a:t>The Jigsaw Charter</a:t>
                      </a:r>
                      <a:endParaRPr lang="en-US" sz="1500" dirty="0"/>
                    </a:p>
                  </a:txBody>
                  <a:tcPr marL="74295" marR="74295" marT="37148" marB="37148"/>
                </a:tc>
                <a:extLst>
                  <a:ext uri="{0D108BD9-81ED-4DB2-BD59-A6C34878D82A}">
                    <a16:rowId xmlns:a16="http://schemas.microsoft.com/office/drawing/2014/main" val="10000"/>
                  </a:ext>
                </a:extLst>
              </a:tr>
              <a:tr h="2914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smtClean="0"/>
                        <a:t>We take turns to speak</a:t>
                      </a:r>
                      <a:endParaRPr lang="en-GB" sz="1100" dirty="0"/>
                    </a:p>
                  </a:txBody>
                  <a:tcPr marL="74295" marR="74295" marT="37148" marB="37148"/>
                </a:tc>
                <a:extLst>
                  <a:ext uri="{0D108BD9-81ED-4DB2-BD59-A6C34878D82A}">
                    <a16:rowId xmlns:a16="http://schemas.microsoft.com/office/drawing/2014/main" val="10001"/>
                  </a:ext>
                </a:extLst>
              </a:tr>
              <a:tr h="229297">
                <a:tc>
                  <a:txBody>
                    <a:bodyPr/>
                    <a:lstStyle/>
                    <a:p>
                      <a:r>
                        <a:rPr lang="en-GB" sz="1100" dirty="0" smtClean="0"/>
                        <a:t>We use kind and positive words</a:t>
                      </a:r>
                      <a:endParaRPr lang="en-GB" sz="1100" dirty="0"/>
                    </a:p>
                  </a:txBody>
                  <a:tcPr marL="74295" marR="74295" marT="37148" marB="37148"/>
                </a:tc>
                <a:extLst>
                  <a:ext uri="{0D108BD9-81ED-4DB2-BD59-A6C34878D82A}">
                    <a16:rowId xmlns:a16="http://schemas.microsoft.com/office/drawing/2014/main" val="10002"/>
                  </a:ext>
                </a:extLst>
              </a:tr>
              <a:tr h="201626">
                <a:tc>
                  <a:txBody>
                    <a:bodyPr/>
                    <a:lstStyle/>
                    <a:p>
                      <a:r>
                        <a:rPr lang="en-GB" sz="1100" dirty="0" smtClean="0"/>
                        <a:t>We listen to each other</a:t>
                      </a:r>
                      <a:endParaRPr lang="en-GB" sz="1100" dirty="0"/>
                    </a:p>
                  </a:txBody>
                  <a:tcPr marL="74295" marR="74295" marT="37148" marB="37148"/>
                </a:tc>
                <a:extLst>
                  <a:ext uri="{0D108BD9-81ED-4DB2-BD59-A6C34878D82A}">
                    <a16:rowId xmlns:a16="http://schemas.microsoft.com/office/drawing/2014/main" val="10003"/>
                  </a:ext>
                </a:extLst>
              </a:tr>
              <a:tr h="201626">
                <a:tc>
                  <a:txBody>
                    <a:bodyPr/>
                    <a:lstStyle/>
                    <a:p>
                      <a:r>
                        <a:rPr lang="en-GB" sz="1100" dirty="0" smtClean="0"/>
                        <a:t>We have the right to pass</a:t>
                      </a:r>
                      <a:endParaRPr lang="en-GB" sz="1100" dirty="0"/>
                    </a:p>
                  </a:txBody>
                  <a:tcPr marL="74295" marR="74295" marT="37148" marB="37148"/>
                </a:tc>
                <a:extLst>
                  <a:ext uri="{0D108BD9-81ED-4DB2-BD59-A6C34878D82A}">
                    <a16:rowId xmlns:a16="http://schemas.microsoft.com/office/drawing/2014/main" val="10004"/>
                  </a:ext>
                </a:extLst>
              </a:tr>
              <a:tr h="500726">
                <a:tc>
                  <a:txBody>
                    <a:bodyPr/>
                    <a:lstStyle/>
                    <a:p>
                      <a:r>
                        <a:rPr lang="en-GB" sz="1100" dirty="0" smtClean="0"/>
                        <a:t>We only use names when giving compliments or making a positive comment</a:t>
                      </a:r>
                      <a:endParaRPr lang="en-GB" sz="1100" dirty="0"/>
                    </a:p>
                  </a:txBody>
                  <a:tcPr marL="74295" marR="74295" marT="37148" marB="37148"/>
                </a:tc>
                <a:extLst>
                  <a:ext uri="{0D108BD9-81ED-4DB2-BD59-A6C34878D82A}">
                    <a16:rowId xmlns:a16="http://schemas.microsoft.com/office/drawing/2014/main" val="10005"/>
                  </a:ext>
                </a:extLst>
              </a:tr>
              <a:tr h="229297">
                <a:tc>
                  <a:txBody>
                    <a:bodyPr/>
                    <a:lstStyle/>
                    <a:p>
                      <a:r>
                        <a:rPr lang="en-GB" sz="1100" dirty="0" smtClean="0"/>
                        <a:t>We respect each other’s privacy</a:t>
                      </a:r>
                      <a:endParaRPr lang="en-GB" sz="1100" dirty="0"/>
                    </a:p>
                  </a:txBody>
                  <a:tcPr marL="74295" marR="74295" marT="37148" marB="37148"/>
                </a:tc>
                <a:extLst>
                  <a:ext uri="{0D108BD9-81ED-4DB2-BD59-A6C34878D82A}">
                    <a16:rowId xmlns:a16="http://schemas.microsoft.com/office/drawing/2014/main" val="2332263478"/>
                  </a:ext>
                </a:extLst>
              </a:tr>
            </a:tbl>
          </a:graphicData>
        </a:graphic>
      </p:graphicFrame>
      <p:cxnSp>
        <p:nvCxnSpPr>
          <p:cNvPr id="5" name="Straight Connector 4"/>
          <p:cNvCxnSpPr/>
          <p:nvPr/>
        </p:nvCxnSpPr>
        <p:spPr>
          <a:xfrm>
            <a:off x="0" y="320283"/>
            <a:ext cx="616267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36873677"/>
              </p:ext>
            </p:extLst>
          </p:nvPr>
        </p:nvGraphicFramePr>
        <p:xfrm>
          <a:off x="3256920" y="393235"/>
          <a:ext cx="3050443" cy="6396874"/>
        </p:xfrm>
        <a:graphic>
          <a:graphicData uri="http://schemas.openxmlformats.org/drawingml/2006/table">
            <a:tbl>
              <a:tblPr firstRow="1" bandRow="1">
                <a:tableStyleId>{93296810-A885-4BE3-A3E7-6D5BEEA58F35}</a:tableStyleId>
              </a:tblPr>
              <a:tblGrid>
                <a:gridCol w="3050443">
                  <a:extLst>
                    <a:ext uri="{9D8B030D-6E8A-4147-A177-3AD203B41FA5}">
                      <a16:colId xmlns:a16="http://schemas.microsoft.com/office/drawing/2014/main" val="3827066675"/>
                    </a:ext>
                  </a:extLst>
                </a:gridCol>
              </a:tblGrid>
              <a:tr h="355472">
                <a:tc>
                  <a:txBody>
                    <a:bodyPr/>
                    <a:lstStyle/>
                    <a:p>
                      <a:pPr algn="ctr"/>
                      <a:r>
                        <a:rPr lang="en-GB" altLang="en-GB" dirty="0" smtClean="0"/>
                        <a:t>Knowledge and skills</a:t>
                      </a:r>
                      <a:endParaRPr lang="en-GB" altLang="en-GB" dirty="0"/>
                    </a:p>
                  </a:txBody>
                  <a:tcPr marL="74295" marR="74295" marT="37148" marB="37148"/>
                </a:tc>
                <a:extLst>
                  <a:ext uri="{0D108BD9-81ED-4DB2-BD59-A6C34878D82A}">
                    <a16:rowId xmlns:a16="http://schemas.microsoft.com/office/drawing/2014/main" val="10000"/>
                  </a:ext>
                </a:extLst>
              </a:tr>
              <a:tr h="1412583">
                <a:tc>
                  <a:txBody>
                    <a:bodyPr/>
                    <a:lstStyle/>
                    <a:p>
                      <a:pPr algn="just"/>
                      <a:r>
                        <a:rPr lang="en-GB" sz="1000" b="1" u="sng" dirty="0" smtClean="0"/>
                        <a:t>Piece </a:t>
                      </a:r>
                      <a:r>
                        <a:rPr lang="en-GB" sz="1000" b="1" u="sng" dirty="0" smtClean="0"/>
                        <a:t>3 What do I know about drugs? </a:t>
                      </a:r>
                    </a:p>
                    <a:p>
                      <a:pPr marL="171450" indent="-171450" algn="just">
                        <a:buFont typeface="Arial" panose="020B0604020202020204" pitchFamily="34" charset="0"/>
                        <a:buChar char="•"/>
                      </a:pPr>
                      <a:r>
                        <a:rPr lang="en-GB" sz="1000" b="0" u="none" dirty="0" smtClean="0"/>
                        <a:t>Not all drugs look the same. If we find something we think are drugs, we should tell a trusted adult. Drugs are not safe to take into our bodies.</a:t>
                      </a:r>
                      <a:r>
                        <a:rPr lang="en-GB" sz="1000" b="0" u="none" baseline="0" dirty="0" smtClean="0"/>
                        <a:t> </a:t>
                      </a:r>
                      <a:endParaRPr lang="en-GB" sz="1000" b="0" u="none" dirty="0" smtClean="0"/>
                    </a:p>
                    <a:p>
                      <a:pPr marL="171450" indent="-171450" algn="just">
                        <a:buFont typeface="Arial" panose="020B0604020202020204" pitchFamily="34" charset="0"/>
                        <a:buChar char="•"/>
                      </a:pPr>
                      <a:r>
                        <a:rPr lang="en-GB" sz="1000" b="0" u="none" dirty="0" smtClean="0"/>
                        <a:t>Medicines are drugs. We know we can take them because a doctor has prescribed them for us and they will make us feel better. </a:t>
                      </a:r>
                    </a:p>
                    <a:p>
                      <a:pPr algn="just"/>
                      <a:endParaRPr lang="en-GB" sz="1000" b="0" u="none" dirty="0" smtClean="0"/>
                    </a:p>
                  </a:txBody>
                  <a:tcPr marL="68580" marR="68580" marT="0" marB="0"/>
                </a:tc>
                <a:extLst>
                  <a:ext uri="{0D108BD9-81ED-4DB2-BD59-A6C34878D82A}">
                    <a16:rowId xmlns:a16="http://schemas.microsoft.com/office/drawing/2014/main" val="10001"/>
                  </a:ext>
                </a:extLst>
              </a:tr>
              <a:tr h="1398577">
                <a:tc>
                  <a:txBody>
                    <a:bodyPr/>
                    <a:lstStyle/>
                    <a:p>
                      <a:pPr algn="just"/>
                      <a:r>
                        <a:rPr lang="en-GB" sz="1000" b="1" u="sng" dirty="0" smtClean="0"/>
                        <a:t>Piece </a:t>
                      </a:r>
                      <a:r>
                        <a:rPr lang="en-GB" sz="1000" b="1" u="sng" dirty="0" smtClean="0"/>
                        <a:t>4  Being safe</a:t>
                      </a:r>
                    </a:p>
                    <a:p>
                      <a:pPr marL="171450" indent="-171450" algn="just">
                        <a:buFont typeface="Arial" panose="020B0604020202020204" pitchFamily="34" charset="0"/>
                        <a:buChar char="•"/>
                      </a:pPr>
                      <a:r>
                        <a:rPr lang="en-GB" sz="1000" b="0" u="none" dirty="0" smtClean="0"/>
                        <a:t>We need to keep safe from things,</a:t>
                      </a:r>
                      <a:r>
                        <a:rPr lang="en-GB" sz="1000" b="0" u="none" baseline="0" dirty="0" smtClean="0"/>
                        <a:t> people and places. </a:t>
                      </a:r>
                    </a:p>
                    <a:p>
                      <a:pPr marL="171450" indent="-171450" algn="just">
                        <a:buFont typeface="Arial" panose="020B0604020202020204" pitchFamily="34" charset="0"/>
                        <a:buChar char="•"/>
                      </a:pPr>
                      <a:r>
                        <a:rPr lang="en-GB" sz="1000" b="0" u="none" baseline="0" dirty="0" smtClean="0"/>
                        <a:t>Things- drugs, unhealthy food choices too often, alcohol, cigarettes, the sun. </a:t>
                      </a:r>
                    </a:p>
                    <a:p>
                      <a:pPr marL="171450" indent="-171450" algn="just">
                        <a:buFont typeface="Arial" panose="020B0604020202020204" pitchFamily="34" charset="0"/>
                        <a:buChar char="•"/>
                      </a:pPr>
                      <a:r>
                        <a:rPr lang="en-GB" sz="1000" b="0" u="none" baseline="0" dirty="0" smtClean="0"/>
                        <a:t>People- strangers in person and online, bullying.</a:t>
                      </a:r>
                    </a:p>
                    <a:p>
                      <a:pPr marL="171450" indent="-171450" algn="just">
                        <a:buFont typeface="Arial" panose="020B0604020202020204" pitchFamily="34" charset="0"/>
                        <a:buChar char="•"/>
                      </a:pPr>
                      <a:r>
                        <a:rPr lang="en-GB" sz="1000" b="0" u="none" baseline="0" dirty="0" smtClean="0"/>
                        <a:t>Places- water, trains, cars, lonely places. </a:t>
                      </a:r>
                    </a:p>
                    <a:p>
                      <a:pPr marL="171450" indent="-171450" algn="just">
                        <a:buFont typeface="Arial" panose="020B0604020202020204" pitchFamily="34" charset="0"/>
                        <a:buChar char="•"/>
                      </a:pPr>
                      <a:r>
                        <a:rPr lang="en-GB" sz="1000" b="0" u="none" baseline="0" dirty="0" smtClean="0"/>
                        <a:t>If we feel unsafe we should tell a trusted adult as soon as possible. </a:t>
                      </a:r>
                      <a:endParaRPr lang="en-US" sz="1000" b="0" u="none" dirty="0" smtClean="0"/>
                    </a:p>
                  </a:txBody>
                  <a:tcPr marL="68580" marR="68580" marT="0" marB="0"/>
                </a:tc>
                <a:extLst>
                  <a:ext uri="{0D108BD9-81ED-4DB2-BD59-A6C34878D82A}">
                    <a16:rowId xmlns:a16="http://schemas.microsoft.com/office/drawing/2014/main" val="10002"/>
                  </a:ext>
                </a:extLst>
              </a:tr>
              <a:tr h="1553842">
                <a:tc>
                  <a:txBody>
                    <a:bodyPr/>
                    <a:lstStyle/>
                    <a:p>
                      <a:pPr algn="just"/>
                      <a:r>
                        <a:rPr lang="en-US" sz="1000" b="1" u="sng" dirty="0" smtClean="0">
                          <a:solidFill>
                            <a:schemeClr val="tx1"/>
                          </a:solidFill>
                        </a:rPr>
                        <a:t>Piece </a:t>
                      </a:r>
                      <a:r>
                        <a:rPr lang="en-US" sz="1000" b="1" u="sng" dirty="0" smtClean="0">
                          <a:solidFill>
                            <a:schemeClr val="tx1"/>
                          </a:solidFill>
                        </a:rPr>
                        <a:t>5 Safe or unsafe?</a:t>
                      </a:r>
                    </a:p>
                    <a:p>
                      <a:pPr marL="171450" indent="-171450" algn="just">
                        <a:buFont typeface="Arial" panose="020B0604020202020204" pitchFamily="34" charset="0"/>
                        <a:buChar char="•"/>
                      </a:pPr>
                      <a:r>
                        <a:rPr lang="en-GB" sz="1000" b="0" u="none" dirty="0" smtClean="0"/>
                        <a:t>There are things we feel when frightened that don’t always show in our bodies or faces e.g. stomach churning, sweaty hands, dry mouth etc.</a:t>
                      </a:r>
                    </a:p>
                    <a:p>
                      <a:pPr marL="171450" indent="-171450" algn="just">
                        <a:buFont typeface="Arial" panose="020B0604020202020204" pitchFamily="34" charset="0"/>
                        <a:buChar char="•"/>
                      </a:pPr>
                      <a:r>
                        <a:rPr lang="en-GB" sz="1000" b="0" u="none" dirty="0" smtClean="0"/>
                        <a:t>If we begin to feel a situation</a:t>
                      </a:r>
                      <a:r>
                        <a:rPr lang="en-GB" sz="1000" b="0" u="none" baseline="0" dirty="0" smtClean="0"/>
                        <a:t> is unsafe, we should stop and think before taking any risks even if this means standing up to our friends and not doing what they want us to. </a:t>
                      </a:r>
                      <a:endParaRPr lang="en-GB" sz="1000" b="0" u="none" dirty="0"/>
                    </a:p>
                  </a:txBody>
                  <a:tcPr marL="68580" marR="68580" marT="0" marB="0"/>
                </a:tc>
                <a:extLst>
                  <a:ext uri="{0D108BD9-81ED-4DB2-BD59-A6C34878D82A}">
                    <a16:rowId xmlns:a16="http://schemas.microsoft.com/office/drawing/2014/main" val="2407509847"/>
                  </a:ext>
                </a:extLst>
              </a:tr>
              <a:tr h="1635692">
                <a:tc>
                  <a:txBody>
                    <a:bodyPr/>
                    <a:lstStyle/>
                    <a:p>
                      <a:pPr algn="just"/>
                      <a:r>
                        <a:rPr lang="en-US" sz="1000" b="1" i="0" u="sng" dirty="0" smtClean="0"/>
                        <a:t>Piece </a:t>
                      </a:r>
                      <a:r>
                        <a:rPr lang="en-US" sz="1000" b="1" i="0" u="sng" dirty="0" smtClean="0"/>
                        <a:t>6 My amazing body.</a:t>
                      </a:r>
                    </a:p>
                    <a:p>
                      <a:pPr marL="171450" indent="-171450" algn="just">
                        <a:buFont typeface="Arial" panose="020B0604020202020204" pitchFamily="34" charset="0"/>
                        <a:buChar char="•"/>
                      </a:pPr>
                      <a:r>
                        <a:rPr lang="en-GB" sz="1000" b="0" u="none" dirty="0" smtClean="0"/>
                        <a:t> The body is a complex ‘machine’ and, like any machine, needs to be looked after carefully so it can work properly for life.</a:t>
                      </a:r>
                    </a:p>
                    <a:p>
                      <a:pPr marL="171450" indent="-171450" algn="just">
                        <a:buFont typeface="Arial" panose="020B0604020202020204" pitchFamily="34" charset="0"/>
                        <a:buChar char="•"/>
                      </a:pPr>
                      <a:r>
                        <a:rPr lang="en-GB" sz="1000" b="0" u="none" dirty="0" smtClean="0"/>
                        <a:t>To stay healthy and well- choose healthy food, stay safe online, stay safe</a:t>
                      </a:r>
                      <a:r>
                        <a:rPr lang="en-GB" sz="1000" b="0" u="none" baseline="0" dirty="0" smtClean="0"/>
                        <a:t> in the world, be active, tell someone if you are unwell. </a:t>
                      </a:r>
                    </a:p>
                    <a:p>
                      <a:pPr marL="171450" indent="-171450" algn="just">
                        <a:buFont typeface="Arial" panose="020B0604020202020204" pitchFamily="34" charset="0"/>
                        <a:buChar char="•"/>
                      </a:pPr>
                      <a:r>
                        <a:rPr lang="en-GB" sz="1000" b="0" u="none" baseline="0" dirty="0" smtClean="0"/>
                        <a:t>Respect your body and appreciate everything it does for you! </a:t>
                      </a:r>
                      <a:endParaRPr lang="en-GB" sz="1000" b="0" u="none" dirty="0" smtClean="0"/>
                    </a:p>
                    <a:p>
                      <a:pPr marL="171450" indent="-171450" algn="just">
                        <a:buFont typeface="Arial" panose="020B0604020202020204" pitchFamily="34" charset="0"/>
                        <a:buChar char="•"/>
                      </a:pPr>
                      <a:endParaRPr lang="en-GB" sz="1000" b="0" u="none" dirty="0" smtClean="0"/>
                    </a:p>
                    <a:p>
                      <a:pPr marL="171450" indent="-171450" algn="just">
                        <a:buFont typeface="Arial" panose="020B0604020202020204" pitchFamily="34" charset="0"/>
                        <a:buChar char="•"/>
                      </a:pPr>
                      <a:endParaRPr lang="en-GB" sz="1000" b="0" u="none" dirty="0"/>
                    </a:p>
                  </a:txBody>
                  <a:tcPr marL="68580" marR="68580" marT="0" marB="0"/>
                </a:tc>
                <a:extLst>
                  <a:ext uri="{0D108BD9-81ED-4DB2-BD59-A6C34878D82A}">
                    <a16:rowId xmlns:a16="http://schemas.microsoft.com/office/drawing/2014/main" val="10003"/>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3297498309"/>
              </p:ext>
            </p:extLst>
          </p:nvPr>
        </p:nvGraphicFramePr>
        <p:xfrm>
          <a:off x="265177" y="2892875"/>
          <a:ext cx="2811398" cy="3892331"/>
        </p:xfrm>
        <a:graphic>
          <a:graphicData uri="http://schemas.openxmlformats.org/drawingml/2006/table">
            <a:tbl>
              <a:tblPr firstRow="1" bandRow="1">
                <a:tableStyleId>{93296810-A885-4BE3-A3E7-6D5BEEA58F35}</a:tableStyleId>
              </a:tblPr>
              <a:tblGrid>
                <a:gridCol w="2811398">
                  <a:extLst>
                    <a:ext uri="{9D8B030D-6E8A-4147-A177-3AD203B41FA5}">
                      <a16:colId xmlns:a16="http://schemas.microsoft.com/office/drawing/2014/main" val="2592695231"/>
                    </a:ext>
                  </a:extLst>
                </a:gridCol>
              </a:tblGrid>
              <a:tr h="1762446">
                <a:tc>
                  <a:txBody>
                    <a:bodyPr/>
                    <a:lstStyle/>
                    <a:p>
                      <a:pPr algn="just"/>
                      <a:r>
                        <a:rPr lang="en-GB" sz="1000" b="1" u="sng" kern="1200" dirty="0" smtClean="0">
                          <a:solidFill>
                            <a:schemeClr val="dk1"/>
                          </a:solidFill>
                          <a:effectLst/>
                          <a:latin typeface="+mn-lt"/>
                          <a:ea typeface="+mn-ea"/>
                          <a:cs typeface="+mn-cs"/>
                        </a:rPr>
                        <a:t>Piece</a:t>
                      </a:r>
                      <a:r>
                        <a:rPr lang="en-GB" sz="1000" b="1" u="sng" kern="1200" baseline="0" dirty="0" smtClean="0">
                          <a:solidFill>
                            <a:schemeClr val="dk1"/>
                          </a:solidFill>
                          <a:effectLst/>
                          <a:latin typeface="+mn-lt"/>
                          <a:ea typeface="+mn-ea"/>
                          <a:cs typeface="+mn-cs"/>
                        </a:rPr>
                        <a:t> </a:t>
                      </a:r>
                      <a:r>
                        <a:rPr lang="en-GB" sz="1000" b="1" u="sng" kern="1200" baseline="0" dirty="0" smtClean="0">
                          <a:solidFill>
                            <a:schemeClr val="dk1"/>
                          </a:solidFill>
                          <a:effectLst/>
                          <a:latin typeface="+mn-lt"/>
                          <a:ea typeface="+mn-ea"/>
                          <a:cs typeface="+mn-cs"/>
                        </a:rPr>
                        <a:t>1 How does exercise affect my body?</a:t>
                      </a:r>
                    </a:p>
                    <a:p>
                      <a:pPr marL="171450" indent="-171450" algn="just">
                        <a:buFont typeface="Arial" panose="020B0604020202020204" pitchFamily="34" charset="0"/>
                        <a:buChar char="•"/>
                      </a:pPr>
                      <a:r>
                        <a:rPr lang="en-GB" sz="1000" b="0" u="none" kern="1200" baseline="0" dirty="0" smtClean="0">
                          <a:solidFill>
                            <a:schemeClr val="dk1"/>
                          </a:solidFill>
                          <a:effectLst/>
                          <a:latin typeface="+mn-lt"/>
                          <a:ea typeface="+mn-ea"/>
                          <a:cs typeface="+mn-cs"/>
                        </a:rPr>
                        <a:t>Our bodies need energy to work, grow and exercise; and that energy comes from food and drink (calories or kilojoules). </a:t>
                      </a:r>
                    </a:p>
                    <a:p>
                      <a:pPr marL="171450" indent="-171450" algn="just">
                        <a:buFont typeface="Arial" panose="020B0604020202020204" pitchFamily="34" charset="0"/>
                        <a:buChar char="•"/>
                      </a:pPr>
                      <a:r>
                        <a:rPr lang="en-GB" sz="1000" b="0" u="none" kern="1200" baseline="0" dirty="0" smtClean="0">
                          <a:solidFill>
                            <a:schemeClr val="dk1"/>
                          </a:solidFill>
                          <a:effectLst/>
                          <a:latin typeface="+mn-lt"/>
                          <a:ea typeface="+mn-ea"/>
                          <a:cs typeface="+mn-cs"/>
                        </a:rPr>
                        <a:t>Our bodies also need to exercise to stay healthy. Our bodies are ‘in balance’ (healthy) when we take in the right amount of energy and do the right amount of activity to use it. Our heart pumps blood around the body with oxygen from our lungs. </a:t>
                      </a:r>
                    </a:p>
                    <a:p>
                      <a:pPr marL="171450" indent="-171450" algn="just">
                        <a:buFont typeface="Arial" panose="020B0604020202020204" pitchFamily="34" charset="0"/>
                        <a:buChar char="•"/>
                      </a:pPr>
                      <a:r>
                        <a:rPr lang="en-GB" sz="1000" b="0" u="none" kern="1200" baseline="0" dirty="0" smtClean="0">
                          <a:solidFill>
                            <a:schemeClr val="dk1"/>
                          </a:solidFill>
                          <a:effectLst/>
                          <a:latin typeface="+mn-lt"/>
                          <a:ea typeface="+mn-ea"/>
                          <a:cs typeface="+mn-cs"/>
                        </a:rPr>
                        <a:t>Children need to be active for at least 1 hour every day.</a:t>
                      </a:r>
                      <a:endParaRPr lang="en-GB" sz="1000" b="0" u="none" kern="1200" baseline="0" dirty="0" smtClean="0">
                        <a:solidFill>
                          <a:schemeClr val="dk1"/>
                        </a:solidFill>
                        <a:effectLst/>
                        <a:latin typeface="+mn-lt"/>
                        <a:ea typeface="+mn-ea"/>
                        <a:cs typeface="+mn-cs"/>
                      </a:endParaRPr>
                    </a:p>
                  </a:txBody>
                  <a:tcPr marL="68580" marR="68580" marT="0" marB="0">
                    <a:solidFill>
                      <a:schemeClr val="accent3">
                        <a:lumMod val="20000"/>
                        <a:lumOff val="80000"/>
                      </a:schemeClr>
                    </a:solidFill>
                  </a:tcPr>
                </a:tc>
                <a:extLst>
                  <a:ext uri="{0D108BD9-81ED-4DB2-BD59-A6C34878D82A}">
                    <a16:rowId xmlns:a16="http://schemas.microsoft.com/office/drawing/2014/main" val="1831584660"/>
                  </a:ext>
                </a:extLst>
              </a:tr>
              <a:tr h="2063531">
                <a:tc>
                  <a:txBody>
                    <a:bodyPr/>
                    <a:lstStyle/>
                    <a:p>
                      <a:pPr algn="just"/>
                      <a:r>
                        <a:rPr lang="en-GB" sz="950" b="1" u="sng" dirty="0" smtClean="0"/>
                        <a:t>Piece </a:t>
                      </a:r>
                      <a:r>
                        <a:rPr lang="en-GB" sz="950" b="1" u="sng" dirty="0" smtClean="0"/>
                        <a:t>2 The amount of calories I put into my body will affect my health.</a:t>
                      </a:r>
                    </a:p>
                    <a:p>
                      <a:pPr marL="171450" indent="-171450" algn="just">
                        <a:buFont typeface="Arial" panose="020B0604020202020204" pitchFamily="34" charset="0"/>
                        <a:buChar char="•"/>
                      </a:pPr>
                      <a:r>
                        <a:rPr lang="en-GB" sz="950" b="0" u="none" dirty="0" smtClean="0"/>
                        <a:t> Less healthy food choices often contain more sugar, salt and saturated fat than the healthy choices.</a:t>
                      </a:r>
                    </a:p>
                    <a:p>
                      <a:pPr marL="171450" indent="-171450" algn="just">
                        <a:buFont typeface="Arial" panose="020B0604020202020204" pitchFamily="34" charset="0"/>
                        <a:buChar char="•"/>
                      </a:pPr>
                      <a:r>
                        <a:rPr lang="en-GB" sz="950" b="0" u="none" dirty="0" smtClean="0"/>
                        <a:t>Calories and/or kilojoules show the amount of energy in foods, so foods with higher number of calories/ kilojoules have more energy.</a:t>
                      </a:r>
                      <a:r>
                        <a:rPr lang="en-GB" sz="950" b="0" u="none" baseline="0" dirty="0" smtClean="0"/>
                        <a:t> </a:t>
                      </a:r>
                    </a:p>
                    <a:p>
                      <a:pPr marL="171450" indent="-171450" algn="just">
                        <a:buFont typeface="Arial" panose="020B0604020202020204" pitchFamily="34" charset="0"/>
                        <a:buChar char="•"/>
                      </a:pPr>
                      <a:r>
                        <a:rPr lang="en-GB" sz="950" b="0" u="none" dirty="0" smtClean="0"/>
                        <a:t>We especially need to try limit the amount of sugary foods we eat every day to stay healthy and keep our bodies in balance. We should try to choose foods and treats that are sugar free or have labels that say ‘no added sugar.’</a:t>
                      </a:r>
                    </a:p>
                    <a:p>
                      <a:pPr algn="just"/>
                      <a:endParaRPr lang="en-GB" sz="1050" b="0" u="none" dirty="0"/>
                    </a:p>
                  </a:txBody>
                  <a:tcPr marL="68580" marR="68580" marT="0" marB="0"/>
                </a:tc>
                <a:extLst>
                  <a:ext uri="{0D108BD9-81ED-4DB2-BD59-A6C34878D82A}">
                    <a16:rowId xmlns:a16="http://schemas.microsoft.com/office/drawing/2014/main" val="4284817924"/>
                  </a:ext>
                </a:extLst>
              </a:tr>
            </a:tbl>
          </a:graphicData>
        </a:graphic>
      </p:graphicFrame>
      <p:sp>
        <p:nvSpPr>
          <p:cNvPr id="15" name="Rectangle 14"/>
          <p:cNvSpPr/>
          <p:nvPr/>
        </p:nvSpPr>
        <p:spPr>
          <a:xfrm>
            <a:off x="520802" y="2499302"/>
            <a:ext cx="2171748" cy="369332"/>
          </a:xfrm>
          <a:prstGeom prst="rect">
            <a:avLst/>
          </a:prstGeom>
        </p:spPr>
        <p:txBody>
          <a:bodyPr wrap="none">
            <a:spAutoFit/>
          </a:bodyPr>
          <a:lstStyle/>
          <a:p>
            <a:r>
              <a:rPr lang="en-GB" b="1" dirty="0">
                <a:solidFill>
                  <a:schemeClr val="bg1"/>
                </a:solidFill>
              </a:rPr>
              <a:t>Knowledge and skills</a:t>
            </a:r>
          </a:p>
        </p:txBody>
      </p:sp>
      <p:graphicFrame>
        <p:nvGraphicFramePr>
          <p:cNvPr id="11" name="Table 10">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913621979"/>
              </p:ext>
            </p:extLst>
          </p:nvPr>
        </p:nvGraphicFramePr>
        <p:xfrm>
          <a:off x="6429008" y="403938"/>
          <a:ext cx="3439728" cy="6345463"/>
        </p:xfrm>
        <a:graphic>
          <a:graphicData uri="http://schemas.openxmlformats.org/drawingml/2006/table">
            <a:tbl>
              <a:tblPr firstRow="1" bandRow="1">
                <a:tableStyleId>{21E4AEA4-8DFA-4A89-87EB-49C32662AFE0}</a:tableStyleId>
              </a:tblPr>
              <a:tblGrid>
                <a:gridCol w="1024799">
                  <a:extLst>
                    <a:ext uri="{9D8B030D-6E8A-4147-A177-3AD203B41FA5}">
                      <a16:colId xmlns:a16="http://schemas.microsoft.com/office/drawing/2014/main" val="771789285"/>
                    </a:ext>
                  </a:extLst>
                </a:gridCol>
                <a:gridCol w="2414929">
                  <a:extLst>
                    <a:ext uri="{9D8B030D-6E8A-4147-A177-3AD203B41FA5}">
                      <a16:colId xmlns:a16="http://schemas.microsoft.com/office/drawing/2014/main" val="1444632793"/>
                    </a:ext>
                  </a:extLst>
                </a:gridCol>
              </a:tblGrid>
              <a:tr h="648063">
                <a:tc gridSpan="2">
                  <a:txBody>
                    <a:bodyPr/>
                    <a:lstStyle/>
                    <a:p>
                      <a:pPr algn="ctr"/>
                      <a:r>
                        <a:rPr lang="en-US" sz="1800" dirty="0" smtClean="0"/>
                        <a:t>Vocabulary</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53017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calories/ kilojoules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A measure of energy in food.</a:t>
                      </a:r>
                      <a:endParaRPr lang="en-GB" sz="1200" dirty="0"/>
                    </a:p>
                  </a:txBody>
                  <a:tcPr marL="68580" marR="68580" marT="0" marB="0"/>
                </a:tc>
                <a:extLst>
                  <a:ext uri="{0D108BD9-81ED-4DB2-BD59-A6C34878D82A}">
                    <a16:rowId xmlns:a16="http://schemas.microsoft.com/office/drawing/2014/main" val="3401584818"/>
                  </a:ext>
                </a:extLst>
              </a:tr>
              <a:tr h="53017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drugs</a:t>
                      </a:r>
                    </a:p>
                    <a:p>
                      <a:endParaRPr lang="en-GB" sz="1200" dirty="0"/>
                    </a:p>
                  </a:txBody>
                  <a:tcPr marL="68580" marR="68580" marT="0" marB="0"/>
                </a:tc>
                <a:tc>
                  <a:txBody>
                    <a:bodyPr/>
                    <a:lstStyle/>
                    <a:p>
                      <a:r>
                        <a:rPr lang="en-GB" sz="1200" dirty="0" smtClean="0"/>
                        <a:t>A medicine or other substance (solid,</a:t>
                      </a:r>
                      <a:r>
                        <a:rPr lang="en-GB" sz="1200" baseline="0" dirty="0" smtClean="0"/>
                        <a:t> liquid or gas) </a:t>
                      </a:r>
                      <a:r>
                        <a:rPr lang="en-GB" sz="1200" dirty="0" smtClean="0"/>
                        <a:t> that changes the body. </a:t>
                      </a:r>
                      <a:endParaRPr lang="en-GB" sz="1200" dirty="0"/>
                    </a:p>
                  </a:txBody>
                  <a:tcPr marL="68580" marR="68580" marT="0" marB="0"/>
                </a:tc>
                <a:extLst>
                  <a:ext uri="{0D108BD9-81ED-4DB2-BD59-A6C34878D82A}">
                    <a16:rowId xmlns:a16="http://schemas.microsoft.com/office/drawing/2014/main" val="2075142700"/>
                  </a:ext>
                </a:extLst>
              </a:tr>
              <a:tr h="35986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harmful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Can cause damage to the body. </a:t>
                      </a:r>
                      <a:endParaRPr lang="en-GB" sz="1200" dirty="0"/>
                    </a:p>
                  </a:txBody>
                  <a:tcPr marL="68580" marR="68580" marT="0" marB="0"/>
                </a:tc>
                <a:extLst>
                  <a:ext uri="{0D108BD9-81ED-4DB2-BD59-A6C34878D82A}">
                    <a16:rowId xmlns:a16="http://schemas.microsoft.com/office/drawing/2014/main" val="3734594781"/>
                  </a:ext>
                </a:extLst>
              </a:tr>
              <a:tr h="509950">
                <a:tc>
                  <a:txBody>
                    <a:bodyPr/>
                    <a:lstStyle/>
                    <a:p>
                      <a:r>
                        <a:rPr lang="en-GB" sz="1200" dirty="0" smtClean="0"/>
                        <a:t>heart</a:t>
                      </a:r>
                      <a:endParaRPr lang="en-GB" sz="1200" dirty="0"/>
                    </a:p>
                  </a:txBody>
                  <a:tcPr marL="68580" marR="68580" marT="0" marB="0"/>
                </a:tc>
                <a:tc>
                  <a:txBody>
                    <a:bodyPr/>
                    <a:lstStyle/>
                    <a:p>
                      <a:r>
                        <a:rPr lang="en-GB" sz="1200" dirty="0" smtClean="0"/>
                        <a:t>The organ that pumps blood around</a:t>
                      </a:r>
                      <a:r>
                        <a:rPr lang="en-GB" sz="1200" baseline="0" dirty="0" smtClean="0"/>
                        <a:t> the body. </a:t>
                      </a:r>
                      <a:endParaRPr lang="en-GB" sz="1200" dirty="0"/>
                    </a:p>
                  </a:txBody>
                  <a:tcPr marL="68580" marR="68580" marT="0" marB="0"/>
                </a:tc>
                <a:extLst>
                  <a:ext uri="{0D108BD9-81ED-4DB2-BD59-A6C34878D82A}">
                    <a16:rowId xmlns:a16="http://schemas.microsoft.com/office/drawing/2014/main" val="1398772385"/>
                  </a:ext>
                </a:extLst>
              </a:tr>
              <a:tr h="883625">
                <a:tc>
                  <a:txBody>
                    <a:bodyPr/>
                    <a:lstStyle/>
                    <a:p>
                      <a:r>
                        <a:rPr lang="en-GB" sz="1200" dirty="0" smtClean="0"/>
                        <a:t>infographic</a:t>
                      </a:r>
                      <a:endParaRPr lang="en-GB" sz="1200" dirty="0"/>
                    </a:p>
                  </a:txBody>
                  <a:tcPr marL="68580" marR="68580" marT="0" marB="0"/>
                </a:tc>
                <a:tc>
                  <a:txBody>
                    <a:bodyPr/>
                    <a:lstStyle/>
                    <a:p>
                      <a:r>
                        <a:rPr lang="en-GB" sz="1200" dirty="0" smtClean="0"/>
                        <a:t>Is like a poster, and it uses simple images and text to give others important information. They are mostly used within social media and online.</a:t>
                      </a:r>
                      <a:endParaRPr lang="en-GB" sz="1200" dirty="0"/>
                    </a:p>
                  </a:txBody>
                  <a:tcPr marL="68580" marR="68580" marT="0" marB="0"/>
                </a:tc>
                <a:extLst>
                  <a:ext uri="{0D108BD9-81ED-4DB2-BD59-A6C34878D82A}">
                    <a16:rowId xmlns:a16="http://schemas.microsoft.com/office/drawing/2014/main" val="1142848407"/>
                  </a:ext>
                </a:extLst>
              </a:tr>
              <a:tr h="50995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fat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A naturally occurring oily substance. </a:t>
                      </a:r>
                      <a:endParaRPr lang="en-GB" sz="1200" dirty="0"/>
                    </a:p>
                  </a:txBody>
                  <a:tcPr marL="68580" marR="68580" marT="0" marB="0"/>
                </a:tc>
                <a:extLst>
                  <a:ext uri="{0D108BD9-81ED-4DB2-BD59-A6C34878D82A}">
                    <a16:rowId xmlns:a16="http://schemas.microsoft.com/office/drawing/2014/main" val="432408064"/>
                  </a:ext>
                </a:extLst>
              </a:tr>
              <a:tr h="7069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lungs</a:t>
                      </a:r>
                    </a:p>
                    <a:p>
                      <a:endParaRPr lang="en-GB" sz="1200" dirty="0"/>
                    </a:p>
                  </a:txBody>
                  <a:tcPr marL="68580" marR="68580" marT="0" marB="0"/>
                </a:tc>
                <a:tc>
                  <a:txBody>
                    <a:bodyPr/>
                    <a:lstStyle/>
                    <a:p>
                      <a:r>
                        <a:rPr lang="en-GB" sz="1200" dirty="0" smtClean="0"/>
                        <a:t>The organs situated in the rib cage that make sure that oxygen is passed into the blood and carbon dioxide is removed. </a:t>
                      </a:r>
                      <a:endParaRPr lang="en-GB" sz="1200" dirty="0"/>
                    </a:p>
                  </a:txBody>
                  <a:tcPr marL="68580" marR="68580" marT="0" marB="0"/>
                </a:tc>
                <a:extLst>
                  <a:ext uri="{0D108BD9-81ED-4DB2-BD59-A6C34878D82A}">
                    <a16:rowId xmlns:a16="http://schemas.microsoft.com/office/drawing/2014/main" val="2253600408"/>
                  </a:ext>
                </a:extLst>
              </a:tr>
              <a:tr h="50995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oxygen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The gas that we need to breathe. </a:t>
                      </a:r>
                      <a:endParaRPr lang="en-GB" sz="1200" dirty="0"/>
                    </a:p>
                  </a:txBody>
                  <a:tcPr marL="68580" marR="68580" marT="0" marB="0"/>
                </a:tc>
                <a:extLst>
                  <a:ext uri="{0D108BD9-81ED-4DB2-BD59-A6C34878D82A}">
                    <a16:rowId xmlns:a16="http://schemas.microsoft.com/office/drawing/2014/main" val="3431194389"/>
                  </a:ext>
                </a:extLst>
              </a:tr>
              <a:tr h="50995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strategy</a:t>
                      </a:r>
                    </a:p>
                    <a:p>
                      <a:endParaRPr lang="en-GB" sz="1200" dirty="0"/>
                    </a:p>
                  </a:txBody>
                  <a:tcPr marL="68580" marR="68580" marT="0" marB="0"/>
                </a:tc>
                <a:tc>
                  <a:txBody>
                    <a:bodyPr/>
                    <a:lstStyle/>
                    <a:p>
                      <a:r>
                        <a:rPr lang="en-GB" sz="1200" dirty="0" smtClean="0"/>
                        <a:t>A plan of action. </a:t>
                      </a:r>
                      <a:endParaRPr lang="en-GB" sz="1200" dirty="0"/>
                    </a:p>
                  </a:txBody>
                  <a:tcPr marL="68580" marR="68580" marT="0" marB="0"/>
                </a:tc>
                <a:extLst>
                  <a:ext uri="{0D108BD9-81ED-4DB2-BD59-A6C34878D82A}">
                    <a16:rowId xmlns:a16="http://schemas.microsoft.com/office/drawing/2014/main" val="3075794675"/>
                  </a:ext>
                </a:extLst>
              </a:tr>
              <a:tr h="53017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u</a:t>
                      </a:r>
                      <a:r>
                        <a:rPr lang="en-GB" sz="1200" smtClean="0"/>
                        <a:t>nsaturated </a:t>
                      </a:r>
                      <a:r>
                        <a:rPr lang="en-GB" sz="1200" dirty="0" smtClean="0"/>
                        <a:t>fat</a:t>
                      </a:r>
                    </a:p>
                    <a:p>
                      <a:endParaRPr lang="en-GB" sz="1200" dirty="0"/>
                    </a:p>
                  </a:txBody>
                  <a:tcPr marL="68580" marR="68580" marT="0" marB="0"/>
                </a:tc>
                <a:tc>
                  <a:txBody>
                    <a:bodyPr/>
                    <a:lstStyle/>
                    <a:p>
                      <a:r>
                        <a:rPr lang="en-GB" sz="1200" dirty="0" smtClean="0"/>
                        <a:t>A type of fat thought to be more healthy for our bodies than normal fat. </a:t>
                      </a:r>
                      <a:endParaRPr lang="en-GB" sz="1200" dirty="0"/>
                    </a:p>
                  </a:txBody>
                  <a:tcPr marL="68580" marR="68580" marT="0" marB="0"/>
                </a:tc>
                <a:extLst>
                  <a:ext uri="{0D108BD9-81ED-4DB2-BD59-A6C34878D82A}">
                    <a16:rowId xmlns:a16="http://schemas.microsoft.com/office/drawing/2014/main" val="3576520154"/>
                  </a:ext>
                </a:extLst>
              </a:tr>
            </a:tbl>
          </a:graphicData>
        </a:graphic>
      </p:graphicFrame>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5573</TotalTime>
  <Words>676</Words>
  <Application>Microsoft Office PowerPoint</Application>
  <PresentationFormat>A4 Paper (210x297 mm)</PresentationFormat>
  <Paragraphs>56</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  Healthy Me   Year Three| Spring 2     P.S.H.E.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Annabelle Clayton</cp:lastModifiedBy>
  <cp:revision>143</cp:revision>
  <cp:lastPrinted>2022-04-26T12:49:47Z</cp:lastPrinted>
  <dcterms:created xsi:type="dcterms:W3CDTF">2017-10-15T20:56:30Z</dcterms:created>
  <dcterms:modified xsi:type="dcterms:W3CDTF">2022-08-22T10:31:47Z</dcterms:modified>
</cp:coreProperties>
</file>