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9" r:id="rId1"/>
  </p:sldMasterIdLst>
  <p:notesMasterIdLst>
    <p:notesMasterId r:id="rId3"/>
  </p:notesMasterIdLst>
  <p:sldIdLst>
    <p:sldId id="256" r:id="rId2"/>
  </p:sldIdLst>
  <p:sldSz cx="9906000" cy="6858000" type="A4"/>
  <p:notesSz cx="6805613" cy="99441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676" autoAdjust="0"/>
    <p:restoredTop sz="94627"/>
  </p:normalViewPr>
  <p:slideViewPr>
    <p:cSldViewPr snapToGrid="0" snapToObjects="1">
      <p:cViewPr varScale="1">
        <p:scale>
          <a:sx n="83" d="100"/>
          <a:sy n="83" d="100"/>
        </p:scale>
        <p:origin x="1114" y="77"/>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9099" cy="498932"/>
          </a:xfrm>
          <a:prstGeom prst="rect">
            <a:avLst/>
          </a:prstGeom>
        </p:spPr>
        <p:txBody>
          <a:bodyPr vert="horz" lIns="91440" tIns="45720" rIns="91440" bIns="45720" numCol="1" rtlCol="0"/>
          <a:lstStyle>
            <a:lvl1pPr algn="l">
              <a:defRPr sz="1200"/>
            </a:lvl1pPr>
          </a:lstStyle>
          <a:p>
            <a:endParaRPr lang="en-US"/>
          </a:p>
        </p:txBody>
      </p:sp>
      <p:sp>
        <p:nvSpPr>
          <p:cNvPr id="3" name="Date Placeholder 2"/>
          <p:cNvSpPr>
            <a:spLocks noGrp="1"/>
          </p:cNvSpPr>
          <p:nvPr>
            <p:ph type="dt" idx="1"/>
          </p:nvPr>
        </p:nvSpPr>
        <p:spPr>
          <a:xfrm>
            <a:off x="3854939" y="0"/>
            <a:ext cx="2949099" cy="498932"/>
          </a:xfrm>
          <a:prstGeom prst="rect">
            <a:avLst/>
          </a:prstGeom>
        </p:spPr>
        <p:txBody>
          <a:bodyPr vert="horz" lIns="91440" tIns="45720" rIns="91440" bIns="45720" numCol="1" rtlCol="0"/>
          <a:lstStyle>
            <a:lvl1pPr algn="r">
              <a:defRPr sz="1200"/>
            </a:lvl1pPr>
          </a:lstStyle>
          <a:p>
            <a:fld id="{74DA69C8-F84C-2947-85D9-F4E475966ECC}" type="datetimeFigureOut">
              <a:rPr lang="en-US" smtClean="0"/>
              <a:t>9/13/2022</a:t>
            </a:fld>
            <a:endParaRPr lang="en-US"/>
          </a:p>
        </p:txBody>
      </p:sp>
      <p:sp>
        <p:nvSpPr>
          <p:cNvPr id="4" name="Slide Image Placeholder 3"/>
          <p:cNvSpPr>
            <a:spLocks noGrp="1" noRot="1" noChangeAspect="1"/>
          </p:cNvSpPr>
          <p:nvPr>
            <p:ph type="sldImg" idx="2"/>
          </p:nvPr>
        </p:nvSpPr>
        <p:spPr>
          <a:xfrm>
            <a:off x="979488" y="1243013"/>
            <a:ext cx="4846637" cy="3355975"/>
          </a:xfrm>
          <a:prstGeom prst="rect">
            <a:avLst/>
          </a:prstGeom>
          <a:noFill/>
          <a:ln w="12700">
            <a:solidFill>
              <a:prstClr val="black"/>
            </a:solidFill>
          </a:ln>
        </p:spPr>
        <p:txBody>
          <a:bodyPr vert="horz" lIns="91440" tIns="45720" rIns="91440" bIns="45720" numCol="1" rtlCol="0" anchor="ctr"/>
          <a:lstStyle/>
          <a:p>
            <a:endParaRPr lang="en-US"/>
          </a:p>
        </p:txBody>
      </p:sp>
      <p:sp>
        <p:nvSpPr>
          <p:cNvPr id="5" name="Notes Placeholder 4"/>
          <p:cNvSpPr>
            <a:spLocks noGrp="1"/>
          </p:cNvSpPr>
          <p:nvPr>
            <p:ph type="body" sz="quarter" idx="3"/>
          </p:nvPr>
        </p:nvSpPr>
        <p:spPr>
          <a:xfrm>
            <a:off x="680562" y="4785598"/>
            <a:ext cx="5444490" cy="3915489"/>
          </a:xfrm>
          <a:prstGeom prst="rect">
            <a:avLst/>
          </a:prstGeom>
        </p:spPr>
        <p:txBody>
          <a:bodyPr vert="horz" lIns="91440" tIns="45720" rIns="91440" bIns="45720" numCol="1"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45170"/>
            <a:ext cx="2949099" cy="498931"/>
          </a:xfrm>
          <a:prstGeom prst="rect">
            <a:avLst/>
          </a:prstGeom>
        </p:spPr>
        <p:txBody>
          <a:bodyPr vert="horz" lIns="91440" tIns="45720" rIns="91440" bIns="45720" numCol="1" rtlCol="0" anchor="b"/>
          <a:lstStyle>
            <a:lvl1pPr algn="l">
              <a:defRPr sz="1200"/>
            </a:lvl1pPr>
          </a:lstStyle>
          <a:p>
            <a:endParaRPr lang="en-US"/>
          </a:p>
        </p:txBody>
      </p:sp>
      <p:sp>
        <p:nvSpPr>
          <p:cNvPr id="7" name="Slide Number Placeholder 6"/>
          <p:cNvSpPr>
            <a:spLocks noGrp="1"/>
          </p:cNvSpPr>
          <p:nvPr>
            <p:ph type="sldNum" sz="quarter" idx="5"/>
          </p:nvPr>
        </p:nvSpPr>
        <p:spPr>
          <a:xfrm>
            <a:off x="3854939" y="9445170"/>
            <a:ext cx="2949099" cy="498931"/>
          </a:xfrm>
          <a:prstGeom prst="rect">
            <a:avLst/>
          </a:prstGeom>
        </p:spPr>
        <p:txBody>
          <a:bodyPr vert="horz" lIns="91440" tIns="45720" rIns="91440" bIns="45720" numCol="1" rtlCol="0" anchor="b"/>
          <a:lstStyle>
            <a:lvl1pPr algn="r">
              <a:defRPr sz="1200"/>
            </a:lvl1pPr>
          </a:lstStyle>
          <a:p>
            <a:fld id="{90C8F01E-995B-8848-96E4-13733EB6AADD}" type="slidenum">
              <a:rPr lang="en-US" smtClean="0"/>
              <a:t>‹#›</a:t>
            </a:fld>
            <a:endParaRPr lang="en-US"/>
          </a:p>
        </p:txBody>
      </p:sp>
    </p:spTree>
    <p:extLst>
      <p:ext uri="{BB962C8B-B14F-4D97-AF65-F5344CB8AC3E}">
        <p14:creationId xmlns:p14="http://schemas.microsoft.com/office/powerpoint/2010/main" val="14268436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numCol="1"/>
          <a:lstStyle/>
          <a:p>
            <a:endParaRPr lang="en-US"/>
          </a:p>
        </p:txBody>
      </p:sp>
      <p:sp>
        <p:nvSpPr>
          <p:cNvPr id="4" name="Slide Number Placeholder 3"/>
          <p:cNvSpPr>
            <a:spLocks noGrp="1"/>
          </p:cNvSpPr>
          <p:nvPr>
            <p:ph type="sldNum" sz="quarter" idx="10"/>
          </p:nvPr>
        </p:nvSpPr>
        <p:spPr/>
        <p:txBody>
          <a:bodyPr numCol="1"/>
          <a:lstStyle/>
          <a:p>
            <a:fld id="{9C5789CE-836E-B042-843F-5605E41F5001}" type="slidenum">
              <a:rPr lang="en-US" smtClean="0"/>
              <a:t>1</a:t>
            </a:fld>
            <a:endParaRPr lang="en-US"/>
          </a:p>
        </p:txBody>
      </p:sp>
    </p:spTree>
    <p:extLst>
      <p:ext uri="{BB962C8B-B14F-4D97-AF65-F5344CB8AC3E}">
        <p14:creationId xmlns:p14="http://schemas.microsoft.com/office/powerpoint/2010/main" val="3917283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numCol="1"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numCol="1"/>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idx="1"/>
          </p:nvPr>
        </p:nvSpPr>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numCol="1"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numCol="1"/>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numCol="1"/>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2329" y="2505075"/>
            <a:ext cx="4190702"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numCol="1"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14913" y="2505075"/>
            <a:ext cx="4211340" cy="3684588"/>
          </a:xfrm>
        </p:spPr>
        <p:txBody>
          <a:bodyPr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8" name="Footer Placeholder 7"/>
          <p:cNvSpPr>
            <a:spLocks noGrp="1"/>
          </p:cNvSpPr>
          <p:nvPr>
            <p:ph type="ftr" sz="quarter" idx="11"/>
          </p:nvPr>
        </p:nvSpPr>
        <p:spPr/>
        <p:txBody>
          <a:bodyPr numCol="1"/>
          <a:lstStyle/>
          <a:p>
            <a:endParaRPr lang="en-US"/>
          </a:p>
        </p:txBody>
      </p:sp>
      <p:sp>
        <p:nvSpPr>
          <p:cNvPr id="9" name="Slide Number Placeholder 8"/>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Date Placeholder 2"/>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4" name="Footer Placeholder 3"/>
          <p:cNvSpPr>
            <a:spLocks noGrp="1"/>
          </p:cNvSpPr>
          <p:nvPr>
            <p:ph type="ftr" sz="quarter" idx="11"/>
          </p:nvPr>
        </p:nvSpPr>
        <p:spPr/>
        <p:txBody>
          <a:bodyPr numCol="1"/>
          <a:lstStyle/>
          <a:p>
            <a:endParaRPr lang="en-US"/>
          </a:p>
        </p:txBody>
      </p:sp>
      <p:sp>
        <p:nvSpPr>
          <p:cNvPr id="5" name="Slide Number Placeholder 4"/>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3" name="Footer Placeholder 2"/>
          <p:cNvSpPr>
            <a:spLocks noGrp="1"/>
          </p:cNvSpPr>
          <p:nvPr>
            <p:ph type="ftr" sz="quarter" idx="11"/>
          </p:nvPr>
        </p:nvSpPr>
        <p:spPr/>
        <p:txBody>
          <a:bodyPr numCol="1"/>
          <a:lstStyle/>
          <a:p>
            <a:endParaRPr lang="en-US"/>
          </a:p>
        </p:txBody>
      </p:sp>
      <p:sp>
        <p:nvSpPr>
          <p:cNvPr id="4" name="Slide Number Placeholder 3"/>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numCol="1"/>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numCol="1"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numCol="1"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Drag picture to placeholder or click icon to add</a:t>
            </a:r>
            <a:endParaRPr lang="en-US" dirty="0"/>
          </a:p>
        </p:txBody>
      </p:sp>
      <p:sp>
        <p:nvSpPr>
          <p:cNvPr id="4" name="Text Placeholder 3"/>
          <p:cNvSpPr>
            <a:spLocks noGrp="1"/>
          </p:cNvSpPr>
          <p:nvPr>
            <p:ph type="body" sz="half" idx="2"/>
          </p:nvPr>
        </p:nvSpPr>
        <p:spPr>
          <a:xfrm>
            <a:off x="682328" y="2057400"/>
            <a:ext cx="3194943" cy="3811588"/>
          </a:xfrm>
        </p:spPr>
        <p:txBody>
          <a:bodyPr numCol="1"/>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6" name="Footer Placeholder 5"/>
          <p:cNvSpPr>
            <a:spLocks noGrp="1"/>
          </p:cNvSpPr>
          <p:nvPr>
            <p:ph type="ftr" sz="quarter" idx="11"/>
          </p:nvPr>
        </p:nvSpPr>
        <p:spPr/>
        <p:txBody>
          <a:bodyPr numCol="1"/>
          <a:lstStyle/>
          <a:p>
            <a:endParaRPr lang="en-US"/>
          </a:p>
        </p:txBody>
      </p:sp>
      <p:sp>
        <p:nvSpPr>
          <p:cNvPr id="7" name="Slide Number Placeholder 6"/>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numCol="1"/>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numCol="1"/>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numCol="1"/>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numCol="1"/>
          <a:lstStyle/>
          <a:p>
            <a:fld id="{4027089A-8636-F64C-9D23-B4C3EC8D4BA5}" type="datetimeFigureOut">
              <a:rPr lang="en-US" smtClean="0"/>
              <a:t>9/13/2022</a:t>
            </a:fld>
            <a:endParaRPr lang="en-US"/>
          </a:p>
        </p:txBody>
      </p:sp>
      <p:sp>
        <p:nvSpPr>
          <p:cNvPr id="5" name="Footer Placeholder 4"/>
          <p:cNvSpPr>
            <a:spLocks noGrp="1"/>
          </p:cNvSpPr>
          <p:nvPr>
            <p:ph type="ftr" sz="quarter" idx="11"/>
          </p:nvPr>
        </p:nvSpPr>
        <p:spPr/>
        <p:txBody>
          <a:bodyPr numCol="1"/>
          <a:lstStyle/>
          <a:p>
            <a:endParaRPr lang="en-US"/>
          </a:p>
        </p:txBody>
      </p:sp>
      <p:sp>
        <p:nvSpPr>
          <p:cNvPr id="6" name="Slide Number Placeholder 5"/>
          <p:cNvSpPr>
            <a:spLocks noGrp="1"/>
          </p:cNvSpPr>
          <p:nvPr>
            <p:ph type="sldNum" sz="quarter" idx="12"/>
          </p:nvPr>
        </p:nvSpPr>
        <p:spPr/>
        <p:txBody>
          <a:bodyPr numCol="1"/>
          <a:lstStyle/>
          <a:p>
            <a:fld id="{3953B47E-519D-9549-9FB6-B83933F17F0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numCol="1"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numCol="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numCol="1" rtlCol="0" anchor="ctr"/>
          <a:lstStyle>
            <a:lvl1pPr algn="l">
              <a:defRPr sz="1200">
                <a:solidFill>
                  <a:schemeClr val="tx1">
                    <a:tint val="75000"/>
                  </a:schemeClr>
                </a:solidFill>
              </a:defRPr>
            </a:lvl1pPr>
          </a:lstStyle>
          <a:p>
            <a:fld id="{4027089A-8636-F64C-9D23-B4C3EC8D4BA5}" type="datetimeFigureOut">
              <a:rPr lang="en-US" smtClean="0"/>
              <a:t>9/13/2022</a:t>
            </a:fld>
            <a:endParaRPr lang="en-US"/>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numCol="1"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numCol="1" rtlCol="0" anchor="ctr"/>
          <a:lstStyle>
            <a:lvl1pPr algn="r">
              <a:defRPr sz="1200">
                <a:solidFill>
                  <a:schemeClr val="tx1">
                    <a:tint val="75000"/>
                  </a:schemeClr>
                </a:solidFill>
              </a:defRPr>
            </a:lvl1pPr>
          </a:lstStyle>
          <a:p>
            <a:fld id="{3953B47E-519D-9549-9FB6-B83933F17F08}" type="slidenum">
              <a:rPr lang="en-US" smtClean="0"/>
              <a:t>‹#›</a:t>
            </a:fld>
            <a:endParaRPr lang="en-US"/>
          </a:p>
        </p:txBody>
      </p:sp>
    </p:spTree>
    <p:extLst>
      <p:ext uri="{BB962C8B-B14F-4D97-AF65-F5344CB8AC3E}">
        <p14:creationId xmlns:p14="http://schemas.microsoft.com/office/powerpoint/2010/main" val="762762940"/>
      </p:ext>
    </p:extLst>
  </p:cSld>
  <p:clrMap bg1="lt1" tx1="dk1" bg2="lt2" tx2="dk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eg"/><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6477" y="47193"/>
            <a:ext cx="8502568" cy="273090"/>
          </a:xfrm>
        </p:spPr>
        <p:txBody>
          <a:bodyPr numCol="1">
            <a:noAutofit/>
          </a:bodyPr>
          <a:lstStyle/>
          <a:p>
            <a:pPr algn="l"/>
            <a:r>
              <a:rPr lang="en-US" sz="1600" b="1" dirty="0" smtClean="0">
                <a:latin typeface="Twinkl Cursive Looped" panose="02000000000000000000" pitchFamily="2" charset="0"/>
                <a:ea typeface="Tahoma" panose="020B0604030504040204" pitchFamily="34" charset="0"/>
                <a:cs typeface="Tahoma" panose="020B0604030504040204" pitchFamily="34" charset="0"/>
              </a:rPr>
              <a:t>Shirley Heath </a:t>
            </a:r>
            <a:r>
              <a:rPr lang="en-US" sz="1800" b="1" dirty="0" smtClean="0">
                <a:latin typeface="Twinkl Cursive Looped" panose="02000000000000000000" pitchFamily="2" charset="0"/>
                <a:ea typeface="Tahoma" panose="020B0604030504040204" pitchFamily="34" charset="0"/>
                <a:cs typeface="Tahoma" panose="020B0604030504040204" pitchFamily="34" charset="0"/>
              </a:rPr>
              <a:t>		Year 3, Autumn 2: Tag Rugby (Edwardians RFC)</a:t>
            </a:r>
            <a:endParaRPr lang="en-US" sz="1800" b="1" dirty="0">
              <a:latin typeface="Twinkl Cursive Looped" panose="02000000000000000000" pitchFamily="2" charset="0"/>
              <a:ea typeface="Tahoma" panose="020B0604030504040204" pitchFamily="34" charset="0"/>
              <a:cs typeface="Tahoma" panose="020B0604030504040204" pitchFamily="34" charset="0"/>
            </a:endParaRPr>
          </a:p>
        </p:txBody>
      </p:sp>
      <p:cxnSp>
        <p:nvCxnSpPr>
          <p:cNvPr id="5" name="Straight Connector 4"/>
          <p:cNvCxnSpPr/>
          <p:nvPr/>
        </p:nvCxnSpPr>
        <p:spPr>
          <a:xfrm>
            <a:off x="0" y="320283"/>
            <a:ext cx="9906000" cy="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2680542096"/>
              </p:ext>
            </p:extLst>
          </p:nvPr>
        </p:nvGraphicFramePr>
        <p:xfrm>
          <a:off x="206477" y="509590"/>
          <a:ext cx="5455871" cy="3528412"/>
        </p:xfrm>
        <a:graphic>
          <a:graphicData uri="http://schemas.openxmlformats.org/drawingml/2006/table">
            <a:tbl>
              <a:tblPr firstRow="1" bandRow="1">
                <a:tableStyleId>{93296810-A885-4BE3-A3E7-6D5BEEA58F35}</a:tableStyleId>
              </a:tblPr>
              <a:tblGrid>
                <a:gridCol w="609197">
                  <a:extLst>
                    <a:ext uri="{9D8B030D-6E8A-4147-A177-3AD203B41FA5}">
                      <a16:colId xmlns:a16="http://schemas.microsoft.com/office/drawing/2014/main" val="20000"/>
                    </a:ext>
                  </a:extLst>
                </a:gridCol>
                <a:gridCol w="1327833">
                  <a:extLst>
                    <a:ext uri="{9D8B030D-6E8A-4147-A177-3AD203B41FA5}">
                      <a16:colId xmlns:a16="http://schemas.microsoft.com/office/drawing/2014/main" val="20001"/>
                    </a:ext>
                  </a:extLst>
                </a:gridCol>
                <a:gridCol w="3518841">
                  <a:extLst>
                    <a:ext uri="{9D8B030D-6E8A-4147-A177-3AD203B41FA5}">
                      <a16:colId xmlns:a16="http://schemas.microsoft.com/office/drawing/2014/main" val="3827066675"/>
                    </a:ext>
                  </a:extLst>
                </a:gridCol>
              </a:tblGrid>
              <a:tr h="337154">
                <a:tc gridSpan="3">
                  <a:txBody>
                    <a:bodyPr/>
                    <a:lstStyle/>
                    <a:p>
                      <a:pPr algn="ctr"/>
                      <a:r>
                        <a:rPr lang="en-GB" altLang="en-GB" dirty="0" smtClean="0">
                          <a:latin typeface="Twinkl Cursive Looped" panose="02000000000000000000" pitchFamily="2" charset="0"/>
                          <a:cs typeface="Arial" panose="020B0604020202020204" pitchFamily="34" charset="0"/>
                        </a:rPr>
                        <a:t>Skills</a:t>
                      </a:r>
                      <a:endParaRPr lang="en-GB" altLang="en-GB" dirty="0">
                        <a:latin typeface="Twinkl Cursive Looped" panose="02000000000000000000" pitchFamily="2" charset="0"/>
                        <a:cs typeface="Arial" panose="020B0604020202020204" pitchFamily="34" charset="0"/>
                      </a:endParaRPr>
                    </a:p>
                  </a:txBody>
                  <a:tcPr marL="74295" marR="74295" marT="37148" marB="37148"/>
                </a:tc>
                <a:tc hMerge="1">
                  <a:txBody>
                    <a:bodyPr/>
                    <a:lstStyle/>
                    <a:p>
                      <a:endParaRPr lang="en-GB" altLang="en-GB" dirty="0"/>
                    </a:p>
                  </a:txBody>
                  <a:tcPr marL="74295" marR="74295" marT="37148" marB="37148"/>
                </a:tc>
                <a:tc hMerge="1">
                  <a:txBody>
                    <a:bodyPr/>
                    <a:lstStyle/>
                    <a:p>
                      <a:endParaRPr lang="en-US"/>
                    </a:p>
                  </a:txBody>
                  <a:tcPr/>
                </a:tc>
                <a:extLst>
                  <a:ext uri="{0D108BD9-81ED-4DB2-BD59-A6C34878D82A}">
                    <a16:rowId xmlns:a16="http://schemas.microsoft.com/office/drawing/2014/main" val="10000"/>
                  </a:ext>
                </a:extLst>
              </a:tr>
              <a:tr h="707468">
                <a:tc>
                  <a:txBody>
                    <a:bodyPr/>
                    <a:lstStyle/>
                    <a:p>
                      <a:r>
                        <a:rPr lang="en-GB" altLang="en-GB" sz="1000" b="0" dirty="0" smtClean="0">
                          <a:latin typeface="Twinkl Cursive Looped" panose="02000000000000000000" pitchFamily="2" charset="0"/>
                          <a:cs typeface="Arial" panose="020B0604020202020204" pitchFamily="34" charset="0"/>
                        </a:rPr>
                        <a:t>1</a:t>
                      </a:r>
                      <a:endParaRPr lang="en-GB" altLang="en-GB" sz="10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600" dirty="0" smtClean="0">
                          <a:latin typeface="Twinkl Cursive Looped" panose="02000000000000000000" pitchFamily="2" charset="0"/>
                          <a:cs typeface="Arial" panose="020B0604020202020204" pitchFamily="34" charset="0"/>
                        </a:rPr>
                        <a:t>Running</a:t>
                      </a:r>
                      <a:r>
                        <a:rPr lang="en-GB" sz="1600" baseline="0" dirty="0" smtClean="0">
                          <a:latin typeface="Twinkl Cursive Looped" panose="02000000000000000000" pitchFamily="2" charset="0"/>
                          <a:cs typeface="Arial" panose="020B0604020202020204" pitchFamily="34" charset="0"/>
                        </a:rPr>
                        <a:t> Past Defenders</a:t>
                      </a:r>
                      <a:endParaRPr lang="en-GB" sz="16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600" dirty="0" smtClean="0">
                          <a:latin typeface="Twinkl Cursive Looped" panose="02000000000000000000" pitchFamily="2" charset="0"/>
                          <a:cs typeface="Arial" panose="020B0604020202020204" pitchFamily="34" charset="0"/>
                        </a:rPr>
                        <a:t>As an</a:t>
                      </a:r>
                      <a:r>
                        <a:rPr lang="en-GB" sz="1600" baseline="0" dirty="0" smtClean="0">
                          <a:latin typeface="Twinkl Cursive Looped" panose="02000000000000000000" pitchFamily="2" charset="0"/>
                          <a:cs typeface="Arial" panose="020B0604020202020204" pitchFamily="34" charset="0"/>
                        </a:rPr>
                        <a:t> attacker, running past opposition players in an attempt to score a try.</a:t>
                      </a:r>
                      <a:endParaRPr lang="en-GB" sz="16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10001"/>
                  </a:ext>
                </a:extLst>
              </a:tr>
              <a:tr h="471645">
                <a:tc>
                  <a:txBody>
                    <a:bodyPr/>
                    <a:lstStyle/>
                    <a:p>
                      <a:r>
                        <a:rPr lang="en-GB" altLang="en-GB" sz="1000" b="0" dirty="0" smtClean="0">
                          <a:latin typeface="Twinkl Cursive Looped" panose="02000000000000000000" pitchFamily="2" charset="0"/>
                          <a:cs typeface="Arial" panose="020B0604020202020204" pitchFamily="34" charset="0"/>
                        </a:rPr>
                        <a:t>2</a:t>
                      </a:r>
                      <a:endParaRPr lang="en-GB" altLang="en-GB" sz="10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600" dirty="0" smtClean="0">
                          <a:latin typeface="Twinkl Cursive Looped" panose="02000000000000000000" pitchFamily="2" charset="0"/>
                          <a:cs typeface="Arial" panose="020B0604020202020204" pitchFamily="34" charset="0"/>
                        </a:rPr>
                        <a:t>Handling</a:t>
                      </a:r>
                      <a:r>
                        <a:rPr lang="en-GB" sz="1600" baseline="0" dirty="0" smtClean="0">
                          <a:latin typeface="Twinkl Cursive Looped" panose="02000000000000000000" pitchFamily="2" charset="0"/>
                          <a:cs typeface="Arial" panose="020B0604020202020204" pitchFamily="34" charset="0"/>
                        </a:rPr>
                        <a:t> a Rugby Ball</a:t>
                      </a:r>
                      <a:endParaRPr lang="en-GB" sz="16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600" dirty="0" smtClean="0">
                          <a:latin typeface="Twinkl Cursive Looped" panose="02000000000000000000" pitchFamily="2" charset="0"/>
                          <a:cs typeface="Arial" panose="020B0604020202020204" pitchFamily="34" charset="0"/>
                        </a:rPr>
                        <a:t>Holding a rugby ball in a ‘W’ position.</a:t>
                      </a:r>
                      <a:endParaRPr lang="en-GB" sz="16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10002"/>
                  </a:ext>
                </a:extLst>
              </a:tr>
              <a:tr h="707468">
                <a:tc>
                  <a:txBody>
                    <a:bodyPr/>
                    <a:lstStyle/>
                    <a:p>
                      <a:r>
                        <a:rPr lang="en-GB" altLang="en-GB" sz="1000" b="0" dirty="0" smtClean="0">
                          <a:latin typeface="Twinkl Cursive Looped" panose="02000000000000000000" pitchFamily="2" charset="0"/>
                          <a:cs typeface="Arial" panose="020B0604020202020204" pitchFamily="34" charset="0"/>
                        </a:rPr>
                        <a:t>3</a:t>
                      </a:r>
                      <a:endParaRPr lang="en-GB" altLang="en-GB" sz="10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600" dirty="0" smtClean="0">
                          <a:latin typeface="Twinkl Cursive Looped" panose="02000000000000000000" pitchFamily="2" charset="0"/>
                          <a:cs typeface="Arial" panose="020B0604020202020204" pitchFamily="34" charset="0"/>
                        </a:rPr>
                        <a:t>Evading Tags</a:t>
                      </a:r>
                      <a:endParaRPr lang="en-GB" sz="16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600" dirty="0" smtClean="0">
                          <a:latin typeface="Twinkl Cursive Looped" panose="02000000000000000000" pitchFamily="2" charset="0"/>
                          <a:cs typeface="Arial" panose="020B0604020202020204" pitchFamily="34" charset="0"/>
                        </a:rPr>
                        <a:t>Running in a variety of directions</a:t>
                      </a:r>
                      <a:r>
                        <a:rPr lang="en-GB" sz="1600" baseline="0" dirty="0" smtClean="0">
                          <a:latin typeface="Twinkl Cursive Looped" panose="02000000000000000000" pitchFamily="2" charset="0"/>
                          <a:cs typeface="Arial" panose="020B0604020202020204" pitchFamily="34" charset="0"/>
                        </a:rPr>
                        <a:t> / moving the ball to retain possession and not get tagged.</a:t>
                      </a:r>
                      <a:endParaRPr lang="en-GB" sz="16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2407509847"/>
                  </a:ext>
                </a:extLst>
              </a:tr>
              <a:tr h="345311">
                <a:tc>
                  <a:txBody>
                    <a:bodyPr/>
                    <a:lstStyle/>
                    <a:p>
                      <a:r>
                        <a:rPr lang="en-GB" altLang="en-GB" sz="1000" b="0" dirty="0" smtClean="0">
                          <a:latin typeface="Twinkl Cursive Looped" panose="02000000000000000000" pitchFamily="2" charset="0"/>
                          <a:cs typeface="Arial" panose="020B0604020202020204" pitchFamily="34" charset="0"/>
                        </a:rPr>
                        <a:t>4</a:t>
                      </a:r>
                      <a:endParaRPr lang="en-GB" altLang="en-GB" sz="10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600" dirty="0" smtClean="0">
                          <a:latin typeface="Twinkl Cursive Looped" panose="02000000000000000000" pitchFamily="2" charset="0"/>
                          <a:cs typeface="Arial" panose="020B0604020202020204" pitchFamily="34" charset="0"/>
                        </a:rPr>
                        <a:t>Tag Protocol</a:t>
                      </a:r>
                      <a:endParaRPr lang="en-GB" sz="16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600" dirty="0" smtClean="0">
                          <a:latin typeface="Twinkl Cursive Looped" panose="02000000000000000000" pitchFamily="2" charset="0"/>
                          <a:cs typeface="Arial" panose="020B0604020202020204" pitchFamily="34" charset="0"/>
                        </a:rPr>
                        <a:t>See rules below.</a:t>
                      </a:r>
                      <a:endParaRPr lang="en-GB" sz="16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10003"/>
                  </a:ext>
                </a:extLst>
              </a:tr>
              <a:tr h="883765">
                <a:tc>
                  <a:txBody>
                    <a:bodyPr/>
                    <a:lstStyle/>
                    <a:p>
                      <a:r>
                        <a:rPr lang="en-GB" altLang="en-GB" sz="1000" b="0" dirty="0" smtClean="0">
                          <a:latin typeface="Twinkl Cursive Looped" panose="02000000000000000000" pitchFamily="2" charset="0"/>
                          <a:cs typeface="Arial" panose="020B0604020202020204" pitchFamily="34" charset="0"/>
                        </a:rPr>
                        <a:t>5</a:t>
                      </a:r>
                      <a:endParaRPr lang="en-GB" altLang="en-GB" sz="10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600" dirty="0" smtClean="0">
                          <a:latin typeface="Twinkl Cursive Looped" panose="02000000000000000000" pitchFamily="2" charset="0"/>
                          <a:cs typeface="Arial" panose="020B0604020202020204" pitchFamily="34" charset="0"/>
                        </a:rPr>
                        <a:t>Closing Down Attackers</a:t>
                      </a:r>
                      <a:endParaRPr lang="en-GB" sz="1600" dirty="0">
                        <a:latin typeface="Twinkl Cursive Looped" panose="02000000000000000000" pitchFamily="2" charset="0"/>
                        <a:cs typeface="Arial" panose="020B0604020202020204" pitchFamily="34" charset="0"/>
                      </a:endParaRPr>
                    </a:p>
                  </a:txBody>
                  <a:tcPr marL="68580" marR="68580" marT="0" marB="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600" dirty="0" smtClean="0">
                          <a:latin typeface="Twinkl Cursive Looped" panose="02000000000000000000" pitchFamily="2" charset="0"/>
                          <a:cs typeface="Arial" panose="020B0604020202020204" pitchFamily="34" charset="0"/>
                        </a:rPr>
                        <a:t>Cutting</a:t>
                      </a:r>
                      <a:r>
                        <a:rPr lang="en-GB" sz="1600" baseline="0" dirty="0" smtClean="0">
                          <a:latin typeface="Twinkl Cursive Looped" panose="02000000000000000000" pitchFamily="2" charset="0"/>
                          <a:cs typeface="Arial" panose="020B0604020202020204" pitchFamily="34" charset="0"/>
                        </a:rPr>
                        <a:t> down the space so an opposition player cannot get passed you.</a:t>
                      </a:r>
                      <a:endParaRPr lang="en-GB" sz="1600" dirty="0" smtClean="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10004"/>
                  </a:ext>
                </a:extLst>
              </a:tr>
            </a:tbl>
          </a:graphicData>
        </a:graphic>
      </p:graphicFrame>
      <p:graphicFrame>
        <p:nvGraphicFramePr>
          <p:cNvPr id="8" name="Table 7">
            <a:extLst>
              <a:ext uri="{FF2B5EF4-FFF2-40B4-BE49-F238E27FC236}">
                <a16:creationId xmlns:a16="http://schemas.microsoft.com/office/drawing/2014/main" id="{87A16600-9CE5-7D4D-9238-FE903140D703}"/>
              </a:ext>
            </a:extLst>
          </p:cNvPr>
          <p:cNvGraphicFramePr>
            <a:graphicFrameLocks noGrp="1"/>
          </p:cNvGraphicFramePr>
          <p:nvPr>
            <p:extLst>
              <p:ext uri="{D42A27DB-BD31-4B8C-83A1-F6EECF244321}">
                <p14:modId xmlns:p14="http://schemas.microsoft.com/office/powerpoint/2010/main" val="3855756132"/>
              </p:ext>
            </p:extLst>
          </p:nvPr>
        </p:nvGraphicFramePr>
        <p:xfrm>
          <a:off x="6117577" y="493363"/>
          <a:ext cx="3665051" cy="3671313"/>
        </p:xfrm>
        <a:graphic>
          <a:graphicData uri="http://schemas.openxmlformats.org/drawingml/2006/table">
            <a:tbl>
              <a:tblPr firstRow="1" bandRow="1">
                <a:tableStyleId>{21E4AEA4-8DFA-4A89-87EB-49C32662AFE0}</a:tableStyleId>
              </a:tblPr>
              <a:tblGrid>
                <a:gridCol w="500714">
                  <a:extLst>
                    <a:ext uri="{9D8B030D-6E8A-4147-A177-3AD203B41FA5}">
                      <a16:colId xmlns:a16="http://schemas.microsoft.com/office/drawing/2014/main" val="3034729171"/>
                    </a:ext>
                  </a:extLst>
                </a:gridCol>
                <a:gridCol w="1215533">
                  <a:extLst>
                    <a:ext uri="{9D8B030D-6E8A-4147-A177-3AD203B41FA5}">
                      <a16:colId xmlns:a16="http://schemas.microsoft.com/office/drawing/2014/main" val="771789285"/>
                    </a:ext>
                  </a:extLst>
                </a:gridCol>
                <a:gridCol w="1948804">
                  <a:extLst>
                    <a:ext uri="{9D8B030D-6E8A-4147-A177-3AD203B41FA5}">
                      <a16:colId xmlns:a16="http://schemas.microsoft.com/office/drawing/2014/main" val="1444632793"/>
                    </a:ext>
                  </a:extLst>
                </a:gridCol>
              </a:tblGrid>
              <a:tr h="286997">
                <a:tc gridSpan="3">
                  <a:txBody>
                    <a:bodyPr/>
                    <a:lstStyle/>
                    <a:p>
                      <a:pPr algn="ctr"/>
                      <a:r>
                        <a:rPr lang="en-US" sz="1200" dirty="0" smtClean="0">
                          <a:latin typeface="Twinkl Cursive Looped" panose="02000000000000000000" pitchFamily="2" charset="0"/>
                          <a:cs typeface="Arial" panose="020B0604020202020204" pitchFamily="34" charset="0"/>
                        </a:rPr>
                        <a:t>Vocabulary</a:t>
                      </a:r>
                      <a:endParaRPr lang="en-US" sz="1200" dirty="0">
                        <a:latin typeface="Twinkl Cursive Looped" panose="02000000000000000000" pitchFamily="2" charset="0"/>
                        <a:cs typeface="Arial" panose="020B0604020202020204" pitchFamily="34" charset="0"/>
                      </a:endParaRPr>
                    </a:p>
                  </a:txBody>
                  <a:tcPr marL="74295" marR="74295" marT="37148" marB="37148"/>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106910169"/>
                  </a:ext>
                </a:extLst>
              </a:tr>
              <a:tr h="535557">
                <a:tc>
                  <a:txBody>
                    <a:bodyPr/>
                    <a:lstStyle/>
                    <a:p>
                      <a:r>
                        <a:rPr lang="en-US" sz="1400" dirty="0">
                          <a:latin typeface="Twinkl Cursive Looped" panose="02000000000000000000" pitchFamily="2" charset="0"/>
                          <a:cs typeface="Arial" panose="020B0604020202020204" pitchFamily="34" charset="0"/>
                        </a:rPr>
                        <a:t>1</a:t>
                      </a:r>
                      <a:endParaRPr lang="en-US"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Space</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Being in a</a:t>
                      </a:r>
                      <a:r>
                        <a:rPr lang="en-GB" sz="1200" baseline="0" dirty="0" smtClean="0">
                          <a:latin typeface="Twinkl Cursive Looped" panose="02000000000000000000" pitchFamily="2" charset="0"/>
                          <a:cs typeface="Arial" panose="020B0604020202020204" pitchFamily="34" charset="0"/>
                        </a:rPr>
                        <a:t> position where there is room for you to move.</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3401584818"/>
                  </a:ext>
                </a:extLst>
              </a:tr>
              <a:tr h="535557">
                <a:tc>
                  <a:txBody>
                    <a:bodyPr/>
                    <a:lstStyle/>
                    <a:p>
                      <a:r>
                        <a:rPr lang="en-US" sz="1400" dirty="0">
                          <a:latin typeface="Twinkl Cursive Looped" panose="02000000000000000000" pitchFamily="2" charset="0"/>
                          <a:cs typeface="Arial" panose="020B0604020202020204" pitchFamily="34" charset="0"/>
                        </a:rPr>
                        <a:t>2</a:t>
                      </a:r>
                      <a:endParaRPr lang="en-US"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Mark</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Standing by</a:t>
                      </a:r>
                      <a:r>
                        <a:rPr lang="en-GB" sz="1200" baseline="0" dirty="0" smtClean="0">
                          <a:latin typeface="Twinkl Cursive Looped" panose="02000000000000000000" pitchFamily="2" charset="0"/>
                          <a:cs typeface="Arial" panose="020B0604020202020204" pitchFamily="34" charset="0"/>
                        </a:rPr>
                        <a:t> an opposition payer so they cannot access the ball / move easily.</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2075142700"/>
                  </a:ext>
                </a:extLst>
              </a:tr>
              <a:tr h="391735">
                <a:tc>
                  <a:txBody>
                    <a:bodyPr/>
                    <a:lstStyle/>
                    <a:p>
                      <a:r>
                        <a:rPr lang="en-US" sz="1400" dirty="0">
                          <a:latin typeface="Twinkl Cursive Looped" panose="02000000000000000000" pitchFamily="2" charset="0"/>
                          <a:cs typeface="Arial" panose="020B0604020202020204" pitchFamily="34" charset="0"/>
                        </a:rPr>
                        <a:t>3</a:t>
                      </a:r>
                      <a:endParaRPr lang="en-US"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Dodge</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Jockey your</a:t>
                      </a:r>
                      <a:r>
                        <a:rPr lang="en-GB" sz="1200" baseline="0" dirty="0" smtClean="0">
                          <a:latin typeface="Twinkl Cursive Looped" panose="02000000000000000000" pitchFamily="2" charset="0"/>
                          <a:cs typeface="Arial" panose="020B0604020202020204" pitchFamily="34" charset="0"/>
                        </a:rPr>
                        <a:t> body to prevent being tagged.</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3734594781"/>
                  </a:ext>
                </a:extLst>
              </a:tr>
              <a:tr h="415636">
                <a:tc>
                  <a:txBody>
                    <a:bodyPr/>
                    <a:lstStyle/>
                    <a:p>
                      <a:r>
                        <a:rPr lang="en-US" sz="1400" dirty="0">
                          <a:latin typeface="Twinkl Cursive Looped" panose="02000000000000000000" pitchFamily="2" charset="0"/>
                          <a:cs typeface="Arial" panose="020B0604020202020204" pitchFamily="34" charset="0"/>
                        </a:rPr>
                        <a:t>4</a:t>
                      </a:r>
                      <a:endParaRPr lang="en-US"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Footwork</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Being able to move quickly in different directions.</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1398772385"/>
                  </a:ext>
                </a:extLst>
              </a:tr>
              <a:tr h="290945">
                <a:tc>
                  <a:txBody>
                    <a:bodyPr/>
                    <a:lstStyle/>
                    <a:p>
                      <a:r>
                        <a:rPr lang="en-US" sz="1400" dirty="0">
                          <a:latin typeface="Twinkl Cursive Looped" panose="02000000000000000000" pitchFamily="2" charset="0"/>
                          <a:cs typeface="Arial" panose="020B0604020202020204" pitchFamily="34" charset="0"/>
                        </a:rPr>
                        <a:t>5</a:t>
                      </a:r>
                      <a:endParaRPr lang="en-US"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Possession</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Having control of the</a:t>
                      </a:r>
                      <a:r>
                        <a:rPr lang="en-GB" sz="1200" baseline="0" dirty="0" smtClean="0">
                          <a:latin typeface="Twinkl Cursive Looped" panose="02000000000000000000" pitchFamily="2" charset="0"/>
                          <a:cs typeface="Arial" panose="020B0604020202020204" pitchFamily="34" charset="0"/>
                        </a:rPr>
                        <a:t> ball.</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432408064"/>
                  </a:ext>
                </a:extLst>
              </a:tr>
              <a:tr h="457200">
                <a:tc>
                  <a:txBody>
                    <a:bodyPr/>
                    <a:lstStyle/>
                    <a:p>
                      <a:r>
                        <a:rPr lang="en-US" sz="1400" dirty="0">
                          <a:latin typeface="Twinkl Cursive Looped" panose="02000000000000000000" pitchFamily="2" charset="0"/>
                          <a:cs typeface="Arial" panose="020B0604020202020204" pitchFamily="34" charset="0"/>
                        </a:rPr>
                        <a:t>6</a:t>
                      </a:r>
                      <a:endParaRPr lang="en-US"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Evading</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Not being tagged by an opposition player.</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2253600408"/>
                  </a:ext>
                </a:extLst>
              </a:tr>
              <a:tr h="535557">
                <a:tc>
                  <a:txBody>
                    <a:bodyPr/>
                    <a:lstStyle/>
                    <a:p>
                      <a:r>
                        <a:rPr lang="en-US" sz="1400" b="0" dirty="0" smtClean="0">
                          <a:latin typeface="Twinkl Cursive Looped" panose="02000000000000000000" pitchFamily="2" charset="0"/>
                          <a:cs typeface="Arial" panose="020B0604020202020204" pitchFamily="34" charset="0"/>
                        </a:rPr>
                        <a:t>7</a:t>
                      </a:r>
                      <a:endParaRPr lang="en-US" sz="1400" b="0" dirty="0">
                        <a:latin typeface="Twinkl Cursive Looped" panose="02000000000000000000" pitchFamily="2" charset="0"/>
                        <a:cs typeface="Arial" panose="020B0604020202020204" pitchFamily="34" charset="0"/>
                      </a:endParaRPr>
                    </a:p>
                  </a:txBody>
                  <a:tcPr marL="74295" marR="74295" marT="37148" marB="37148"/>
                </a:tc>
                <a:tc>
                  <a:txBody>
                    <a:bodyPr/>
                    <a:lstStyle/>
                    <a:p>
                      <a:r>
                        <a:rPr lang="en-GB" sz="1400" dirty="0" smtClean="0">
                          <a:latin typeface="Twinkl Cursive Looped" panose="02000000000000000000" pitchFamily="2" charset="0"/>
                          <a:cs typeface="Arial" panose="020B0604020202020204" pitchFamily="34" charset="0"/>
                        </a:rPr>
                        <a:t>Try</a:t>
                      </a:r>
                      <a:endParaRPr lang="en-GB" sz="1400" dirty="0">
                        <a:latin typeface="Twinkl Cursive Looped" panose="02000000000000000000" pitchFamily="2" charset="0"/>
                        <a:cs typeface="Arial" panose="020B0604020202020204" pitchFamily="34" charset="0"/>
                      </a:endParaRPr>
                    </a:p>
                  </a:txBody>
                  <a:tcPr marL="68580" marR="68580" marT="0" marB="0"/>
                </a:tc>
                <a:tc>
                  <a:txBody>
                    <a:bodyPr/>
                    <a:lstStyle/>
                    <a:p>
                      <a:r>
                        <a:rPr lang="en-GB" sz="1200" dirty="0" smtClean="0">
                          <a:latin typeface="Twinkl Cursive Looped" panose="02000000000000000000" pitchFamily="2" charset="0"/>
                          <a:cs typeface="Arial" panose="020B0604020202020204" pitchFamily="34" charset="0"/>
                        </a:rPr>
                        <a:t>Scoring a point by putting the ball down past</a:t>
                      </a:r>
                      <a:r>
                        <a:rPr lang="en-GB" sz="1200" baseline="0" dirty="0" smtClean="0">
                          <a:latin typeface="Twinkl Cursive Looped" panose="02000000000000000000" pitchFamily="2" charset="0"/>
                          <a:cs typeface="Arial" panose="020B0604020202020204" pitchFamily="34" charset="0"/>
                        </a:rPr>
                        <a:t> the oppositions try line.</a:t>
                      </a:r>
                      <a:endParaRPr lang="en-GB" sz="1200" dirty="0">
                        <a:latin typeface="Twinkl Cursive Looped" panose="02000000000000000000" pitchFamily="2" charset="0"/>
                        <a:cs typeface="Arial" panose="020B0604020202020204" pitchFamily="34" charset="0"/>
                      </a:endParaRPr>
                    </a:p>
                  </a:txBody>
                  <a:tcPr marL="68580" marR="68580" marT="0" marB="0"/>
                </a:tc>
                <a:extLst>
                  <a:ext uri="{0D108BD9-81ED-4DB2-BD59-A6C34878D82A}">
                    <a16:rowId xmlns:a16="http://schemas.microsoft.com/office/drawing/2014/main" val="789692390"/>
                  </a:ext>
                </a:extLst>
              </a:tr>
            </a:tbl>
          </a:graphicData>
        </a:graphic>
      </p:graphicFrame>
      <p:pic>
        <p:nvPicPr>
          <p:cNvPr id="6" name="Picture 5"/>
          <p:cNvPicPr>
            <a:picLocks noChangeAspect="1"/>
          </p:cNvPicPr>
          <p:nvPr/>
        </p:nvPicPr>
        <p:blipFill>
          <a:blip r:embed="rId3"/>
          <a:stretch>
            <a:fillRect/>
          </a:stretch>
        </p:blipFill>
        <p:spPr>
          <a:xfrm>
            <a:off x="8251840" y="4184058"/>
            <a:ext cx="1530788" cy="2654793"/>
          </a:xfrm>
          <a:prstGeom prst="rect">
            <a:avLst/>
          </a:prstGeom>
        </p:spPr>
      </p:pic>
      <p:pic>
        <p:nvPicPr>
          <p:cNvPr id="7" name="Picture 6"/>
          <p:cNvPicPr>
            <a:picLocks noChangeAspect="1"/>
          </p:cNvPicPr>
          <p:nvPr/>
        </p:nvPicPr>
        <p:blipFill>
          <a:blip r:embed="rId4"/>
          <a:stretch>
            <a:fillRect/>
          </a:stretch>
        </p:blipFill>
        <p:spPr>
          <a:xfrm>
            <a:off x="6816191" y="4438845"/>
            <a:ext cx="1629011" cy="2313355"/>
          </a:xfrm>
          <a:prstGeom prst="rect">
            <a:avLst/>
          </a:prstGeom>
        </p:spPr>
      </p:pic>
      <p:pic>
        <p:nvPicPr>
          <p:cNvPr id="9" name="Picture 8"/>
          <p:cNvPicPr>
            <a:picLocks noChangeAspect="1"/>
          </p:cNvPicPr>
          <p:nvPr/>
        </p:nvPicPr>
        <p:blipFill>
          <a:blip r:embed="rId5"/>
          <a:stretch>
            <a:fillRect/>
          </a:stretch>
        </p:blipFill>
        <p:spPr>
          <a:xfrm>
            <a:off x="5549608" y="4353983"/>
            <a:ext cx="1266584" cy="2398218"/>
          </a:xfrm>
          <a:prstGeom prst="rect">
            <a:avLst/>
          </a:prstGeom>
        </p:spPr>
      </p:pic>
      <p:graphicFrame>
        <p:nvGraphicFramePr>
          <p:cNvPr id="4" name="Table 3"/>
          <p:cNvGraphicFramePr>
            <a:graphicFrameLocks noGrp="1"/>
          </p:cNvGraphicFramePr>
          <p:nvPr>
            <p:extLst>
              <p:ext uri="{D42A27DB-BD31-4B8C-83A1-F6EECF244321}">
                <p14:modId xmlns:p14="http://schemas.microsoft.com/office/powerpoint/2010/main" val="3704626124"/>
              </p:ext>
            </p:extLst>
          </p:nvPr>
        </p:nvGraphicFramePr>
        <p:xfrm>
          <a:off x="183409" y="4079813"/>
          <a:ext cx="5366198" cy="1315720"/>
        </p:xfrm>
        <a:graphic>
          <a:graphicData uri="http://schemas.openxmlformats.org/drawingml/2006/table">
            <a:tbl>
              <a:tblPr firstRow="1" bandRow="1">
                <a:tableStyleId>{5C22544A-7EE6-4342-B048-85BDC9FD1C3A}</a:tableStyleId>
              </a:tblPr>
              <a:tblGrid>
                <a:gridCol w="5366198">
                  <a:extLst>
                    <a:ext uri="{9D8B030D-6E8A-4147-A177-3AD203B41FA5}">
                      <a16:colId xmlns:a16="http://schemas.microsoft.com/office/drawing/2014/main" val="2537030925"/>
                    </a:ext>
                  </a:extLst>
                </a:gridCol>
              </a:tblGrid>
              <a:tr h="370840">
                <a:tc>
                  <a:txBody>
                    <a:bodyPr/>
                    <a:lstStyle/>
                    <a:p>
                      <a:pPr algn="ctr"/>
                      <a:r>
                        <a:rPr lang="en-GB" sz="1400" dirty="0" smtClean="0">
                          <a:latin typeface="Twinkl Cursive Looped" panose="02000000000000000000" pitchFamily="2" charset="0"/>
                          <a:cs typeface="Arial" panose="020B0604020202020204" pitchFamily="34" charset="0"/>
                        </a:rPr>
                        <a:t>Rules</a:t>
                      </a:r>
                      <a:endParaRPr lang="en-GB" sz="1400" dirty="0">
                        <a:latin typeface="Twinkl Cursive Looped" panose="02000000000000000000" pitchFamily="2" charset="0"/>
                        <a:cs typeface="Arial" panose="020B0604020202020204" pitchFamily="34" charset="0"/>
                      </a:endParaRPr>
                    </a:p>
                  </a:txBody>
                  <a:tcPr anchor="ctr"/>
                </a:tc>
                <a:extLst>
                  <a:ext uri="{0D108BD9-81ED-4DB2-BD59-A6C34878D82A}">
                    <a16:rowId xmlns:a16="http://schemas.microsoft.com/office/drawing/2014/main" val="3017753388"/>
                  </a:ext>
                </a:extLst>
              </a:tr>
              <a:tr h="370840">
                <a:tc>
                  <a:txBody>
                    <a:bodyPr/>
                    <a:lstStyle/>
                    <a:p>
                      <a:pPr marL="285750" indent="-285750">
                        <a:buFontTx/>
                        <a:buChar char="-"/>
                      </a:pPr>
                      <a:r>
                        <a:rPr lang="en-GB" sz="1400" baseline="0" dirty="0" smtClean="0">
                          <a:latin typeface="Twinkl Cursive Looped" panose="02000000000000000000" pitchFamily="2" charset="0"/>
                          <a:cs typeface="Arial" panose="020B0604020202020204" pitchFamily="34" charset="0"/>
                        </a:rPr>
                        <a:t>Only the ball carrier can be tagged.</a:t>
                      </a:r>
                    </a:p>
                    <a:p>
                      <a:pPr marL="285750" indent="-285750">
                        <a:buFontTx/>
                        <a:buChar char="-"/>
                      </a:pPr>
                      <a:r>
                        <a:rPr lang="en-GB" sz="1400" baseline="0" dirty="0" smtClean="0">
                          <a:latin typeface="Twinkl Cursive Looped" panose="02000000000000000000" pitchFamily="2" charset="0"/>
                          <a:cs typeface="Arial" panose="020B0604020202020204" pitchFamily="34" charset="0"/>
                        </a:rPr>
                        <a:t>When the ball carrier is tagged, they must pass the ball within 3 seconds</a:t>
                      </a:r>
                    </a:p>
                    <a:p>
                      <a:pPr marL="285750" indent="-285750">
                        <a:buFontTx/>
                        <a:buChar char="-"/>
                      </a:pPr>
                      <a:r>
                        <a:rPr lang="en-GB" sz="1400" baseline="0" dirty="0" smtClean="0">
                          <a:latin typeface="Twinkl Cursive Looped" panose="02000000000000000000" pitchFamily="2" charset="0"/>
                          <a:cs typeface="Arial" panose="020B0604020202020204" pitchFamily="34" charset="0"/>
                        </a:rPr>
                        <a:t>Defenders must return the tags in a sportsmanlike manner</a:t>
                      </a:r>
                      <a:endParaRPr lang="en-GB" sz="1400" dirty="0">
                        <a:latin typeface="Twinkl Cursive Looped" panose="02000000000000000000" pitchFamily="2" charset="0"/>
                        <a:cs typeface="Arial" panose="020B0604020202020204" pitchFamily="34" charset="0"/>
                      </a:endParaRPr>
                    </a:p>
                  </a:txBody>
                  <a:tcPr/>
                </a:tc>
                <a:extLst>
                  <a:ext uri="{0D108BD9-81ED-4DB2-BD59-A6C34878D82A}">
                    <a16:rowId xmlns:a16="http://schemas.microsoft.com/office/drawing/2014/main" val="441471502"/>
                  </a:ext>
                </a:extLst>
              </a:tr>
            </a:tbl>
          </a:graphicData>
        </a:graphic>
      </p:graphicFrame>
      <p:sp>
        <p:nvSpPr>
          <p:cNvPr id="10" name="Rectangle 9"/>
          <p:cNvSpPr/>
          <p:nvPr/>
        </p:nvSpPr>
        <p:spPr>
          <a:xfrm>
            <a:off x="1440873" y="5435007"/>
            <a:ext cx="4108734" cy="1384995"/>
          </a:xfrm>
          <a:prstGeom prst="rect">
            <a:avLst/>
          </a:prstGeom>
        </p:spPr>
        <p:txBody>
          <a:bodyPr wrap="square">
            <a:spAutoFit/>
          </a:bodyPr>
          <a:lstStyle/>
          <a:p>
            <a:r>
              <a:rPr lang="en-US" sz="1400" u="sng" dirty="0" smtClean="0">
                <a:latin typeface="Twinkl Cursive Looped" panose="02000000000000000000" pitchFamily="2" charset="0"/>
                <a:ea typeface="Tahoma" panose="020B0604030504040204" pitchFamily="34" charset="0"/>
                <a:cs typeface="Tahoma" panose="020B0604030504040204" pitchFamily="34" charset="0"/>
              </a:rPr>
              <a:t>Owen Farrell:</a:t>
            </a:r>
          </a:p>
          <a:p>
            <a:r>
              <a:rPr lang="en-US" sz="1400" dirty="0" smtClean="0">
                <a:latin typeface="Twinkl Cursive Looped" panose="02000000000000000000" pitchFamily="2" charset="0"/>
                <a:ea typeface="Tahoma" panose="020B0604030504040204" pitchFamily="34" charset="0"/>
                <a:cs typeface="Tahoma" panose="020B0604030504040204" pitchFamily="34" charset="0"/>
              </a:rPr>
              <a:t>Owen </a:t>
            </a:r>
            <a:r>
              <a:rPr lang="en-US" sz="1400" dirty="0">
                <a:latin typeface="Twinkl Cursive Looped" panose="02000000000000000000" pitchFamily="2" charset="0"/>
                <a:ea typeface="Tahoma" panose="020B0604030504040204" pitchFamily="34" charset="0"/>
                <a:cs typeface="Tahoma" panose="020B0604030504040204" pitchFamily="34" charset="0"/>
              </a:rPr>
              <a:t>Andrew Farrell is an English professional rugby union player, currently playing for Premiership Rugby side Saracens and is captain of the England National Team. Farrell has played international rugby for England since 2012.</a:t>
            </a:r>
            <a:endParaRPr lang="en-GB" sz="1400" dirty="0">
              <a:latin typeface="Twinkl Cursive Looped" panose="02000000000000000000" pitchFamily="2" charset="0"/>
              <a:ea typeface="Tahoma" panose="020B0604030504040204" pitchFamily="34" charset="0"/>
              <a:cs typeface="Tahoma" panose="020B0604030504040204" pitchFamily="34" charset="0"/>
            </a:endParaRPr>
          </a:p>
        </p:txBody>
      </p:sp>
      <p:pic>
        <p:nvPicPr>
          <p:cNvPr id="1026" name="Picture 2" descr="CAA Sports adds Owen Farrell | www.sportindustry.biz"/>
          <p:cNvPicPr>
            <a:picLocks noChangeAspect="1" noChangeArrowheads="1"/>
          </p:cNvPicPr>
          <p:nvPr/>
        </p:nvPicPr>
        <p:blipFill rotWithShape="1">
          <a:blip r:embed="rId6">
            <a:extLst>
              <a:ext uri="{28A0092B-C50C-407E-A947-70E740481C1C}">
                <a14:useLocalDpi xmlns:a14="http://schemas.microsoft.com/office/drawing/2010/main" val="0"/>
              </a:ext>
            </a:extLst>
          </a:blip>
          <a:srcRect l="13640" r="32106"/>
          <a:stretch/>
        </p:blipFill>
        <p:spPr bwMode="auto">
          <a:xfrm>
            <a:off x="183409" y="5435008"/>
            <a:ext cx="1091209" cy="13475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308953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4680</TotalTime>
  <Words>246</Words>
  <Application>Microsoft Office PowerPoint</Application>
  <PresentationFormat>A4 Paper (210x297 mm)</PresentationFormat>
  <Paragraphs>46</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Tahoma</vt:lpstr>
      <vt:lpstr>Twinkl Cursive Looped</vt:lpstr>
      <vt:lpstr>Office Theme</vt:lpstr>
      <vt:lpstr>Shirley Heath   Year 3, Autumn 2: Tag Rugby (Edwardians RFC)</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Jill Murphy | Year One | Autumn 2</dc:title>
  <dc:creator>Jon Brunskill</dc:creator>
  <cp:lastModifiedBy>Dan Dowson</cp:lastModifiedBy>
  <cp:revision>77</cp:revision>
  <cp:lastPrinted>2017-10-30T10:21:12Z</cp:lastPrinted>
  <dcterms:created xsi:type="dcterms:W3CDTF">2017-10-15T20:56:30Z</dcterms:created>
  <dcterms:modified xsi:type="dcterms:W3CDTF">2022-09-13T13:12:36Z</dcterms:modified>
</cp:coreProperties>
</file>