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4559" autoAdjust="0"/>
    <p:restoredTop sz="94627"/>
  </p:normalViewPr>
  <p:slideViewPr>
    <p:cSldViewPr snapToGrid="0" snapToObjects="1">
      <p:cViewPr>
        <p:scale>
          <a:sx n="60" d="100"/>
          <a:sy n="60" d="100"/>
        </p:scale>
        <p:origin x="1980" y="18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4/19/2020</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4/19/2020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4/19/2020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4/19/2020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4/19/2020</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4/19/2020</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4/19/2020</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4/19/2020</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4/19/2020</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4/19/2020</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4/19/2020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4/19/2020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4/19/2020</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smtClean="0"/>
              <a:t>		Drawings - Portraits|  Year 5  | Autumn Term </a:t>
            </a:r>
            <a:endParaRPr lang="en-US" sz="1800" b="1" dirty="0"/>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127232928"/>
              </p:ext>
            </p:extLst>
          </p:nvPr>
        </p:nvGraphicFramePr>
        <p:xfrm>
          <a:off x="5836258" y="466726"/>
          <a:ext cx="4031550" cy="6174669"/>
        </p:xfrm>
        <a:graphic>
          <a:graphicData uri="http://schemas.openxmlformats.org/drawingml/2006/table">
            <a:tbl>
              <a:tblPr firstRow="1" bandRow="1">
                <a:tableStyleId>{21E4AEA4-8DFA-4A89-87EB-49C32662AFE0}</a:tableStyleId>
              </a:tblPr>
              <a:tblGrid>
                <a:gridCol w="381662">
                  <a:extLst>
                    <a:ext uri="{9D8B030D-6E8A-4147-A177-3AD203B41FA5}">
                      <a16:colId xmlns:a16="http://schemas.microsoft.com/office/drawing/2014/main" val="3034729171"/>
                    </a:ext>
                  </a:extLst>
                </a:gridCol>
                <a:gridCol w="1025718">
                  <a:extLst>
                    <a:ext uri="{9D8B030D-6E8A-4147-A177-3AD203B41FA5}">
                      <a16:colId xmlns:a16="http://schemas.microsoft.com/office/drawing/2014/main" val="771789285"/>
                    </a:ext>
                  </a:extLst>
                </a:gridCol>
                <a:gridCol w="2624170">
                  <a:extLst>
                    <a:ext uri="{9D8B030D-6E8A-4147-A177-3AD203B41FA5}">
                      <a16:colId xmlns:a16="http://schemas.microsoft.com/office/drawing/2014/main" val="1444632793"/>
                    </a:ext>
                  </a:extLst>
                </a:gridCol>
              </a:tblGrid>
              <a:tr h="423611">
                <a:tc gridSpan="3">
                  <a:txBody>
                    <a:bodyPr/>
                    <a:lstStyle/>
                    <a:p>
                      <a:pPr algn="ctr"/>
                      <a:r>
                        <a:rPr lang="en-US" sz="1800" dirty="0" smtClean="0"/>
                        <a:t>Vocabulary</a:t>
                      </a:r>
                      <a:endParaRPr lang="en-US" sz="1800" dirty="0"/>
                    </a:p>
                  </a:txBody>
                  <a:tcPr marL="74295" marR="74295" marT="37148" marB="37148" anchor="ct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683307">
                <a:tc>
                  <a:txBody>
                    <a:bodyPr/>
                    <a:lstStyle/>
                    <a:p>
                      <a:r>
                        <a:rPr lang="en-US" sz="1200" dirty="0"/>
                        <a:t>1</a:t>
                      </a:r>
                      <a:endParaRPr lang="en-US" sz="1200" b="0" dirty="0"/>
                    </a:p>
                  </a:txBody>
                  <a:tcPr marL="74295" marR="74295" marT="37148" marB="37148"/>
                </a:tc>
                <a:tc>
                  <a:txBody>
                    <a:bodyPr/>
                    <a:lstStyle/>
                    <a:p>
                      <a:r>
                        <a:rPr lang="en-GB" sz="1200" dirty="0" smtClean="0"/>
                        <a:t>Still life</a:t>
                      </a:r>
                      <a:endParaRPr lang="en-GB" sz="1200" dirty="0"/>
                    </a:p>
                  </a:txBody>
                  <a:tcPr marL="68580" marR="68580" marT="0" marB="0"/>
                </a:tc>
                <a:tc>
                  <a:txBody>
                    <a:bodyPr/>
                    <a:lstStyle/>
                    <a:p>
                      <a:r>
                        <a:rPr lang="en-US" sz="1200" dirty="0" smtClean="0"/>
                        <a:t>The small objects, such as fruit, flowers, and bottles, that are used as subjects for a painting or photograph.</a:t>
                      </a:r>
                      <a:endParaRPr lang="en-GB" sz="1200" dirty="0"/>
                    </a:p>
                  </a:txBody>
                  <a:tcPr marL="68580" marR="68580" marT="0" marB="0"/>
                </a:tc>
                <a:extLst>
                  <a:ext uri="{0D108BD9-81ED-4DB2-BD59-A6C34878D82A}">
                    <a16:rowId xmlns:a16="http://schemas.microsoft.com/office/drawing/2014/main" val="3401584818"/>
                  </a:ext>
                </a:extLst>
              </a:tr>
              <a:tr h="564543">
                <a:tc>
                  <a:txBody>
                    <a:bodyPr/>
                    <a:lstStyle/>
                    <a:p>
                      <a:r>
                        <a:rPr lang="en-US" sz="1200" dirty="0"/>
                        <a:t>2</a:t>
                      </a:r>
                      <a:endParaRPr lang="en-US" sz="1200" b="0" dirty="0"/>
                    </a:p>
                  </a:txBody>
                  <a:tcPr marL="74295" marR="74295" marT="37148" marB="37148"/>
                </a:tc>
                <a:tc>
                  <a:txBody>
                    <a:bodyPr/>
                    <a:lstStyle/>
                    <a:p>
                      <a:r>
                        <a:rPr lang="en-GB" sz="1200" dirty="0" smtClean="0"/>
                        <a:t>Composition</a:t>
                      </a:r>
                      <a:endParaRPr lang="en-GB" sz="1200" dirty="0"/>
                    </a:p>
                  </a:txBody>
                  <a:tcPr marL="68580" marR="68580" marT="0" marB="0"/>
                </a:tc>
                <a:tc>
                  <a:txBody>
                    <a:bodyPr/>
                    <a:lstStyle/>
                    <a:p>
                      <a:r>
                        <a:rPr lang="en-US" sz="1200" dirty="0" smtClean="0"/>
                        <a:t>The relation among the parts of something; order or structure. It means ‘putting together’.</a:t>
                      </a:r>
                      <a:endParaRPr lang="en-GB" sz="1200" dirty="0"/>
                    </a:p>
                  </a:txBody>
                  <a:tcPr marL="68580" marR="68580" marT="0" marB="0"/>
                </a:tc>
                <a:extLst>
                  <a:ext uri="{0D108BD9-81ED-4DB2-BD59-A6C34878D82A}">
                    <a16:rowId xmlns:a16="http://schemas.microsoft.com/office/drawing/2014/main" val="2075142700"/>
                  </a:ext>
                </a:extLst>
              </a:tr>
              <a:tr h="946205">
                <a:tc>
                  <a:txBody>
                    <a:bodyPr/>
                    <a:lstStyle/>
                    <a:p>
                      <a:r>
                        <a:rPr lang="en-US" sz="1200" dirty="0"/>
                        <a:t>3</a:t>
                      </a:r>
                      <a:endParaRPr lang="en-US" sz="1200" b="0" dirty="0"/>
                    </a:p>
                  </a:txBody>
                  <a:tcPr marL="74295" marR="74295" marT="37148" marB="37148"/>
                </a:tc>
                <a:tc>
                  <a:txBody>
                    <a:bodyPr/>
                    <a:lstStyle/>
                    <a:p>
                      <a:r>
                        <a:rPr lang="en-GB" sz="1200" dirty="0" smtClean="0"/>
                        <a:t>Contrast</a:t>
                      </a:r>
                      <a:endParaRPr lang="en-GB" sz="1200" dirty="0"/>
                    </a:p>
                  </a:txBody>
                  <a:tcPr marL="68580" marR="68580" marT="0" marB="0"/>
                </a:tc>
                <a:tc>
                  <a:txBody>
                    <a:bodyPr/>
                    <a:lstStyle/>
                    <a:p>
                      <a:r>
                        <a:rPr lang="en-GB" sz="1200" b="0" kern="1200" dirty="0" smtClean="0">
                          <a:solidFill>
                            <a:schemeClr val="dk1"/>
                          </a:solidFill>
                          <a:effectLst/>
                          <a:latin typeface="+mn-lt"/>
                          <a:ea typeface="+mn-ea"/>
                          <a:cs typeface="+mn-cs"/>
                        </a:rPr>
                        <a:t>Refers to the arrangement of opposite elements (light vs. dark colours, rough vs. smooth textures, large vs. small shapes, etc.) in a piece so as to create visual interest, excitement and drama.</a:t>
                      </a:r>
                      <a:endParaRPr lang="en-GB" sz="1000" dirty="0"/>
                    </a:p>
                  </a:txBody>
                  <a:tcPr marL="68580" marR="68580" marT="0" marB="0"/>
                </a:tc>
                <a:extLst>
                  <a:ext uri="{0D108BD9-81ED-4DB2-BD59-A6C34878D82A}">
                    <a16:rowId xmlns:a16="http://schemas.microsoft.com/office/drawing/2014/main" val="3734594781"/>
                  </a:ext>
                </a:extLst>
              </a:tr>
              <a:tr h="572494">
                <a:tc>
                  <a:txBody>
                    <a:bodyPr/>
                    <a:lstStyle/>
                    <a:p>
                      <a:r>
                        <a:rPr lang="en-US" sz="1200" dirty="0"/>
                        <a:t>4</a:t>
                      </a:r>
                      <a:endParaRPr lang="en-US" sz="1200" b="0" dirty="0"/>
                    </a:p>
                  </a:txBody>
                  <a:tcPr marL="74295" marR="74295" marT="37148" marB="37148"/>
                </a:tc>
                <a:tc>
                  <a:txBody>
                    <a:bodyPr/>
                    <a:lstStyle/>
                    <a:p>
                      <a:r>
                        <a:rPr lang="en-GB" sz="1200" dirty="0" smtClean="0"/>
                        <a:t>Foreground</a:t>
                      </a:r>
                      <a:endParaRPr lang="en-GB" sz="1200" dirty="0"/>
                    </a:p>
                  </a:txBody>
                  <a:tcPr marL="68580" marR="68580" marT="0" marB="0"/>
                </a:tc>
                <a:tc>
                  <a:txBody>
                    <a:bodyPr/>
                    <a:lstStyle/>
                    <a:p>
                      <a:r>
                        <a:rPr lang="en-US" sz="1200" dirty="0" smtClean="0"/>
                        <a:t>The part of something, such as a painting or photo, that is or appears to be nearest the viewer</a:t>
                      </a:r>
                      <a:endParaRPr lang="en-GB" sz="1200" dirty="0"/>
                    </a:p>
                  </a:txBody>
                  <a:tcPr marL="68580" marR="68580" marT="0" marB="0"/>
                </a:tc>
                <a:extLst>
                  <a:ext uri="{0D108BD9-81ED-4DB2-BD59-A6C34878D82A}">
                    <a16:rowId xmlns:a16="http://schemas.microsoft.com/office/drawing/2014/main" val="1398772385"/>
                  </a:ext>
                </a:extLst>
              </a:tr>
              <a:tr h="596348">
                <a:tc>
                  <a:txBody>
                    <a:bodyPr/>
                    <a:lstStyle/>
                    <a:p>
                      <a:r>
                        <a:rPr lang="en-US" sz="1200" dirty="0"/>
                        <a:t>5</a:t>
                      </a:r>
                      <a:endParaRPr lang="en-US" sz="1200" b="0" dirty="0"/>
                    </a:p>
                  </a:txBody>
                  <a:tcPr marL="74295" marR="74295" marT="37148" marB="37148"/>
                </a:tc>
                <a:tc>
                  <a:txBody>
                    <a:bodyPr/>
                    <a:lstStyle/>
                    <a:p>
                      <a:r>
                        <a:rPr lang="en-GB" sz="1200" dirty="0" smtClean="0"/>
                        <a:t>Background</a:t>
                      </a:r>
                      <a:endParaRPr lang="en-GB" sz="1200" dirty="0"/>
                    </a:p>
                  </a:txBody>
                  <a:tcPr marL="68580" marR="68580" marT="0" marB="0"/>
                </a:tc>
                <a:tc>
                  <a:txBody>
                    <a:bodyPr/>
                    <a:lstStyle/>
                    <a:p>
                      <a:r>
                        <a:rPr lang="en-US" sz="1200" dirty="0" smtClean="0"/>
                        <a:t>A part located in the rear, esp. as depicted in a painting, photograph, or scene</a:t>
                      </a:r>
                      <a:endParaRPr lang="en-GB" sz="1200" dirty="0"/>
                    </a:p>
                  </a:txBody>
                  <a:tcPr marL="68580" marR="68580" marT="0" marB="0"/>
                </a:tc>
                <a:extLst>
                  <a:ext uri="{0D108BD9-81ED-4DB2-BD59-A6C34878D82A}">
                    <a16:rowId xmlns:a16="http://schemas.microsoft.com/office/drawing/2014/main" val="432408064"/>
                  </a:ext>
                </a:extLst>
              </a:tr>
              <a:tr h="580445">
                <a:tc>
                  <a:txBody>
                    <a:bodyPr/>
                    <a:lstStyle/>
                    <a:p>
                      <a:r>
                        <a:rPr lang="en-US" sz="1200" dirty="0"/>
                        <a:t>6</a:t>
                      </a:r>
                      <a:endParaRPr lang="en-US" sz="1200" b="0" dirty="0"/>
                    </a:p>
                  </a:txBody>
                  <a:tcPr marL="74295" marR="74295" marT="37148" marB="37148"/>
                </a:tc>
                <a:tc>
                  <a:txBody>
                    <a:bodyPr/>
                    <a:lstStyle/>
                    <a:p>
                      <a:r>
                        <a:rPr lang="en-GB" sz="1200" dirty="0" smtClean="0"/>
                        <a:t>Focal point</a:t>
                      </a:r>
                      <a:endParaRPr lang="en-GB" sz="1200" dirty="0"/>
                    </a:p>
                  </a:txBody>
                  <a:tcPr marL="68580" marR="68580" marT="0" marB="0"/>
                </a:tc>
                <a:tc>
                  <a:txBody>
                    <a:bodyPr/>
                    <a:lstStyle/>
                    <a:p>
                      <a:r>
                        <a:rPr lang="en-US" sz="1200" b="0" kern="1200" dirty="0" smtClean="0">
                          <a:solidFill>
                            <a:schemeClr val="dk1"/>
                          </a:solidFill>
                          <a:effectLst/>
                          <a:latin typeface="+mn-lt"/>
                          <a:ea typeface="+mn-ea"/>
                          <a:cs typeface="+mn-cs"/>
                        </a:rPr>
                        <a:t>This is the area in the composition to which the viewer's eye is naturally drawn. </a:t>
                      </a:r>
                      <a:endParaRPr lang="en-GB" sz="1000" dirty="0"/>
                    </a:p>
                  </a:txBody>
                  <a:tcPr marL="68580" marR="68580" marT="0" marB="0"/>
                </a:tc>
                <a:extLst>
                  <a:ext uri="{0D108BD9-81ED-4DB2-BD59-A6C34878D82A}">
                    <a16:rowId xmlns:a16="http://schemas.microsoft.com/office/drawing/2014/main" val="2253600408"/>
                  </a:ext>
                </a:extLst>
              </a:tr>
              <a:tr h="453225">
                <a:tc>
                  <a:txBody>
                    <a:bodyPr/>
                    <a:lstStyle/>
                    <a:p>
                      <a:r>
                        <a:rPr lang="en-GB" altLang="en-GB" sz="1200" dirty="0"/>
                        <a:t>7</a:t>
                      </a:r>
                      <a:endParaRPr lang="en-US" sz="1200" b="0" dirty="0"/>
                    </a:p>
                  </a:txBody>
                  <a:tcPr marL="74295" marR="74295" marT="37148" marB="37148"/>
                </a:tc>
                <a:tc>
                  <a:txBody>
                    <a:bodyPr/>
                    <a:lstStyle/>
                    <a:p>
                      <a:r>
                        <a:rPr lang="en-GB" sz="1200" dirty="0" smtClean="0"/>
                        <a:t>Proportion</a:t>
                      </a:r>
                      <a:endParaRPr lang="en-GB" sz="1200" dirty="0"/>
                    </a:p>
                  </a:txBody>
                  <a:tcPr marL="68580" marR="68580" marT="0" marB="0"/>
                </a:tc>
                <a:tc>
                  <a:txBody>
                    <a:bodyPr/>
                    <a:lstStyle/>
                    <a:p>
                      <a:r>
                        <a:rPr lang="en-US" sz="1200" dirty="0" smtClean="0"/>
                        <a:t>The proper relationship between things or parts with respect to size or amount.</a:t>
                      </a:r>
                      <a:endParaRPr lang="en-GB" sz="1200" dirty="0"/>
                    </a:p>
                  </a:txBody>
                  <a:tcPr marL="68580" marR="68580" marT="0" marB="0"/>
                </a:tc>
                <a:extLst>
                  <a:ext uri="{0D108BD9-81ED-4DB2-BD59-A6C34878D82A}">
                    <a16:rowId xmlns:a16="http://schemas.microsoft.com/office/drawing/2014/main" val="3431194389"/>
                  </a:ext>
                </a:extLst>
              </a:tr>
              <a:tr h="620201">
                <a:tc>
                  <a:txBody>
                    <a:bodyPr/>
                    <a:lstStyle/>
                    <a:p>
                      <a:r>
                        <a:rPr lang="en-US" sz="1200" dirty="0" smtClean="0"/>
                        <a:t>8</a:t>
                      </a:r>
                      <a:endParaRPr lang="en-US" sz="1200" b="0" dirty="0"/>
                    </a:p>
                  </a:txBody>
                  <a:tcPr marL="74295" marR="74295" marT="37148" marB="37148"/>
                </a:tc>
                <a:tc>
                  <a:txBody>
                    <a:bodyPr/>
                    <a:lstStyle/>
                    <a:p>
                      <a:r>
                        <a:rPr lang="en-GB" sz="1200" dirty="0" smtClean="0"/>
                        <a:t>Mood</a:t>
                      </a:r>
                      <a:endParaRPr lang="en-GB" sz="1200" dirty="0"/>
                    </a:p>
                  </a:txBody>
                  <a:tcPr marL="68580" marR="68580" marT="0" marB="0"/>
                </a:tc>
                <a:tc>
                  <a:txBody>
                    <a:bodyPr/>
                    <a:lstStyle/>
                    <a:p>
                      <a:r>
                        <a:rPr lang="en-GB" sz="1200" b="0" kern="1200" dirty="0" smtClean="0">
                          <a:solidFill>
                            <a:schemeClr val="dk1"/>
                          </a:solidFill>
                          <a:effectLst/>
                          <a:latin typeface="+mn-lt"/>
                          <a:ea typeface="+mn-ea"/>
                          <a:cs typeface="+mn-cs"/>
                        </a:rPr>
                        <a:t>This is the atmosphere in a painting, or the feeling expressed </a:t>
                      </a:r>
                      <a:r>
                        <a:rPr lang="en-GB" sz="1200" b="0" kern="1200" dirty="0" err="1" smtClean="0">
                          <a:solidFill>
                            <a:schemeClr val="dk1"/>
                          </a:solidFill>
                          <a:effectLst/>
                          <a:latin typeface="+mn-lt"/>
                          <a:ea typeface="+mn-ea"/>
                          <a:cs typeface="+mn-cs"/>
                        </a:rPr>
                        <a:t>eg</a:t>
                      </a:r>
                      <a:r>
                        <a:rPr lang="en-GB" sz="1200" b="0" kern="1200" dirty="0" smtClean="0">
                          <a:solidFill>
                            <a:schemeClr val="dk1"/>
                          </a:solidFill>
                          <a:effectLst/>
                          <a:latin typeface="+mn-lt"/>
                          <a:ea typeface="+mn-ea"/>
                          <a:cs typeface="+mn-cs"/>
                        </a:rPr>
                        <a:t>:  is the art tranquil, or is it dark and disturbing?</a:t>
                      </a:r>
                      <a:endParaRPr lang="en-GB" sz="1200" b="0" dirty="0"/>
                    </a:p>
                  </a:txBody>
                  <a:tcPr marL="68580" marR="68580" marT="0" marB="0"/>
                </a:tc>
                <a:extLst>
                  <a:ext uri="{0D108BD9-81ED-4DB2-BD59-A6C34878D82A}">
                    <a16:rowId xmlns:a16="http://schemas.microsoft.com/office/drawing/2014/main" val="3075794675"/>
                  </a:ext>
                </a:extLst>
              </a:tr>
              <a:tr h="734290">
                <a:tc>
                  <a:txBody>
                    <a:bodyPr/>
                    <a:lstStyle/>
                    <a:p>
                      <a:r>
                        <a:rPr lang="en-US" sz="1200" dirty="0" smtClean="0"/>
                        <a:t>9</a:t>
                      </a:r>
                      <a:endParaRPr lang="en-US" sz="1200" b="0" dirty="0"/>
                    </a:p>
                  </a:txBody>
                  <a:tcPr marL="74295" marR="74295" marT="37148" marB="37148"/>
                </a:tc>
                <a:tc>
                  <a:txBody>
                    <a:bodyPr/>
                    <a:lstStyle/>
                    <a:p>
                      <a:r>
                        <a:rPr lang="en-GB" sz="1200" dirty="0" smtClean="0"/>
                        <a:t>Point</a:t>
                      </a:r>
                      <a:r>
                        <a:rPr lang="en-GB" sz="1200" baseline="0" dirty="0" smtClean="0"/>
                        <a:t> of view</a:t>
                      </a:r>
                      <a:endParaRPr lang="en-GB" sz="1200" dirty="0"/>
                    </a:p>
                  </a:txBody>
                  <a:tcPr marL="68580" marR="68580" marT="0" marB="0"/>
                </a:tc>
                <a:tc>
                  <a:txBody>
                    <a:bodyPr/>
                    <a:lstStyle/>
                    <a:p>
                      <a:r>
                        <a:rPr lang="en-US" sz="1200" dirty="0" smtClean="0">
                          <a:effectLst/>
                        </a:rPr>
                        <a:t>Refers to the place or physical position from which the artist or viewer looks at a subject (</a:t>
                      </a:r>
                      <a:r>
                        <a:rPr lang="en-US" sz="1200" dirty="0" err="1" smtClean="0">
                          <a:effectLst/>
                        </a:rPr>
                        <a:t>e.g</a:t>
                      </a:r>
                      <a:r>
                        <a:rPr lang="en-US" sz="1200" dirty="0" smtClean="0">
                          <a:effectLst/>
                        </a:rPr>
                        <a:t>, eye-level or birds-eye view). </a:t>
                      </a:r>
                      <a:endParaRPr lang="en-GB" sz="1200" dirty="0"/>
                    </a:p>
                  </a:txBody>
                  <a:tcPr marL="68580" marR="68580" marT="0" marB="0"/>
                </a:tc>
                <a:extLst>
                  <a:ext uri="{0D108BD9-81ED-4DB2-BD59-A6C34878D82A}">
                    <a16:rowId xmlns:a16="http://schemas.microsoft.com/office/drawing/2014/main" val="3576520154"/>
                  </a:ext>
                </a:extLst>
              </a:tr>
            </a:tbl>
          </a:graphicData>
        </a:graphic>
      </p:graphicFrame>
      <p:pic>
        <p:nvPicPr>
          <p:cNvPr id="12" name="Picture 11"/>
          <p:cNvPicPr>
            <a:picLocks noChangeAspect="1"/>
          </p:cNvPicPr>
          <p:nvPr/>
        </p:nvPicPr>
        <p:blipFill>
          <a:blip r:embed="rId3"/>
          <a:stretch>
            <a:fillRect/>
          </a:stretch>
        </p:blipFill>
        <p:spPr>
          <a:xfrm>
            <a:off x="135997" y="961996"/>
            <a:ext cx="1564699" cy="2157405"/>
          </a:xfrm>
          <a:prstGeom prst="rect">
            <a:avLst/>
          </a:prstGeom>
        </p:spPr>
      </p:pic>
      <p:sp>
        <p:nvSpPr>
          <p:cNvPr id="15" name="TextBox 14"/>
          <p:cNvSpPr txBox="1"/>
          <p:nvPr/>
        </p:nvSpPr>
        <p:spPr>
          <a:xfrm>
            <a:off x="1821922" y="3166541"/>
            <a:ext cx="3893110" cy="369332"/>
          </a:xfrm>
          <a:prstGeom prst="rect">
            <a:avLst/>
          </a:prstGeom>
          <a:solidFill>
            <a:srgbClr val="7030A0"/>
          </a:solidFill>
        </p:spPr>
        <p:txBody>
          <a:bodyPr wrap="square" rtlCol="0">
            <a:spAutoFit/>
          </a:bodyPr>
          <a:lstStyle/>
          <a:p>
            <a:pPr algn="ctr"/>
            <a:r>
              <a:rPr lang="en-GB" b="1" dirty="0" smtClean="0">
                <a:solidFill>
                  <a:schemeClr val="bg1"/>
                </a:solidFill>
              </a:rPr>
              <a:t>Facial proportions</a:t>
            </a:r>
            <a:endParaRPr lang="en-GB" b="1" dirty="0">
              <a:solidFill>
                <a:schemeClr val="bg1"/>
              </a:solidFill>
            </a:endParaRPr>
          </a:p>
        </p:txBody>
      </p:sp>
      <p:grpSp>
        <p:nvGrpSpPr>
          <p:cNvPr id="11" name="Group 10"/>
          <p:cNvGrpSpPr/>
          <p:nvPr/>
        </p:nvGrpSpPr>
        <p:grpSpPr>
          <a:xfrm>
            <a:off x="2131439" y="3626262"/>
            <a:ext cx="3274075" cy="1707780"/>
            <a:chOff x="345503" y="868598"/>
            <a:chExt cx="4806689" cy="2716521"/>
          </a:xfrm>
        </p:grpSpPr>
        <p:pic>
          <p:nvPicPr>
            <p:cNvPr id="6" name="Picture 5"/>
            <p:cNvPicPr>
              <a:picLocks noChangeAspect="1"/>
            </p:cNvPicPr>
            <p:nvPr/>
          </p:nvPicPr>
          <p:blipFill>
            <a:blip r:embed="rId4"/>
            <a:stretch>
              <a:fillRect/>
            </a:stretch>
          </p:blipFill>
          <p:spPr>
            <a:xfrm>
              <a:off x="345503" y="868598"/>
              <a:ext cx="2245390" cy="2716521"/>
            </a:xfrm>
            <a:prstGeom prst="rect">
              <a:avLst/>
            </a:prstGeom>
          </p:spPr>
        </p:pic>
        <p:grpSp>
          <p:nvGrpSpPr>
            <p:cNvPr id="4" name="Group 3"/>
            <p:cNvGrpSpPr/>
            <p:nvPr/>
          </p:nvGrpSpPr>
          <p:grpSpPr>
            <a:xfrm>
              <a:off x="2782698" y="891712"/>
              <a:ext cx="2369494" cy="2624160"/>
              <a:chOff x="2721388" y="895350"/>
              <a:chExt cx="2369494" cy="2624160"/>
            </a:xfrm>
          </p:grpSpPr>
          <p:pic>
            <p:nvPicPr>
              <p:cNvPr id="9" name="Picture 8"/>
              <p:cNvPicPr>
                <a:picLocks noChangeAspect="1"/>
              </p:cNvPicPr>
              <p:nvPr/>
            </p:nvPicPr>
            <p:blipFill rotWithShape="1">
              <a:blip r:embed="rId5"/>
              <a:srcRect l="3495" t="2224" b="-1"/>
              <a:stretch/>
            </p:blipFill>
            <p:spPr>
              <a:xfrm>
                <a:off x="2782698" y="992881"/>
                <a:ext cx="2308184" cy="2526629"/>
              </a:xfrm>
              <a:prstGeom prst="rect">
                <a:avLst/>
              </a:prstGeom>
            </p:spPr>
          </p:pic>
          <p:sp>
            <p:nvSpPr>
              <p:cNvPr id="3" name="Oval 2"/>
              <p:cNvSpPr/>
              <p:nvPr/>
            </p:nvSpPr>
            <p:spPr>
              <a:xfrm>
                <a:off x="2721388" y="895350"/>
                <a:ext cx="493902" cy="466725"/>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7" name="TextBox 6"/>
          <p:cNvSpPr txBox="1"/>
          <p:nvPr/>
        </p:nvSpPr>
        <p:spPr>
          <a:xfrm>
            <a:off x="0" y="5274136"/>
            <a:ext cx="5715032" cy="1569660"/>
          </a:xfrm>
          <a:prstGeom prst="rect">
            <a:avLst/>
          </a:prstGeom>
          <a:noFill/>
        </p:spPr>
        <p:txBody>
          <a:bodyPr wrap="square" rtlCol="0">
            <a:spAutoFit/>
          </a:bodyPr>
          <a:lstStyle/>
          <a:p>
            <a:pPr marL="228600" indent="-228600">
              <a:buAutoNum type="arabicPeriod"/>
            </a:pPr>
            <a:r>
              <a:rPr lang="en-GB" sz="1200" dirty="0" smtClean="0"/>
              <a:t>The sides of the skull are the widest parts of the head.</a:t>
            </a:r>
          </a:p>
          <a:p>
            <a:pPr marL="228600" indent="-228600">
              <a:buAutoNum type="arabicPeriod"/>
            </a:pPr>
            <a:r>
              <a:rPr lang="en-GB" sz="1200" dirty="0" smtClean="0"/>
              <a:t>The head tapers from the sides of the skull to the cheekbones, then the jaw, then the chin.</a:t>
            </a:r>
          </a:p>
          <a:p>
            <a:pPr marL="228600" indent="-228600">
              <a:buAutoNum type="arabicPeriod"/>
            </a:pPr>
            <a:r>
              <a:rPr lang="en-GB" sz="1200" dirty="0" smtClean="0"/>
              <a:t>Guidelines help to keep the features symmetrical on both sides of the face and level across the face (following the eye line).</a:t>
            </a:r>
          </a:p>
          <a:p>
            <a:pPr marL="228600" indent="-228600">
              <a:buAutoNum type="arabicPeriod"/>
            </a:pPr>
            <a:r>
              <a:rPr lang="en-GB" sz="1200" dirty="0" smtClean="0"/>
              <a:t>The features that make the focal point of the face form a T shape in the </a:t>
            </a:r>
            <a:r>
              <a:rPr lang="en-GB" sz="1200" dirty="0" smtClean="0"/>
              <a:t>centre </a:t>
            </a:r>
            <a:r>
              <a:rPr lang="en-GB" sz="1200" dirty="0" smtClean="0"/>
              <a:t>of the face.</a:t>
            </a:r>
          </a:p>
          <a:p>
            <a:pPr marL="228600" indent="-228600">
              <a:buAutoNum type="arabicPeriod"/>
            </a:pPr>
            <a:r>
              <a:rPr lang="en-GB" sz="1200" dirty="0" smtClean="0"/>
              <a:t>The eye is drawn to these features (eyebrows, eyes, bridge of the nose and nose.)</a:t>
            </a:r>
            <a:endParaRPr lang="en-GB" sz="1200" dirty="0"/>
          </a:p>
        </p:txBody>
      </p:sp>
      <p:sp>
        <p:nvSpPr>
          <p:cNvPr id="16" name="TextBox 15"/>
          <p:cNvSpPr txBox="1"/>
          <p:nvPr/>
        </p:nvSpPr>
        <p:spPr>
          <a:xfrm>
            <a:off x="1872934" y="456473"/>
            <a:ext cx="3842098" cy="369332"/>
          </a:xfrm>
          <a:prstGeom prst="rect">
            <a:avLst/>
          </a:prstGeom>
          <a:solidFill>
            <a:srgbClr val="FFC000"/>
          </a:solidFill>
        </p:spPr>
        <p:txBody>
          <a:bodyPr wrap="square" rtlCol="0">
            <a:spAutoFit/>
          </a:bodyPr>
          <a:lstStyle/>
          <a:p>
            <a:pPr algn="ctr"/>
            <a:r>
              <a:rPr lang="en-GB" b="1" dirty="0" smtClean="0">
                <a:solidFill>
                  <a:schemeClr val="bg1"/>
                </a:solidFill>
              </a:rPr>
              <a:t>Vincent van Gogh</a:t>
            </a:r>
            <a:endParaRPr lang="en-GB" b="1" dirty="0">
              <a:solidFill>
                <a:schemeClr val="bg1"/>
              </a:solidFill>
            </a:endParaRPr>
          </a:p>
        </p:txBody>
      </p:sp>
      <p:pic>
        <p:nvPicPr>
          <p:cNvPr id="14" name="Picture 13"/>
          <p:cNvPicPr>
            <a:picLocks noChangeAspect="1"/>
          </p:cNvPicPr>
          <p:nvPr/>
        </p:nvPicPr>
        <p:blipFill>
          <a:blip r:embed="rId6"/>
          <a:stretch>
            <a:fillRect/>
          </a:stretch>
        </p:blipFill>
        <p:spPr>
          <a:xfrm>
            <a:off x="135997" y="3166541"/>
            <a:ext cx="1564699" cy="2005663"/>
          </a:xfrm>
          <a:prstGeom prst="rect">
            <a:avLst/>
          </a:prstGeom>
        </p:spPr>
      </p:pic>
      <p:sp>
        <p:nvSpPr>
          <p:cNvPr id="17" name="Rectangle 16"/>
          <p:cNvSpPr/>
          <p:nvPr/>
        </p:nvSpPr>
        <p:spPr>
          <a:xfrm>
            <a:off x="1729512" y="858217"/>
            <a:ext cx="4106745" cy="2308324"/>
          </a:xfrm>
          <a:prstGeom prst="rect">
            <a:avLst/>
          </a:prstGeom>
        </p:spPr>
        <p:txBody>
          <a:bodyPr wrap="square">
            <a:spAutoFit/>
          </a:bodyPr>
          <a:lstStyle/>
          <a:p>
            <a:r>
              <a:rPr lang="en-GB" altLang="en-US" sz="1200" u="sng" dirty="0">
                <a:solidFill>
                  <a:schemeClr val="accent1">
                    <a:lumMod val="75000"/>
                  </a:schemeClr>
                </a:solidFill>
                <a:cs typeface="Arial" panose="020B0604020202020204" pitchFamily="34" charset="0"/>
              </a:rPr>
              <a:t>Who is he and what is he famous for?</a:t>
            </a:r>
          </a:p>
          <a:p>
            <a:r>
              <a:rPr lang="en-GB" altLang="en-US" sz="1200" dirty="0">
                <a:cs typeface="Arial" panose="020B0604020202020204" pitchFamily="34" charset="0"/>
              </a:rPr>
              <a:t>He was a </a:t>
            </a:r>
            <a:r>
              <a:rPr lang="en-GB" altLang="en-US" sz="1200" dirty="0" smtClean="0">
                <a:cs typeface="Arial" panose="020B0604020202020204" pitchFamily="34" charset="0"/>
              </a:rPr>
              <a:t>Dutch artist and painter, </a:t>
            </a:r>
            <a:r>
              <a:rPr lang="en-GB" altLang="en-US" sz="1200" dirty="0">
                <a:cs typeface="Arial" panose="020B0604020202020204" pitchFamily="34" charset="0"/>
              </a:rPr>
              <a:t>born </a:t>
            </a:r>
            <a:r>
              <a:rPr lang="en-GB" altLang="en-US" sz="1200" dirty="0" smtClean="0">
                <a:cs typeface="Arial" panose="020B0604020202020204" pitchFamily="34" charset="0"/>
              </a:rPr>
              <a:t>1853 </a:t>
            </a:r>
            <a:r>
              <a:rPr lang="en-GB" altLang="en-US" sz="1200" dirty="0">
                <a:cs typeface="Arial" panose="020B0604020202020204" pitchFamily="34" charset="0"/>
              </a:rPr>
              <a:t>- died </a:t>
            </a:r>
            <a:r>
              <a:rPr lang="en-GB" altLang="en-US" sz="1200" dirty="0" smtClean="0">
                <a:cs typeface="Arial" panose="020B0604020202020204" pitchFamily="34" charset="0"/>
              </a:rPr>
              <a:t>1890. </a:t>
            </a:r>
            <a:r>
              <a:rPr lang="en-US" sz="1200" dirty="0">
                <a:solidFill>
                  <a:srgbClr val="000000"/>
                </a:solidFill>
              </a:rPr>
              <a:t>Van Gogh was known for his thick application of paint on canvas, called impasto. An Italian word for “paste” or “mixture”, impasto is used to describe a painting technique where paint (usually oil) is laid on so thickly that the texture of brush strokes or palette knife are clearly visible</a:t>
            </a:r>
            <a:r>
              <a:rPr lang="en-US" sz="1200" dirty="0" smtClean="0">
                <a:solidFill>
                  <a:srgbClr val="000000"/>
                </a:solidFill>
              </a:rPr>
              <a:t>.</a:t>
            </a:r>
          </a:p>
          <a:p>
            <a:r>
              <a:rPr lang="en-GB" altLang="en-US" sz="1200" u="sng" dirty="0" smtClean="0">
                <a:solidFill>
                  <a:schemeClr val="accent1">
                    <a:lumMod val="75000"/>
                  </a:schemeClr>
                </a:solidFill>
                <a:cs typeface="Arial" panose="020B0604020202020204" pitchFamily="34" charset="0"/>
              </a:rPr>
              <a:t>What </a:t>
            </a:r>
            <a:r>
              <a:rPr lang="en-GB" altLang="en-US" sz="1200" u="sng" dirty="0">
                <a:solidFill>
                  <a:schemeClr val="accent1">
                    <a:lumMod val="75000"/>
                  </a:schemeClr>
                </a:solidFill>
                <a:cs typeface="Arial" panose="020B0604020202020204" pitchFamily="34" charset="0"/>
              </a:rPr>
              <a:t>inspired him?</a:t>
            </a:r>
          </a:p>
          <a:p>
            <a:r>
              <a:rPr lang="en-GB" altLang="en-US" sz="1200" dirty="0" smtClean="0">
                <a:cs typeface="Arial" panose="020B0604020202020204" pitchFamily="34" charset="0"/>
              </a:rPr>
              <a:t>He was born in the Netherlands, but travelled across Europe to France, Belgium and England.  He was inspired by other painters who were painting everyday life.  He liked to paint nature and the places he had visited.</a:t>
            </a:r>
            <a:endParaRPr lang="en-GB" dirty="0"/>
          </a:p>
        </p:txBody>
      </p:sp>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81128</TotalTime>
  <Words>474</Words>
  <Application>Microsoft Office PowerPoint</Application>
  <PresentationFormat>A4 Paper (210x297 mm)</PresentationFormat>
  <Paragraphs>41</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Drawings - Portraits|  Year 5  | Autumn Term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Gillian Boake</cp:lastModifiedBy>
  <cp:revision>92</cp:revision>
  <cp:lastPrinted>2017-10-30T10:21:12Z</cp:lastPrinted>
  <dcterms:created xsi:type="dcterms:W3CDTF">2017-10-15T20:56:30Z</dcterms:created>
  <dcterms:modified xsi:type="dcterms:W3CDTF">2020-04-19T13:55:18Z</dcterms:modified>
</cp:coreProperties>
</file>