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338" autoAdjust="0"/>
    <p:restoredTop sz="94627"/>
  </p:normalViewPr>
  <p:slideViewPr>
    <p:cSldViewPr snapToGrid="0" snapToObjects="1">
      <p:cViewPr varScale="1">
        <p:scale>
          <a:sx n="79" d="100"/>
          <a:sy n="79" d="100"/>
        </p:scale>
        <p:origin x="1598" y="6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dirty="0"/>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10/13/2022</a:t>
            </a:fld>
            <a:endParaRPr lang="en-US" dirty="0"/>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dirty="0"/>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dirty="0"/>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dirty="0"/>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8" name="Footer Placeholder 7"/>
          <p:cNvSpPr>
            <a:spLocks noGrp="1"/>
          </p:cNvSpPr>
          <p:nvPr>
            <p:ph type="ftr" sz="quarter" idx="11"/>
          </p:nvPr>
        </p:nvSpPr>
        <p:spPr/>
        <p:txBody>
          <a:bodyPr numCol="1"/>
          <a:lstStyle/>
          <a:p>
            <a:endParaRPr lang="en-US" dirty="0"/>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4" name="Footer Placeholder 3"/>
          <p:cNvSpPr>
            <a:spLocks noGrp="1"/>
          </p:cNvSpPr>
          <p:nvPr>
            <p:ph type="ftr" sz="quarter" idx="11"/>
          </p:nvPr>
        </p:nvSpPr>
        <p:spPr/>
        <p:txBody>
          <a:bodyPr numCol="1"/>
          <a:lstStyle/>
          <a:p>
            <a:endParaRPr lang="en-US" dirty="0"/>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3" name="Footer Placeholder 2"/>
          <p:cNvSpPr>
            <a:spLocks noGrp="1"/>
          </p:cNvSpPr>
          <p:nvPr>
            <p:ph type="ftr" sz="quarter" idx="11"/>
          </p:nvPr>
        </p:nvSpPr>
        <p:spPr/>
        <p:txBody>
          <a:bodyPr numCol="1"/>
          <a:lstStyle/>
          <a:p>
            <a:endParaRPr lang="en-US" dirty="0"/>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10/13/2022</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dirty="0"/>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91437"/>
            <a:ext cx="8502568" cy="273090"/>
          </a:xfrm>
        </p:spPr>
        <p:txBody>
          <a:bodyPr numCol="1">
            <a:noAutofit/>
          </a:bodyPr>
          <a:lstStyle/>
          <a:p>
            <a:pPr algn="l"/>
            <a:r>
              <a:rPr lang="en-US" sz="1600" b="1" dirty="0" smtClean="0">
                <a:latin typeface="Century Gothic" panose="020B0502020202020204" pitchFamily="34" charset="0"/>
                <a:ea typeface="Tahoma" panose="020B0604030504040204" pitchFamily="34" charset="0"/>
                <a:cs typeface="Tahoma" panose="020B0604030504040204" pitchFamily="34" charset="0"/>
              </a:rPr>
              <a:t>Shirley Heath </a:t>
            </a:r>
            <a:r>
              <a:rPr lang="en-US" sz="1800" b="1" dirty="0" smtClean="0">
                <a:latin typeface="Century Gothic" panose="020B0502020202020204" pitchFamily="34" charset="0"/>
                <a:ea typeface="Tahoma" panose="020B0604030504040204" pitchFamily="34" charset="0"/>
                <a:cs typeface="Tahoma" panose="020B0604030504040204" pitchFamily="34" charset="0"/>
              </a:rPr>
              <a:t>		The Dragon Song|  Year 3  | Term:  Spring 2 </a:t>
            </a:r>
            <a:endParaRPr lang="en-US" sz="1800" b="1" dirty="0">
              <a:latin typeface="Century Gothic" panose="020B0502020202020204" pitchFamily="34" charset="0"/>
              <a:ea typeface="Tahoma" panose="020B0604030504040204" pitchFamily="34" charset="0"/>
              <a:cs typeface="Tahoma" panose="020B0604030504040204" pitchFamily="34" charset="0"/>
            </a:endParaRP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502535527"/>
              </p:ext>
            </p:extLst>
          </p:nvPr>
        </p:nvGraphicFramePr>
        <p:xfrm>
          <a:off x="83723" y="4635196"/>
          <a:ext cx="4946400" cy="561976"/>
        </p:xfrm>
        <a:graphic>
          <a:graphicData uri="http://schemas.openxmlformats.org/drawingml/2006/table">
            <a:tbl>
              <a:tblPr firstRow="1" bandRow="1">
                <a:tableStyleId>{93296810-A885-4BE3-A3E7-6D5BEEA58F35}</a:tableStyleId>
              </a:tblPr>
              <a:tblGrid>
                <a:gridCol w="4946400">
                  <a:extLst>
                    <a:ext uri="{9D8B030D-6E8A-4147-A177-3AD203B41FA5}">
                      <a16:colId xmlns:a16="http://schemas.microsoft.com/office/drawing/2014/main" val="20001"/>
                    </a:ext>
                  </a:extLst>
                </a:gridCol>
              </a:tblGrid>
              <a:tr h="366711">
                <a:tc>
                  <a:txBody>
                    <a:bodyPr/>
                    <a:lstStyle/>
                    <a:p>
                      <a:pPr algn="ctr"/>
                      <a:r>
                        <a:rPr lang="en-GB" altLang="en-GB" sz="1600" dirty="0" smtClean="0">
                          <a:latin typeface="Century Gothic" panose="020B0502020202020204" pitchFamily="34" charset="0"/>
                          <a:ea typeface="Tahoma" panose="020B0604030504040204" pitchFamily="34" charset="0"/>
                          <a:cs typeface="Tahoma" panose="020B0604030504040204" pitchFamily="34" charset="0"/>
                        </a:rPr>
                        <a:t>Musical</a:t>
                      </a:r>
                      <a:r>
                        <a:rPr lang="en-GB" altLang="en-GB" sz="1600" baseline="0" dirty="0" smtClean="0">
                          <a:latin typeface="Century Gothic" panose="020B0502020202020204" pitchFamily="34" charset="0"/>
                          <a:ea typeface="Tahoma" panose="020B0604030504040204" pitchFamily="34" charset="0"/>
                          <a:cs typeface="Tahoma" panose="020B0604030504040204" pitchFamily="34" charset="0"/>
                        </a:rPr>
                        <a:t> Activities  </a:t>
                      </a:r>
                    </a:p>
                    <a:p>
                      <a:pPr algn="ctr"/>
                      <a:r>
                        <a:rPr lang="en-GB" altLang="en-GB" sz="1600" baseline="0" dirty="0" smtClean="0">
                          <a:latin typeface="Century Gothic" panose="020B0502020202020204" pitchFamily="34" charset="0"/>
                          <a:ea typeface="Tahoma" panose="020B0604030504040204" pitchFamily="34" charset="0"/>
                          <a:cs typeface="Tahoma" panose="020B0604030504040204" pitchFamily="34" charset="0"/>
                        </a:rPr>
                        <a:t>(Using glocks / recorders)</a:t>
                      </a:r>
                      <a:endParaRPr lang="en-GB" altLang="en-GB" sz="1600" dirty="0">
                        <a:latin typeface="Century Gothic" panose="020B0502020202020204" pitchFamily="34" charset="0"/>
                        <a:ea typeface="Tahoma" panose="020B0604030504040204" pitchFamily="34" charset="0"/>
                        <a:cs typeface="Tahoma" panose="020B0604030504040204" pitchFamily="34" charset="0"/>
                      </a:endParaRPr>
                    </a:p>
                  </a:txBody>
                  <a:tcPr marL="74295" marR="74295" marT="37148" marB="37148"/>
                </a:tc>
                <a:extLst>
                  <a:ext uri="{0D108BD9-81ED-4DB2-BD59-A6C34878D82A}">
                    <a16:rowId xmlns:a16="http://schemas.microsoft.com/office/drawing/2014/main" val="10000"/>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820419360"/>
              </p:ext>
            </p:extLst>
          </p:nvPr>
        </p:nvGraphicFramePr>
        <p:xfrm>
          <a:off x="83723" y="3022834"/>
          <a:ext cx="4946400" cy="1571354"/>
        </p:xfrm>
        <a:graphic>
          <a:graphicData uri="http://schemas.openxmlformats.org/drawingml/2006/table">
            <a:tbl>
              <a:tblPr firstRow="1" bandRow="1">
                <a:tableStyleId>{21E4AEA4-8DFA-4A89-87EB-49C32662AFE0}</a:tableStyleId>
              </a:tblPr>
              <a:tblGrid>
                <a:gridCol w="4946400">
                  <a:extLst>
                    <a:ext uri="{9D8B030D-6E8A-4147-A177-3AD203B41FA5}">
                      <a16:colId xmlns:a16="http://schemas.microsoft.com/office/drawing/2014/main" val="771789285"/>
                    </a:ext>
                  </a:extLst>
                </a:gridCol>
              </a:tblGrid>
              <a:tr h="419654">
                <a:tc>
                  <a:txBody>
                    <a:bodyPr/>
                    <a:lstStyle/>
                    <a:p>
                      <a:pPr algn="ctr"/>
                      <a:r>
                        <a:rPr lang="en-US" sz="1600" dirty="0" smtClean="0">
                          <a:latin typeface="Century Gothic" panose="020B0502020202020204" pitchFamily="34" charset="0"/>
                          <a:ea typeface="Tahoma" panose="020B0604030504040204" pitchFamily="34" charset="0"/>
                          <a:cs typeface="Tahoma" panose="020B0604030504040204" pitchFamily="34" charset="0"/>
                        </a:rPr>
                        <a:t>Listen and Appraise:  The</a:t>
                      </a:r>
                      <a:r>
                        <a:rPr lang="en-US" sz="1600" baseline="0" dirty="0" smtClean="0">
                          <a:latin typeface="Century Gothic" panose="020B0502020202020204" pitchFamily="34" charset="0"/>
                          <a:ea typeface="Tahoma" panose="020B0604030504040204" pitchFamily="34" charset="0"/>
                          <a:cs typeface="Tahoma" panose="020B0604030504040204" pitchFamily="34" charset="0"/>
                        </a:rPr>
                        <a:t> Dragon Song</a:t>
                      </a:r>
                      <a:endParaRPr lang="en-US" sz="1600" dirty="0">
                        <a:latin typeface="Century Gothic" panose="020B0502020202020204" pitchFamily="34" charset="0"/>
                        <a:ea typeface="Tahoma" panose="020B0604030504040204" pitchFamily="34" charset="0"/>
                        <a:cs typeface="Tahoma" panose="020B0604030504040204" pitchFamily="34" charset="0"/>
                      </a:endParaRPr>
                    </a:p>
                  </a:txBody>
                  <a:tcPr marL="74295" marR="74295" marT="37148" marB="37148"/>
                </a:tc>
                <a:extLst>
                  <a:ext uri="{0D108BD9-81ED-4DB2-BD59-A6C34878D82A}">
                    <a16:rowId xmlns:a16="http://schemas.microsoft.com/office/drawing/2014/main" val="2106910169"/>
                  </a:ext>
                </a:extLst>
              </a:tr>
              <a:tr h="383900">
                <a:tc>
                  <a:txBody>
                    <a:bodyPr/>
                    <a:lstStyle/>
                    <a:p>
                      <a:pPr algn="just"/>
                      <a:r>
                        <a:rPr lang="en-US" sz="1200" b="1" i="0" u="none" strike="noStrike" kern="1200" baseline="0" dirty="0" smtClean="0">
                          <a:solidFill>
                            <a:schemeClr val="dk1"/>
                          </a:solidFill>
                          <a:latin typeface="Century Gothic" panose="020B0502020202020204" pitchFamily="34" charset="0"/>
                          <a:ea typeface="+mn-ea"/>
                          <a:cs typeface="+mn-cs"/>
                        </a:rPr>
                        <a:t>Themes: </a:t>
                      </a:r>
                      <a:r>
                        <a:rPr lang="en-US" sz="1200" b="0" i="0" u="none" strike="noStrike" kern="1200" baseline="0" dirty="0" smtClean="0">
                          <a:solidFill>
                            <a:schemeClr val="dk1"/>
                          </a:solidFill>
                          <a:latin typeface="Century Gothic" panose="020B0502020202020204" pitchFamily="34" charset="0"/>
                          <a:ea typeface="+mn-ea"/>
                          <a:cs typeface="+mn-cs"/>
                        </a:rPr>
                        <a:t>Kindness, respect, friendship, acceptance and happiness.</a:t>
                      </a:r>
                    </a:p>
                  </a:txBody>
                  <a:tcPr marL="68580" marR="68580" marT="0" marB="0" anchor="ctr"/>
                </a:tc>
                <a:extLst>
                  <a:ext uri="{0D108BD9-81ED-4DB2-BD59-A6C34878D82A}">
                    <a16:rowId xmlns:a16="http://schemas.microsoft.com/office/drawing/2014/main" val="3401584818"/>
                  </a:ext>
                </a:extLst>
              </a:tr>
              <a:tr h="3839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200" b="1" i="0" u="none" strike="noStrike" kern="1200" baseline="0" dirty="0" smtClean="0">
                          <a:solidFill>
                            <a:schemeClr val="dk1"/>
                          </a:solidFill>
                          <a:latin typeface="Century Gothic" panose="020B0502020202020204" pitchFamily="34" charset="0"/>
                          <a:ea typeface="+mn-ea"/>
                          <a:cs typeface="+mn-cs"/>
                        </a:rPr>
                        <a:t>Instruments/voices you can hear</a:t>
                      </a:r>
                      <a:r>
                        <a:rPr lang="en-US" sz="1200" b="0" i="0" u="none" strike="noStrike" kern="1200" baseline="0" dirty="0" smtClean="0">
                          <a:solidFill>
                            <a:schemeClr val="dk1"/>
                          </a:solidFill>
                          <a:latin typeface="Century Gothic" panose="020B0502020202020204" pitchFamily="34" charset="0"/>
                          <a:ea typeface="+mn-ea"/>
                          <a:cs typeface="+mn-cs"/>
                        </a:rPr>
                        <a:t>: Keyboard, drums, bass, a female singer.</a:t>
                      </a:r>
                    </a:p>
                  </a:txBody>
                  <a:tcPr marL="68580" marR="68580" marT="0" marB="0" anchor="ctr"/>
                </a:tc>
                <a:extLst>
                  <a:ext uri="{0D108BD9-81ED-4DB2-BD59-A6C34878D82A}">
                    <a16:rowId xmlns:a16="http://schemas.microsoft.com/office/drawing/2014/main" val="2075142700"/>
                  </a:ext>
                </a:extLst>
              </a:tr>
              <a:tr h="383900">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200" b="1" i="0" u="none" strike="noStrike" kern="1200" baseline="0" dirty="0" smtClean="0">
                          <a:solidFill>
                            <a:schemeClr val="dk1"/>
                          </a:solidFill>
                          <a:latin typeface="Century Gothic" panose="020B0502020202020204" pitchFamily="34" charset="0"/>
                          <a:ea typeface="+mn-ea"/>
                          <a:cs typeface="+mn-cs"/>
                        </a:rPr>
                        <a:t>Do the words of the song tell a story? </a:t>
                      </a:r>
                      <a:r>
                        <a:rPr lang="en-US" sz="1200" b="0" i="0" u="none" strike="noStrike" kern="1200" baseline="0" dirty="0" smtClean="0">
                          <a:solidFill>
                            <a:schemeClr val="dk1"/>
                          </a:solidFill>
                          <a:latin typeface="Century Gothic" panose="020B0502020202020204" pitchFamily="34" charset="0"/>
                          <a:ea typeface="+mn-ea"/>
                          <a:cs typeface="+mn-cs"/>
                        </a:rPr>
                        <a:t>Does the music create a story in your imagination? What story?</a:t>
                      </a:r>
                      <a:endParaRPr lang="en-GB" sz="1200" b="0" i="0" dirty="0">
                        <a:latin typeface="Century Gothic" panose="020B0502020202020204" pitchFamily="34" charset="0"/>
                        <a:ea typeface="Tahoma" panose="020B0604030504040204" pitchFamily="34" charset="0"/>
                        <a:cs typeface="Tahoma" panose="020B0604030504040204" pitchFamily="34" charset="0"/>
                      </a:endParaRPr>
                    </a:p>
                  </a:txBody>
                  <a:tcPr marL="68580" marR="68580" marT="0" marB="0" anchor="ctr"/>
                </a:tc>
                <a:extLst>
                  <a:ext uri="{0D108BD9-81ED-4DB2-BD59-A6C34878D82A}">
                    <a16:rowId xmlns:a16="http://schemas.microsoft.com/office/drawing/2014/main" val="3734594781"/>
                  </a:ext>
                </a:extLst>
              </a:tr>
            </a:tbl>
          </a:graphicData>
        </a:graphic>
      </p:graphicFrame>
      <p:graphicFrame>
        <p:nvGraphicFramePr>
          <p:cNvPr id="11" name="Table 10">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3377363945"/>
              </p:ext>
            </p:extLst>
          </p:nvPr>
        </p:nvGraphicFramePr>
        <p:xfrm>
          <a:off x="83723" y="395513"/>
          <a:ext cx="4946400" cy="2586313"/>
        </p:xfrm>
        <a:graphic>
          <a:graphicData uri="http://schemas.openxmlformats.org/drawingml/2006/table">
            <a:tbl>
              <a:tblPr firstRow="1" bandRow="1">
                <a:tableStyleId>{00A15C55-8517-42AA-B614-E9B94910E393}</a:tableStyleId>
              </a:tblPr>
              <a:tblGrid>
                <a:gridCol w="4946400">
                  <a:extLst>
                    <a:ext uri="{9D8B030D-6E8A-4147-A177-3AD203B41FA5}">
                      <a16:colId xmlns:a16="http://schemas.microsoft.com/office/drawing/2014/main" val="771789285"/>
                    </a:ext>
                  </a:extLst>
                </a:gridCol>
              </a:tblGrid>
              <a:tr h="204383">
                <a:tc>
                  <a:txBody>
                    <a:bodyPr/>
                    <a:lstStyle/>
                    <a:p>
                      <a:pPr algn="ctr"/>
                      <a:r>
                        <a:rPr lang="en-US" sz="1600" dirty="0" smtClean="0">
                          <a:latin typeface="Century Gothic" panose="020B0502020202020204" pitchFamily="34" charset="0"/>
                        </a:rPr>
                        <a:t>About</a:t>
                      </a:r>
                      <a:r>
                        <a:rPr lang="en-US" sz="1600" baseline="0" dirty="0" smtClean="0">
                          <a:latin typeface="Century Gothic" panose="020B0502020202020204" pitchFamily="34" charset="0"/>
                        </a:rPr>
                        <a:t> This Unit</a:t>
                      </a:r>
                      <a:endParaRPr lang="en-US" sz="1600" dirty="0">
                        <a:latin typeface="Century Gothic" panose="020B0502020202020204" pitchFamily="34" charset="0"/>
                      </a:endParaRPr>
                    </a:p>
                  </a:txBody>
                  <a:tcPr marL="74295" marR="74295" marT="37148" marB="37148"/>
                </a:tc>
                <a:extLst>
                  <a:ext uri="{0D108BD9-81ED-4DB2-BD59-A6C34878D82A}">
                    <a16:rowId xmlns:a16="http://schemas.microsoft.com/office/drawing/2014/main" val="2106910169"/>
                  </a:ext>
                </a:extLst>
              </a:tr>
              <a:tr h="377434">
                <a:tc>
                  <a:txBody>
                    <a:bodyPr/>
                    <a:lstStyle/>
                    <a:p>
                      <a:pPr algn="just"/>
                      <a:r>
                        <a:rPr lang="en-US" sz="1200" b="1" i="0" u="none" strike="noStrike" kern="1200" baseline="0" dirty="0" smtClean="0">
                          <a:solidFill>
                            <a:schemeClr val="dk1"/>
                          </a:solidFill>
                          <a:latin typeface="Century Gothic" panose="020B0502020202020204" pitchFamily="34" charset="0"/>
                          <a:ea typeface="+mn-ea"/>
                          <a:cs typeface="+mn-cs"/>
                        </a:rPr>
                        <a:t>Themes: </a:t>
                      </a:r>
                      <a:r>
                        <a:rPr lang="en-US" sz="1200" b="0" i="0" u="none" strike="noStrike" kern="1200" baseline="0" dirty="0" smtClean="0">
                          <a:solidFill>
                            <a:schemeClr val="dk1"/>
                          </a:solidFill>
                          <a:latin typeface="Century Gothic" panose="020B0502020202020204" pitchFamily="34" charset="0"/>
                          <a:ea typeface="+mn-ea"/>
                          <a:cs typeface="+mn-cs"/>
                        </a:rPr>
                        <a:t>Traditional Folk tunes from around the world, celebrating our differences and being kind to </a:t>
                      </a:r>
                      <a:r>
                        <a:rPr lang="en-GB" sz="1200" b="0" i="0" u="none" strike="noStrike" kern="1200" baseline="0" dirty="0" smtClean="0">
                          <a:solidFill>
                            <a:schemeClr val="dk1"/>
                          </a:solidFill>
                          <a:latin typeface="Century Gothic" panose="020B0502020202020204" pitchFamily="34" charset="0"/>
                          <a:ea typeface="+mn-ea"/>
                          <a:cs typeface="+mn-cs"/>
                        </a:rPr>
                        <a:t>one another.</a:t>
                      </a:r>
                      <a:endParaRPr lang="en-GB" sz="7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401584818"/>
                  </a:ext>
                </a:extLst>
              </a:tr>
              <a:tr h="454437">
                <a:tc>
                  <a:txBody>
                    <a:bodyPr/>
                    <a:lstStyle/>
                    <a:p>
                      <a:pPr algn="just"/>
                      <a:r>
                        <a:rPr lang="en-US" sz="1200" b="1" i="0" u="none" strike="noStrike" kern="1200" baseline="0" dirty="0" smtClean="0">
                          <a:solidFill>
                            <a:schemeClr val="dk1"/>
                          </a:solidFill>
                          <a:latin typeface="Century Gothic" panose="020B0502020202020204" pitchFamily="34" charset="0"/>
                          <a:ea typeface="+mn-ea"/>
                          <a:cs typeface="+mn-cs"/>
                        </a:rPr>
                        <a:t>Facts/info: </a:t>
                      </a:r>
                      <a:r>
                        <a:rPr lang="en-US" sz="1200" b="0" i="0" u="none" strike="noStrike" kern="1200" baseline="0" dirty="0" smtClean="0">
                          <a:solidFill>
                            <a:schemeClr val="dk1"/>
                          </a:solidFill>
                          <a:latin typeface="Century Gothic" panose="020B0502020202020204" pitchFamily="34" charset="0"/>
                          <a:ea typeface="+mn-ea"/>
                          <a:cs typeface="+mn-cs"/>
                        </a:rPr>
                        <a:t>This song tells the story of Lesley the Dragon who flies around the world in search of friendship. Think about the issues of kindness, respect, friendship, acceptance and happiness. Use your imaginations to create your own performance </a:t>
                      </a:r>
                      <a:r>
                        <a:rPr lang="en-GB" sz="1200" b="0" i="0" u="none" strike="noStrike" kern="1200" baseline="0" dirty="0" smtClean="0">
                          <a:solidFill>
                            <a:schemeClr val="dk1"/>
                          </a:solidFill>
                          <a:latin typeface="Century Gothic" panose="020B0502020202020204" pitchFamily="34" charset="0"/>
                          <a:ea typeface="+mn-ea"/>
                          <a:cs typeface="+mn-cs"/>
                        </a:rPr>
                        <a:t>of the song.</a:t>
                      </a:r>
                      <a:endParaRPr lang="en-GB" sz="12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075142700"/>
                  </a:ext>
                </a:extLst>
              </a:tr>
              <a:tr h="1159223">
                <a:tc>
                  <a:txBody>
                    <a:bodyPr/>
                    <a:lstStyle/>
                    <a:p>
                      <a:pPr algn="just"/>
                      <a:r>
                        <a:rPr lang="en-US" sz="1200" b="1" i="0" u="none" strike="noStrike" kern="1200" baseline="0" dirty="0" smtClean="0">
                          <a:solidFill>
                            <a:schemeClr val="dk1"/>
                          </a:solidFill>
                          <a:latin typeface="Century Gothic" panose="020B0502020202020204" pitchFamily="34" charset="0"/>
                          <a:ea typeface="+mn-ea"/>
                          <a:cs typeface="+mn-cs"/>
                        </a:rPr>
                        <a:t>Listen to 5 folk melodies from around the world:</a:t>
                      </a:r>
                    </a:p>
                    <a:p>
                      <a:pPr marL="171450" indent="-171450" algn="just">
                        <a:buFont typeface="Arial" panose="020B0604020202020204" pitchFamily="34" charset="0"/>
                        <a:buChar char="•"/>
                      </a:pPr>
                      <a:r>
                        <a:rPr lang="en-GB" sz="1200" b="0" i="0" u="none" strike="noStrike" kern="1200" baseline="0" dirty="0" smtClean="0">
                          <a:solidFill>
                            <a:schemeClr val="dk1"/>
                          </a:solidFill>
                          <a:latin typeface="Century Gothic" panose="020B0502020202020204" pitchFamily="34" charset="0"/>
                          <a:ea typeface="+mn-ea"/>
                          <a:cs typeface="+mn-cs"/>
                        </a:rPr>
                        <a:t>‘Birdsong’ – Chinese Folk Music</a:t>
                      </a:r>
                    </a:p>
                    <a:p>
                      <a:pPr marL="171450" indent="-171450" algn="just">
                        <a:buFont typeface="Arial" panose="020B0604020202020204" pitchFamily="34" charset="0"/>
                        <a:buChar char="•"/>
                      </a:pPr>
                      <a:r>
                        <a:rPr lang="en-GB" sz="1200" b="0" i="0" u="none" strike="noStrike" kern="1200" baseline="0" dirty="0" smtClean="0">
                          <a:solidFill>
                            <a:schemeClr val="dk1"/>
                          </a:solidFill>
                          <a:latin typeface="Century Gothic" panose="020B0502020202020204" pitchFamily="34" charset="0"/>
                          <a:ea typeface="+mn-ea"/>
                          <a:cs typeface="+mn-cs"/>
                        </a:rPr>
                        <a:t>‘Vaishnava Java’ – A Hindu Song</a:t>
                      </a:r>
                    </a:p>
                    <a:p>
                      <a:pPr marL="171450" indent="-171450" algn="just">
                        <a:buFont typeface="Arial" panose="020B0604020202020204" pitchFamily="34" charset="0"/>
                        <a:buChar char="•"/>
                      </a:pPr>
                      <a:r>
                        <a:rPr lang="en-GB" sz="1200" b="0" i="0" u="none" strike="noStrike" kern="1200" baseline="0" dirty="0" smtClean="0">
                          <a:solidFill>
                            <a:schemeClr val="dk1"/>
                          </a:solidFill>
                          <a:latin typeface="Century Gothic" panose="020B0502020202020204" pitchFamily="34" charset="0"/>
                          <a:ea typeface="+mn-ea"/>
                          <a:cs typeface="+mn-cs"/>
                        </a:rPr>
                        <a:t>‘A Turkish Traditional Tune’</a:t>
                      </a:r>
                    </a:p>
                    <a:p>
                      <a:pPr marL="171450" indent="-171450" algn="just">
                        <a:buFont typeface="Arial" panose="020B0604020202020204" pitchFamily="34" charset="0"/>
                        <a:buChar char="•"/>
                      </a:pPr>
                      <a:r>
                        <a:rPr lang="en-GB" sz="1200" b="0" i="0" u="none" strike="noStrike" kern="1200" baseline="0" dirty="0" smtClean="0">
                          <a:solidFill>
                            <a:schemeClr val="dk1"/>
                          </a:solidFill>
                          <a:latin typeface="Century Gothic" panose="020B0502020202020204" pitchFamily="34" charset="0"/>
                          <a:ea typeface="+mn-ea"/>
                          <a:cs typeface="+mn-cs"/>
                        </a:rPr>
                        <a:t>‘Aitutaki Drum Dance’ from Polynesia</a:t>
                      </a:r>
                    </a:p>
                    <a:p>
                      <a:pPr marL="171450" indent="-171450" algn="just">
                        <a:buFont typeface="Arial" panose="020B0604020202020204" pitchFamily="34" charset="0"/>
                        <a:buChar char="•"/>
                      </a:pPr>
                      <a:r>
                        <a:rPr lang="en-GB" sz="1200" b="0" i="0" u="none" strike="noStrike" kern="1200" baseline="0" dirty="0" smtClean="0">
                          <a:solidFill>
                            <a:schemeClr val="dk1"/>
                          </a:solidFill>
                          <a:latin typeface="Century Gothic" panose="020B0502020202020204" pitchFamily="34" charset="0"/>
                          <a:ea typeface="+mn-ea"/>
                          <a:cs typeface="+mn-cs"/>
                        </a:rPr>
                        <a:t>‘Zebaidir Song’ from Sudan</a:t>
                      </a:r>
                      <a:endParaRPr lang="en-GB" sz="12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412221291"/>
                  </a:ext>
                </a:extLst>
              </a:tr>
            </a:tbl>
          </a:graphicData>
        </a:graphic>
      </p:graphicFrame>
      <p:pic>
        <p:nvPicPr>
          <p:cNvPr id="12" name="Picture 11"/>
          <p:cNvPicPr>
            <a:picLocks noChangeAspect="1"/>
          </p:cNvPicPr>
          <p:nvPr/>
        </p:nvPicPr>
        <p:blipFill>
          <a:blip r:embed="rId3"/>
          <a:stretch>
            <a:fillRect/>
          </a:stretch>
        </p:blipFill>
        <p:spPr>
          <a:xfrm>
            <a:off x="132363" y="5261575"/>
            <a:ext cx="1440000" cy="12771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12"/>
          <p:cNvPicPr>
            <a:picLocks noChangeAspect="1"/>
          </p:cNvPicPr>
          <p:nvPr/>
        </p:nvPicPr>
        <p:blipFill>
          <a:blip r:embed="rId4"/>
          <a:stretch>
            <a:fillRect/>
          </a:stretch>
        </p:blipFill>
        <p:spPr>
          <a:xfrm>
            <a:off x="1689088" y="5258248"/>
            <a:ext cx="1440000" cy="12790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13"/>
          <p:cNvPicPr>
            <a:picLocks noChangeAspect="1"/>
          </p:cNvPicPr>
          <p:nvPr/>
        </p:nvPicPr>
        <p:blipFill>
          <a:blip r:embed="rId5"/>
          <a:stretch>
            <a:fillRect/>
          </a:stretch>
        </p:blipFill>
        <p:spPr>
          <a:xfrm>
            <a:off x="3245813" y="5261575"/>
            <a:ext cx="1305440" cy="127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Picture 14"/>
          <p:cNvPicPr>
            <a:picLocks noChangeAspect="1"/>
          </p:cNvPicPr>
          <p:nvPr/>
        </p:nvPicPr>
        <p:blipFill>
          <a:blip r:embed="rId6"/>
          <a:stretch>
            <a:fillRect/>
          </a:stretch>
        </p:blipFill>
        <p:spPr>
          <a:xfrm>
            <a:off x="4667978" y="5261575"/>
            <a:ext cx="1309850" cy="1278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aphicFrame>
        <p:nvGraphicFramePr>
          <p:cNvPr id="16" name="Table 15">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3987274681"/>
              </p:ext>
            </p:extLst>
          </p:nvPr>
        </p:nvGraphicFramePr>
        <p:xfrm>
          <a:off x="5099868" y="384687"/>
          <a:ext cx="4726958" cy="4817511"/>
        </p:xfrm>
        <a:graphic>
          <a:graphicData uri="http://schemas.openxmlformats.org/drawingml/2006/table">
            <a:tbl>
              <a:tblPr firstRow="1" bandRow="1">
                <a:tableStyleId>{5C22544A-7EE6-4342-B048-85BDC9FD1C3A}</a:tableStyleId>
              </a:tblPr>
              <a:tblGrid>
                <a:gridCol w="323594">
                  <a:extLst>
                    <a:ext uri="{9D8B030D-6E8A-4147-A177-3AD203B41FA5}">
                      <a16:colId xmlns:a16="http://schemas.microsoft.com/office/drawing/2014/main" val="771789285"/>
                    </a:ext>
                  </a:extLst>
                </a:gridCol>
                <a:gridCol w="1124545">
                  <a:extLst>
                    <a:ext uri="{9D8B030D-6E8A-4147-A177-3AD203B41FA5}">
                      <a16:colId xmlns:a16="http://schemas.microsoft.com/office/drawing/2014/main" val="4276029918"/>
                    </a:ext>
                  </a:extLst>
                </a:gridCol>
                <a:gridCol w="3278819">
                  <a:extLst>
                    <a:ext uri="{9D8B030D-6E8A-4147-A177-3AD203B41FA5}">
                      <a16:colId xmlns:a16="http://schemas.microsoft.com/office/drawing/2014/main" val="12522760"/>
                    </a:ext>
                  </a:extLst>
                </a:gridCol>
              </a:tblGrid>
              <a:tr h="217650">
                <a:tc gridSpan="3">
                  <a:txBody>
                    <a:bodyPr/>
                    <a:lstStyle/>
                    <a:p>
                      <a:pPr algn="ctr"/>
                      <a:r>
                        <a:rPr lang="en-US" sz="1600" dirty="0" smtClean="0">
                          <a:latin typeface="Century Gothic" panose="020B0502020202020204" pitchFamily="34" charset="0"/>
                        </a:rPr>
                        <a:t>Vocabulary</a:t>
                      </a:r>
                      <a:endParaRPr lang="en-US" sz="1000" dirty="0">
                        <a:latin typeface="Century Gothic" panose="020B0502020202020204" pitchFamily="34" charset="0"/>
                      </a:endParaRPr>
                    </a:p>
                  </a:txBody>
                  <a:tcPr marL="74295" marR="74295" marT="37148" marB="37148"/>
                </a:tc>
                <a:tc hMerge="1">
                  <a:txBody>
                    <a:bodyPr/>
                    <a:lstStyle/>
                    <a:p>
                      <a:pPr algn="ctr"/>
                      <a:endParaRPr lang="en-US" sz="1400" dirty="0">
                        <a:latin typeface="Century Gothic" panose="020B0502020202020204" pitchFamily="34" charset="0"/>
                      </a:endParaRPr>
                    </a:p>
                  </a:txBody>
                  <a:tcPr marL="74295" marR="74295" marT="37148" marB="37148"/>
                </a:tc>
                <a:tc hMerge="1">
                  <a:txBody>
                    <a:bodyPr/>
                    <a:lstStyle/>
                    <a:p>
                      <a:pPr algn="ctr"/>
                      <a:endParaRPr lang="en-US" sz="1400" dirty="0">
                        <a:latin typeface="Century Gothic" panose="020B0502020202020204" pitchFamily="34" charset="0"/>
                      </a:endParaRPr>
                    </a:p>
                  </a:txBody>
                  <a:tcPr marL="74295" marR="74295" marT="37148" marB="37148"/>
                </a:tc>
                <a:extLst>
                  <a:ext uri="{0D108BD9-81ED-4DB2-BD59-A6C34878D82A}">
                    <a16:rowId xmlns:a16="http://schemas.microsoft.com/office/drawing/2014/main" val="2106910169"/>
                  </a:ext>
                </a:extLst>
              </a:tr>
              <a:tr h="263374">
                <a:tc>
                  <a:txBody>
                    <a:bodyPr/>
                    <a:lstStyle/>
                    <a:p>
                      <a:pPr algn="just"/>
                      <a:r>
                        <a:rPr lang="en-GB" sz="1000" b="0" dirty="0" smtClean="0">
                          <a:latin typeface="Century Gothic" panose="020B0502020202020204" pitchFamily="34" charset="0"/>
                        </a:rPr>
                        <a:t>1.</a:t>
                      </a:r>
                      <a:endParaRPr lang="en-GB" sz="1000" b="0" dirty="0">
                        <a:latin typeface="Century Gothic" panose="020B0502020202020204" pitchFamily="34" charset="0"/>
                      </a:endParaRPr>
                    </a:p>
                  </a:txBody>
                  <a:tcPr marL="68580" marR="68580" marT="0" marB="0" anchor="ctr"/>
                </a:tc>
                <a:tc>
                  <a:txBody>
                    <a:bodyPr/>
                    <a:lstStyle/>
                    <a:p>
                      <a:pPr algn="just"/>
                      <a:r>
                        <a:rPr lang="en-GB" sz="1000" b="0" cap="all" baseline="0" dirty="0" smtClean="0">
                          <a:latin typeface="Century Gothic" panose="020B0502020202020204" pitchFamily="34" charset="0"/>
                        </a:rPr>
                        <a:t>KEYBOARD</a:t>
                      </a:r>
                      <a:endParaRPr lang="en-GB" sz="1000" b="0" cap="all" baseline="0" dirty="0">
                        <a:latin typeface="Century Gothic" panose="020B0502020202020204" pitchFamily="34" charset="0"/>
                      </a:endParaRPr>
                    </a:p>
                  </a:txBody>
                  <a:tcPr marL="68580" marR="68580" marT="0" marB="0" anchor="ctr"/>
                </a:tc>
                <a:tc>
                  <a:txBody>
                    <a:bodyPr/>
                    <a:lstStyle/>
                    <a:p>
                      <a:pPr algn="just"/>
                      <a:r>
                        <a:rPr lang="en-US" sz="1000" b="0" i="0" kern="1200" dirty="0" smtClean="0">
                          <a:solidFill>
                            <a:schemeClr val="dk1"/>
                          </a:solidFill>
                          <a:effectLst/>
                          <a:latin typeface="Century Gothic" panose="020B0502020202020204" pitchFamily="34" charset="0"/>
                          <a:ea typeface="+mn-ea"/>
                          <a:cs typeface="+mn-cs"/>
                        </a:rPr>
                        <a:t>A musical keyboard is the set of adjacent depressible levers or keys on a musical instrument.</a:t>
                      </a:r>
                      <a:endParaRPr lang="en-GB" sz="10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767405100"/>
                  </a:ext>
                </a:extLst>
              </a:tr>
              <a:tr h="263374">
                <a:tc>
                  <a:txBody>
                    <a:bodyPr/>
                    <a:lstStyle/>
                    <a:p>
                      <a:pPr algn="just"/>
                      <a:r>
                        <a:rPr lang="en-GB" sz="1000" b="0" dirty="0" smtClean="0">
                          <a:latin typeface="Century Gothic" panose="020B0502020202020204" pitchFamily="34" charset="0"/>
                        </a:rPr>
                        <a:t>2.</a:t>
                      </a:r>
                      <a:endParaRPr lang="en-GB" sz="1000" b="0" dirty="0">
                        <a:latin typeface="Century Gothic" panose="020B0502020202020204" pitchFamily="34" charset="0"/>
                      </a:endParaRPr>
                    </a:p>
                  </a:txBody>
                  <a:tcPr marL="68580" marR="68580" marT="0" marB="0" anchor="ctr"/>
                </a:tc>
                <a:tc>
                  <a:txBody>
                    <a:bodyPr/>
                    <a:lstStyle/>
                    <a:p>
                      <a:pPr algn="just"/>
                      <a:r>
                        <a:rPr lang="en-GB" sz="1000" b="0" cap="all" baseline="0" dirty="0" smtClean="0">
                          <a:latin typeface="Century Gothic" panose="020B0502020202020204" pitchFamily="34" charset="0"/>
                        </a:rPr>
                        <a:t>DRUMS</a:t>
                      </a:r>
                      <a:endParaRPr lang="en-GB" sz="1000" b="0" cap="all" baseline="0" dirty="0">
                        <a:latin typeface="Century Gothic" panose="020B0502020202020204" pitchFamily="34" charset="0"/>
                      </a:endParaRPr>
                    </a:p>
                  </a:txBody>
                  <a:tcPr marL="68580" marR="68580" marT="0" marB="0" anchor="ctr"/>
                </a:tc>
                <a:tc>
                  <a:txBody>
                    <a:bodyPr/>
                    <a:lstStyle/>
                    <a:p>
                      <a:pPr algn="just"/>
                      <a:r>
                        <a:rPr lang="en-US" sz="1000" b="0" i="0" kern="1200" dirty="0" smtClean="0">
                          <a:solidFill>
                            <a:schemeClr val="dk1"/>
                          </a:solidFill>
                          <a:effectLst/>
                          <a:latin typeface="Century Gothic" panose="020B0502020202020204" pitchFamily="34" charset="0"/>
                          <a:ea typeface="+mn-ea"/>
                          <a:cs typeface="+mn-cs"/>
                        </a:rPr>
                        <a:t>A drum is a musical instrument that you play by hitting it rhythmically with a stick or your hand.</a:t>
                      </a:r>
                      <a:endParaRPr lang="en-GB" sz="10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584078387"/>
                  </a:ext>
                </a:extLst>
              </a:tr>
              <a:tr h="526748">
                <a:tc>
                  <a:txBody>
                    <a:bodyPr/>
                    <a:lstStyle/>
                    <a:p>
                      <a:pPr algn="just"/>
                      <a:r>
                        <a:rPr lang="en-GB" sz="1000" b="0" dirty="0" smtClean="0">
                          <a:latin typeface="Century Gothic" panose="020B0502020202020204" pitchFamily="34" charset="0"/>
                        </a:rPr>
                        <a:t>3.</a:t>
                      </a:r>
                      <a:endParaRPr lang="en-GB" sz="1000" b="0" dirty="0">
                        <a:latin typeface="Century Gothic" panose="020B0502020202020204" pitchFamily="34" charset="0"/>
                      </a:endParaRPr>
                    </a:p>
                  </a:txBody>
                  <a:tcPr marL="68580" marR="68580" marT="0" marB="0" anchor="ctr"/>
                </a:tc>
                <a:tc>
                  <a:txBody>
                    <a:bodyPr/>
                    <a:lstStyle/>
                    <a:p>
                      <a:pPr algn="just"/>
                      <a:r>
                        <a:rPr lang="en-GB" sz="1000" b="0" cap="all" baseline="0" dirty="0" smtClean="0">
                          <a:latin typeface="Century Gothic" panose="020B0502020202020204" pitchFamily="34" charset="0"/>
                        </a:rPr>
                        <a:t>BASS</a:t>
                      </a:r>
                      <a:endParaRPr lang="en-GB" sz="1000" b="0" cap="all" baseline="0" dirty="0">
                        <a:latin typeface="Century Gothic" panose="020B0502020202020204" pitchFamily="34" charset="0"/>
                      </a:endParaRPr>
                    </a:p>
                  </a:txBody>
                  <a:tcPr marL="68580" marR="68580" marT="0" marB="0" anchor="ctr"/>
                </a:tc>
                <a:tc>
                  <a:txBody>
                    <a:bodyPr/>
                    <a:lstStyle/>
                    <a:p>
                      <a:pPr algn="just"/>
                      <a:r>
                        <a:rPr lang="en-GB" sz="1000" b="0" dirty="0" smtClean="0">
                          <a:latin typeface="Century Gothic" panose="020B0502020202020204" pitchFamily="34" charset="0"/>
                        </a:rPr>
                        <a:t>The lowest part of the musical scale.  It is also a type of guitar which usually</a:t>
                      </a:r>
                      <a:r>
                        <a:rPr lang="en-GB" sz="1000" b="0" baseline="0" dirty="0" smtClean="0">
                          <a:latin typeface="Century Gothic" panose="020B0502020202020204" pitchFamily="34" charset="0"/>
                        </a:rPr>
                        <a:t> has 4-5 strings.</a:t>
                      </a:r>
                      <a:endParaRPr lang="en-GB" sz="10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1663985801"/>
                  </a:ext>
                </a:extLst>
              </a:tr>
              <a:tr h="263374">
                <a:tc>
                  <a:txBody>
                    <a:bodyPr/>
                    <a:lstStyle/>
                    <a:p>
                      <a:pPr algn="just"/>
                      <a:r>
                        <a:rPr lang="en-GB" sz="1000" b="0" dirty="0" smtClean="0">
                          <a:latin typeface="Century Gothic" panose="020B0502020202020204" pitchFamily="34" charset="0"/>
                        </a:rPr>
                        <a:t>4.</a:t>
                      </a:r>
                      <a:endParaRPr lang="en-GB" sz="1000" b="0" dirty="0">
                        <a:latin typeface="Century Gothic" panose="020B0502020202020204" pitchFamily="34" charset="0"/>
                      </a:endParaRPr>
                    </a:p>
                  </a:txBody>
                  <a:tcPr marL="68580" marR="68580" marT="0" marB="0" anchor="ctr"/>
                </a:tc>
                <a:tc>
                  <a:txBody>
                    <a:bodyPr/>
                    <a:lstStyle/>
                    <a:p>
                      <a:pPr algn="just"/>
                      <a:r>
                        <a:rPr lang="en-GB" sz="1000" b="0" cap="all" baseline="0" dirty="0" smtClean="0">
                          <a:latin typeface="Century Gothic" panose="020B0502020202020204" pitchFamily="34" charset="0"/>
                        </a:rPr>
                        <a:t>PENTATONIC SCALE</a:t>
                      </a:r>
                      <a:endParaRPr lang="en-GB" sz="1000" b="0" cap="all" baseline="0" dirty="0">
                        <a:latin typeface="Century Gothic" panose="020B0502020202020204" pitchFamily="34" charset="0"/>
                      </a:endParaRPr>
                    </a:p>
                  </a:txBody>
                  <a:tcPr marL="68580" marR="68580" marT="0" marB="0" anchor="ctr"/>
                </a:tc>
                <a:tc>
                  <a:txBody>
                    <a:bodyPr/>
                    <a:lstStyle/>
                    <a:p>
                      <a:pPr algn="just"/>
                      <a:r>
                        <a:rPr lang="en-US" sz="1000" b="0" i="0" kern="1200" dirty="0" smtClean="0">
                          <a:solidFill>
                            <a:schemeClr val="dk1"/>
                          </a:solidFill>
                          <a:effectLst/>
                          <a:latin typeface="Century Gothic" panose="020B0502020202020204" pitchFamily="34" charset="0"/>
                          <a:ea typeface="+mn-ea"/>
                          <a:cs typeface="+mn-cs"/>
                        </a:rPr>
                        <a:t>A musical scale containing five different tones.</a:t>
                      </a:r>
                      <a:endParaRPr lang="en-GB" sz="10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1289672298"/>
                  </a:ext>
                </a:extLst>
              </a:tr>
              <a:tr h="263374">
                <a:tc>
                  <a:txBody>
                    <a:bodyPr/>
                    <a:lstStyle/>
                    <a:p>
                      <a:pPr algn="just"/>
                      <a:r>
                        <a:rPr lang="en-GB" sz="1000" b="0" dirty="0" smtClean="0">
                          <a:latin typeface="Century Gothic" panose="020B0502020202020204" pitchFamily="34" charset="0"/>
                        </a:rPr>
                        <a:t>5.</a:t>
                      </a:r>
                      <a:endParaRPr lang="en-GB" sz="1000" b="0" dirty="0">
                        <a:latin typeface="Century Gothic" panose="020B0502020202020204" pitchFamily="34" charset="0"/>
                      </a:endParaRPr>
                    </a:p>
                  </a:txBody>
                  <a:tcPr marL="68580" marR="68580" marT="0" marB="0" anchor="ctr"/>
                </a:tc>
                <a:tc>
                  <a:txBody>
                    <a:bodyPr/>
                    <a:lstStyle/>
                    <a:p>
                      <a:pPr algn="just"/>
                      <a:r>
                        <a:rPr lang="en-GB" sz="1000" b="0" u="none" strike="noStrike" kern="1200" cap="all" baseline="0" dirty="0" smtClean="0">
                          <a:latin typeface="Century Gothic" panose="020B0502020202020204" pitchFamily="34" charset="0"/>
                        </a:rPr>
                        <a:t>Pulse</a:t>
                      </a:r>
                      <a:endParaRPr lang="en-GB" sz="1000" b="0" cap="all" baseline="0" dirty="0">
                        <a:latin typeface="Century Gothic" panose="020B0502020202020204" pitchFamily="34" charset="0"/>
                      </a:endParaRPr>
                    </a:p>
                  </a:txBody>
                  <a:tcPr marL="68580" marR="68580" marT="0" marB="0" anchor="ctr"/>
                </a:tc>
                <a:tc>
                  <a:txBody>
                    <a:bodyPr/>
                    <a:lstStyle/>
                    <a:p>
                      <a:pPr algn="just"/>
                      <a:r>
                        <a:rPr lang="en-GB" sz="1000" b="0" dirty="0" smtClean="0">
                          <a:latin typeface="Century Gothic" panose="020B0502020202020204" pitchFamily="34" charset="0"/>
                        </a:rPr>
                        <a:t>The regular heartbeat of the music;</a:t>
                      </a:r>
                      <a:r>
                        <a:rPr lang="en-GB" sz="1000" b="0" baseline="0" dirty="0" smtClean="0">
                          <a:latin typeface="Century Gothic" panose="020B0502020202020204" pitchFamily="34" charset="0"/>
                        </a:rPr>
                        <a:t> it’s steady beat.</a:t>
                      </a:r>
                      <a:endParaRPr lang="en-GB" sz="10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994280202"/>
                  </a:ext>
                </a:extLst>
              </a:tr>
              <a:tr h="395061">
                <a:tc>
                  <a:txBody>
                    <a:bodyPr/>
                    <a:lstStyle/>
                    <a:p>
                      <a:pPr algn="just"/>
                      <a:r>
                        <a:rPr lang="en-GB" sz="1000" b="0" dirty="0" smtClean="0">
                          <a:latin typeface="Century Gothic" panose="020B0502020202020204" pitchFamily="34" charset="0"/>
                        </a:rPr>
                        <a:t>6.</a:t>
                      </a:r>
                      <a:endParaRPr lang="en-GB" sz="1000" b="0" dirty="0">
                        <a:latin typeface="Century Gothic" panose="020B0502020202020204" pitchFamily="34" charset="0"/>
                      </a:endParaRPr>
                    </a:p>
                  </a:txBody>
                  <a:tcPr marL="68580" marR="68580" marT="0" marB="0" anchor="ctr"/>
                </a:tc>
                <a:tc>
                  <a:txBody>
                    <a:bodyPr/>
                    <a:lstStyle/>
                    <a:p>
                      <a:pPr algn="just"/>
                      <a:r>
                        <a:rPr lang="en-GB" sz="1000" b="0" u="none" strike="noStrike" kern="1200" cap="all" baseline="0" dirty="0" smtClean="0">
                          <a:latin typeface="Century Gothic" panose="020B0502020202020204" pitchFamily="34" charset="0"/>
                        </a:rPr>
                        <a:t>Rhythm</a:t>
                      </a:r>
                      <a:endParaRPr lang="en-GB" sz="1000" b="0" cap="all" baseline="0" dirty="0">
                        <a:latin typeface="Century Gothic" panose="020B0502020202020204" pitchFamily="34" charset="0"/>
                      </a:endParaRPr>
                    </a:p>
                  </a:txBody>
                  <a:tcPr marL="68580" marR="68580" marT="0" marB="0" anchor="ctr"/>
                </a:tc>
                <a:tc>
                  <a:txBody>
                    <a:bodyPr/>
                    <a:lstStyle/>
                    <a:p>
                      <a:pPr algn="just"/>
                      <a:r>
                        <a:rPr lang="en-GB" sz="1000" b="0" dirty="0" smtClean="0">
                          <a:latin typeface="Century Gothic" panose="020B0502020202020204" pitchFamily="34" charset="0"/>
                        </a:rPr>
                        <a:t>Long and short sounds or patterns that happen over the pulse.</a:t>
                      </a:r>
                      <a:endParaRPr lang="en-GB" sz="10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353189105"/>
                  </a:ext>
                </a:extLst>
              </a:tr>
              <a:tr h="263374">
                <a:tc>
                  <a:txBody>
                    <a:bodyPr/>
                    <a:lstStyle/>
                    <a:p>
                      <a:pPr algn="just"/>
                      <a:r>
                        <a:rPr lang="en-GB" sz="1000" b="0" dirty="0" smtClean="0">
                          <a:latin typeface="Century Gothic" panose="020B0502020202020204" pitchFamily="34" charset="0"/>
                        </a:rPr>
                        <a:t>7.</a:t>
                      </a:r>
                      <a:endParaRPr lang="en-GB" sz="1000" b="0" dirty="0">
                        <a:latin typeface="Century Gothic" panose="020B0502020202020204" pitchFamily="34" charset="0"/>
                      </a:endParaRPr>
                    </a:p>
                  </a:txBody>
                  <a:tcPr marL="68580" marR="68580" marT="0" marB="0" anchor="ctr"/>
                </a:tc>
                <a:tc>
                  <a:txBody>
                    <a:bodyPr/>
                    <a:lstStyle/>
                    <a:p>
                      <a:pPr algn="just"/>
                      <a:r>
                        <a:rPr lang="en-GB" sz="1000" b="0" u="none" strike="noStrike" kern="1200" cap="all" baseline="0" dirty="0" smtClean="0">
                          <a:latin typeface="Century Gothic" panose="020B0502020202020204" pitchFamily="34" charset="0"/>
                        </a:rPr>
                        <a:t>Pitch</a:t>
                      </a:r>
                      <a:endParaRPr lang="en-GB" sz="1000" b="0" cap="all" baseline="0" dirty="0">
                        <a:latin typeface="Century Gothic" panose="020B0502020202020204" pitchFamily="34" charset="0"/>
                      </a:endParaRPr>
                    </a:p>
                  </a:txBody>
                  <a:tcPr marL="68580" marR="68580" marT="0" marB="0" anchor="ctr"/>
                </a:tc>
                <a:tc>
                  <a:txBody>
                    <a:bodyPr/>
                    <a:lstStyle/>
                    <a:p>
                      <a:pPr algn="just"/>
                      <a:r>
                        <a:rPr lang="en-GB" sz="1000" b="0" dirty="0" smtClean="0">
                          <a:latin typeface="Century Gothic" panose="020B0502020202020204" pitchFamily="34" charset="0"/>
                        </a:rPr>
                        <a:t>High and low sounds.</a:t>
                      </a:r>
                      <a:endParaRPr lang="en-GB" sz="10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1649325834"/>
                  </a:ext>
                </a:extLst>
              </a:tr>
              <a:tr h="395061">
                <a:tc>
                  <a:txBody>
                    <a:bodyPr/>
                    <a:lstStyle/>
                    <a:p>
                      <a:pPr algn="just"/>
                      <a:r>
                        <a:rPr lang="en-GB" sz="1000" b="0" dirty="0" smtClean="0">
                          <a:latin typeface="Century Gothic" panose="020B0502020202020204" pitchFamily="34" charset="0"/>
                        </a:rPr>
                        <a:t>8.</a:t>
                      </a:r>
                      <a:endParaRPr lang="en-GB" sz="1000" b="0" dirty="0">
                        <a:latin typeface="Century Gothic" panose="020B0502020202020204" pitchFamily="34" charset="0"/>
                      </a:endParaRPr>
                    </a:p>
                  </a:txBody>
                  <a:tcPr marL="68580" marR="68580" marT="0" marB="0" anchor="ctr"/>
                </a:tc>
                <a:tc>
                  <a:txBody>
                    <a:bodyPr/>
                    <a:lstStyle/>
                    <a:p>
                      <a:pPr algn="just"/>
                      <a:r>
                        <a:rPr lang="en-GB" sz="1000" b="0" cap="all" baseline="0" dirty="0" smtClean="0">
                          <a:latin typeface="Century Gothic" panose="020B0502020202020204" pitchFamily="34" charset="0"/>
                        </a:rPr>
                        <a:t>Dynamics</a:t>
                      </a:r>
                      <a:endParaRPr lang="en-GB" sz="1000" b="0" cap="all" baseline="0" dirty="0">
                        <a:latin typeface="Century Gothic" panose="020B0502020202020204" pitchFamily="34" charset="0"/>
                      </a:endParaRPr>
                    </a:p>
                  </a:txBody>
                  <a:tcPr marL="68580" marR="68580" marT="0" marB="0" anchor="ctr"/>
                </a:tc>
                <a:tc>
                  <a:txBody>
                    <a:bodyPr/>
                    <a:lstStyle/>
                    <a:p>
                      <a:pPr algn="just"/>
                      <a:r>
                        <a:rPr lang="en-GB" sz="1000" b="0" dirty="0" smtClean="0">
                          <a:latin typeface="Century Gothic" panose="020B0502020202020204" pitchFamily="34" charset="0"/>
                        </a:rPr>
                        <a:t>How loud or quiet the music is.</a:t>
                      </a:r>
                      <a:endParaRPr lang="en-GB" sz="10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907023336"/>
                  </a:ext>
                </a:extLst>
              </a:tr>
              <a:tr h="263374">
                <a:tc>
                  <a:txBody>
                    <a:bodyPr/>
                    <a:lstStyle/>
                    <a:p>
                      <a:pPr algn="just"/>
                      <a:r>
                        <a:rPr lang="en-GB" sz="1000" b="0" dirty="0" smtClean="0">
                          <a:latin typeface="Century Gothic" panose="020B0502020202020204" pitchFamily="34" charset="0"/>
                        </a:rPr>
                        <a:t>9.</a:t>
                      </a:r>
                      <a:endParaRPr lang="en-GB" sz="1000" b="0" dirty="0">
                        <a:latin typeface="Century Gothic" panose="020B0502020202020204" pitchFamily="34" charset="0"/>
                      </a:endParaRPr>
                    </a:p>
                  </a:txBody>
                  <a:tcPr marL="68580" marR="68580" marT="0" marB="0" anchor="ctr"/>
                </a:tc>
                <a:tc>
                  <a:txBody>
                    <a:bodyPr/>
                    <a:lstStyle/>
                    <a:p>
                      <a:pPr algn="just"/>
                      <a:r>
                        <a:rPr lang="en-GB" sz="1000" b="0" dirty="0" smtClean="0">
                          <a:latin typeface="Century Gothic" panose="020B0502020202020204" pitchFamily="34" charset="0"/>
                        </a:rPr>
                        <a:t>TEXTURE</a:t>
                      </a:r>
                      <a:endParaRPr lang="en-GB" sz="1000" b="0" dirty="0">
                        <a:latin typeface="Century Gothic" panose="020B0502020202020204" pitchFamily="34" charset="0"/>
                      </a:endParaRPr>
                    </a:p>
                  </a:txBody>
                  <a:tcPr marL="68580" marR="68580" marT="0" marB="0" anchor="ctr"/>
                </a:tc>
                <a:tc>
                  <a:txBody>
                    <a:bodyPr/>
                    <a:lstStyle/>
                    <a:p>
                      <a:pPr algn="just"/>
                      <a:r>
                        <a:rPr lang="en-US" sz="1000" b="0" i="0" kern="1200" dirty="0" smtClean="0">
                          <a:solidFill>
                            <a:schemeClr val="dk1"/>
                          </a:solidFill>
                          <a:effectLst/>
                          <a:latin typeface="Century Gothic" panose="020B0502020202020204" pitchFamily="34" charset="0"/>
                          <a:ea typeface="+mn-ea"/>
                          <a:cs typeface="+mn-cs"/>
                        </a:rPr>
                        <a:t>How the tempo, melodic, and harmonic materials are combined in a musical composition, determining the overall quality of the sound in a piece.</a:t>
                      </a:r>
                      <a:endParaRPr lang="en-GB" sz="10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1635439335"/>
                  </a:ext>
                </a:extLst>
              </a:tr>
              <a:tr h="0">
                <a:tc>
                  <a:txBody>
                    <a:bodyPr/>
                    <a:lstStyle/>
                    <a:p>
                      <a:pPr algn="just"/>
                      <a:r>
                        <a:rPr lang="en-GB" sz="1000" b="0" dirty="0" smtClean="0">
                          <a:latin typeface="Century Gothic" panose="020B0502020202020204" pitchFamily="34" charset="0"/>
                        </a:rPr>
                        <a:t>10.</a:t>
                      </a:r>
                      <a:endParaRPr lang="en-GB" sz="1000" b="0" dirty="0">
                        <a:latin typeface="Century Gothic" panose="020B0502020202020204" pitchFamily="34" charset="0"/>
                      </a:endParaRPr>
                    </a:p>
                  </a:txBody>
                  <a:tcPr marL="68580" marR="68580" marT="0" marB="0" anchor="ctr"/>
                </a:tc>
                <a:tc>
                  <a:txBody>
                    <a:bodyPr/>
                    <a:lstStyle/>
                    <a:p>
                      <a:pPr algn="just"/>
                      <a:r>
                        <a:rPr lang="en-GB" sz="1000" b="0" u="none" strike="noStrike" kern="1200" cap="all" baseline="0" dirty="0" smtClean="0">
                          <a:latin typeface="Century Gothic" panose="020B0502020202020204" pitchFamily="34" charset="0"/>
                        </a:rPr>
                        <a:t>Structure</a:t>
                      </a:r>
                      <a:endParaRPr lang="en-GB" sz="1000" b="0" cap="all" baseline="0" dirty="0">
                        <a:latin typeface="Century Gothic" panose="020B0502020202020204" pitchFamily="34" charset="0"/>
                      </a:endParaRPr>
                    </a:p>
                  </a:txBody>
                  <a:tcPr marL="68580" marR="68580" marT="0" marB="0" anchor="ctr"/>
                </a:tc>
                <a:tc>
                  <a:txBody>
                    <a:bodyPr/>
                    <a:lstStyle/>
                    <a:p>
                      <a:pPr algn="just"/>
                      <a:r>
                        <a:rPr lang="en-GB" sz="1000" b="0" dirty="0" smtClean="0">
                          <a:latin typeface="Century Gothic" panose="020B0502020202020204" pitchFamily="34" charset="0"/>
                        </a:rPr>
                        <a:t>The arrangement of a song.</a:t>
                      </a:r>
                      <a:endParaRPr lang="en-GB" sz="10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1739736657"/>
                  </a:ext>
                </a:extLst>
              </a:tr>
              <a:tr h="280273">
                <a:tc>
                  <a:txBody>
                    <a:bodyPr/>
                    <a:lstStyle/>
                    <a:p>
                      <a:pPr algn="just"/>
                      <a:r>
                        <a:rPr lang="en-GB" sz="1000" b="0" dirty="0" smtClean="0">
                          <a:latin typeface="Century Gothic" panose="020B0502020202020204" pitchFamily="34" charset="0"/>
                        </a:rPr>
                        <a:t>11.</a:t>
                      </a:r>
                      <a:endParaRPr lang="en-GB" sz="1000" b="0" dirty="0">
                        <a:latin typeface="Century Gothic" panose="020B0502020202020204" pitchFamily="34" charset="0"/>
                      </a:endParaRPr>
                    </a:p>
                  </a:txBody>
                  <a:tcPr marL="68580" marR="68580" marT="0" marB="0" anchor="ctr"/>
                </a:tc>
                <a:tc>
                  <a:txBody>
                    <a:bodyPr/>
                    <a:lstStyle/>
                    <a:p>
                      <a:pPr algn="just"/>
                      <a:r>
                        <a:rPr lang="en-GB" sz="1000" b="0" u="none" strike="noStrike" kern="1200" cap="all" baseline="0" dirty="0" smtClean="0">
                          <a:latin typeface="Century Gothic" panose="020B0502020202020204" pitchFamily="34" charset="0"/>
                        </a:rPr>
                        <a:t>Compose</a:t>
                      </a:r>
                      <a:endParaRPr lang="en-GB" sz="1000" b="0" cap="all" baseline="0" dirty="0">
                        <a:latin typeface="Century Gothic" panose="020B0502020202020204" pitchFamily="34" charset="0"/>
                      </a:endParaRPr>
                    </a:p>
                  </a:txBody>
                  <a:tcPr marL="68580" marR="68580" marT="0" marB="0" anchor="ctr"/>
                </a:tc>
                <a:tc>
                  <a:txBody>
                    <a:bodyPr/>
                    <a:lstStyle/>
                    <a:p>
                      <a:pPr algn="just"/>
                      <a:r>
                        <a:rPr lang="en-GB" sz="1000" b="0" dirty="0" smtClean="0">
                          <a:latin typeface="Century Gothic" panose="020B0502020202020204" pitchFamily="34" charset="0"/>
                        </a:rPr>
                        <a:t>Writing your own music.</a:t>
                      </a:r>
                      <a:endParaRPr lang="en-GB" sz="10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43717278"/>
                  </a:ext>
                </a:extLst>
              </a:tr>
              <a:tr h="176429">
                <a:tc>
                  <a:txBody>
                    <a:bodyPr/>
                    <a:lstStyle/>
                    <a:p>
                      <a:pPr algn="just"/>
                      <a:r>
                        <a:rPr lang="en-GB" sz="1000" b="0" dirty="0" smtClean="0">
                          <a:latin typeface="Century Gothic" panose="020B0502020202020204" pitchFamily="34" charset="0"/>
                        </a:rPr>
                        <a:t>12.</a:t>
                      </a:r>
                      <a:endParaRPr lang="en-GB" sz="1000" b="0" dirty="0">
                        <a:latin typeface="Century Gothic" panose="020B0502020202020204" pitchFamily="34" charset="0"/>
                      </a:endParaRPr>
                    </a:p>
                  </a:txBody>
                  <a:tcPr marL="68580" marR="68580" marT="0" marB="0" anchor="ctr"/>
                </a:tc>
                <a:tc>
                  <a:txBody>
                    <a:bodyPr/>
                    <a:lstStyle/>
                    <a:p>
                      <a:pPr algn="just"/>
                      <a:r>
                        <a:rPr lang="en-GB" sz="1000" b="0" u="none" strike="noStrike" kern="1200" cap="all" baseline="0" dirty="0" smtClean="0">
                          <a:latin typeface="Century Gothic" panose="020B0502020202020204" pitchFamily="34" charset="0"/>
                        </a:rPr>
                        <a:t>Improvise</a:t>
                      </a:r>
                      <a:endParaRPr lang="en-GB" sz="1000" b="0" cap="all" baseline="0" dirty="0">
                        <a:latin typeface="Century Gothic" panose="020B0502020202020204" pitchFamily="34" charset="0"/>
                      </a:endParaRPr>
                    </a:p>
                  </a:txBody>
                  <a:tcPr marL="68580" marR="68580" marT="0" marB="0" anchor="ctr"/>
                </a:tc>
                <a:tc>
                  <a:txBody>
                    <a:bodyPr/>
                    <a:lstStyle/>
                    <a:p>
                      <a:pPr algn="just"/>
                      <a:r>
                        <a:rPr lang="en-GB" sz="1000" b="0" dirty="0" smtClean="0">
                          <a:latin typeface="Century Gothic" panose="020B0502020202020204" pitchFamily="34" charset="0"/>
                        </a:rPr>
                        <a:t>Playing notes that are not written for you.</a:t>
                      </a:r>
                      <a:endParaRPr lang="en-GB" sz="10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1733390896"/>
                  </a:ext>
                </a:extLst>
              </a:tr>
              <a:tr h="256387">
                <a:tc>
                  <a:txBody>
                    <a:bodyPr/>
                    <a:lstStyle/>
                    <a:p>
                      <a:pPr algn="just"/>
                      <a:r>
                        <a:rPr lang="en-GB" sz="1000" b="0" dirty="0" smtClean="0">
                          <a:latin typeface="Century Gothic" panose="020B0502020202020204" pitchFamily="34" charset="0"/>
                        </a:rPr>
                        <a:t>13.</a:t>
                      </a:r>
                      <a:endParaRPr lang="en-GB" sz="1000" b="0" dirty="0">
                        <a:latin typeface="Century Gothic" panose="020B0502020202020204" pitchFamily="34" charset="0"/>
                      </a:endParaRPr>
                    </a:p>
                  </a:txBody>
                  <a:tcPr marL="68580" marR="68580" marT="0" marB="0" anchor="ctr"/>
                </a:tc>
                <a:tc>
                  <a:txBody>
                    <a:bodyPr/>
                    <a:lstStyle/>
                    <a:p>
                      <a:pPr algn="just"/>
                      <a:r>
                        <a:rPr lang="en-GB" sz="1000" b="0" cap="all" baseline="0" dirty="0" smtClean="0">
                          <a:latin typeface="Century Gothic" panose="020B0502020202020204" pitchFamily="34" charset="0"/>
                        </a:rPr>
                        <a:t>HOOK</a:t>
                      </a:r>
                      <a:endParaRPr lang="en-GB" sz="1000" b="0" cap="all" baseline="0" dirty="0">
                        <a:latin typeface="Century Gothic" panose="020B0502020202020204" pitchFamily="34" charset="0"/>
                      </a:endParaRPr>
                    </a:p>
                  </a:txBody>
                  <a:tcPr marL="68580" marR="68580" marT="0" marB="0" anchor="ctr"/>
                </a:tc>
                <a:tc>
                  <a:txBody>
                    <a:bodyPr/>
                    <a:lstStyle/>
                    <a:p>
                      <a:pPr algn="just"/>
                      <a:r>
                        <a:rPr lang="en-US" sz="1000" b="0" i="0" kern="1200" dirty="0" smtClean="0">
                          <a:solidFill>
                            <a:schemeClr val="dk1"/>
                          </a:solidFill>
                          <a:effectLst/>
                          <a:latin typeface="Century Gothic" panose="020B0502020202020204" pitchFamily="34" charset="0"/>
                          <a:ea typeface="+mn-ea"/>
                          <a:cs typeface="+mn-cs"/>
                        </a:rPr>
                        <a:t>A catchy combination of melody, lyrics and rhythm that stays in the listener's head </a:t>
                      </a:r>
                      <a:endParaRPr lang="en-GB" sz="100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502486262"/>
                  </a:ext>
                </a:extLst>
              </a:tr>
              <a:tr h="176429">
                <a:tc>
                  <a:txBody>
                    <a:bodyPr/>
                    <a:lstStyle/>
                    <a:p>
                      <a:pPr algn="just"/>
                      <a:r>
                        <a:rPr lang="en-GB" sz="1000" b="0" dirty="0" smtClean="0">
                          <a:latin typeface="Century Gothic" panose="020B0502020202020204" pitchFamily="34" charset="0"/>
                        </a:rPr>
                        <a:t>14.</a:t>
                      </a:r>
                      <a:endParaRPr lang="en-GB" sz="1000" b="0" dirty="0">
                        <a:latin typeface="Century Gothic" panose="020B0502020202020204" pitchFamily="34" charset="0"/>
                      </a:endParaRPr>
                    </a:p>
                  </a:txBody>
                  <a:tcPr marL="68580" marR="68580" marT="0" marB="0" anchor="ctr"/>
                </a:tc>
                <a:tc>
                  <a:txBody>
                    <a:bodyPr/>
                    <a:lstStyle/>
                    <a:p>
                      <a:pPr algn="just"/>
                      <a:r>
                        <a:rPr lang="en-GB" sz="1000" b="0" cap="all" baseline="0" dirty="0" smtClean="0">
                          <a:latin typeface="Century Gothic" panose="020B0502020202020204" pitchFamily="34" charset="0"/>
                        </a:rPr>
                        <a:t>Melody</a:t>
                      </a:r>
                      <a:endParaRPr lang="en-GB" sz="1000" b="0" dirty="0">
                        <a:latin typeface="Century Gothic" panose="020B0502020202020204" pitchFamily="34" charset="0"/>
                      </a:endParaRPr>
                    </a:p>
                  </a:txBody>
                  <a:tcPr marL="68580" marR="68580" marT="0" marB="0" anchor="ct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000" b="0" dirty="0" smtClean="0">
                          <a:latin typeface="Century Gothic" panose="020B0502020202020204" pitchFamily="34" charset="0"/>
                        </a:rPr>
                        <a:t>The tune.</a:t>
                      </a:r>
                    </a:p>
                  </a:txBody>
                  <a:tcPr marL="68580" marR="68580" marT="0" marB="0" anchor="ctr"/>
                </a:tc>
                <a:extLst>
                  <a:ext uri="{0D108BD9-81ED-4DB2-BD59-A6C34878D82A}">
                    <a16:rowId xmlns:a16="http://schemas.microsoft.com/office/drawing/2014/main" val="2744060418"/>
                  </a:ext>
                </a:extLst>
              </a:tr>
            </a:tbl>
          </a:graphicData>
        </a:graphic>
      </p:graphicFrame>
      <p:pic>
        <p:nvPicPr>
          <p:cNvPr id="4" name="Picture 3"/>
          <p:cNvPicPr>
            <a:picLocks noChangeAspect="1"/>
          </p:cNvPicPr>
          <p:nvPr/>
        </p:nvPicPr>
        <p:blipFill>
          <a:blip r:embed="rId7"/>
          <a:stretch>
            <a:fillRect/>
          </a:stretch>
        </p:blipFill>
        <p:spPr>
          <a:xfrm>
            <a:off x="7890639" y="5127996"/>
            <a:ext cx="1800000" cy="1539535"/>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4874</TotalTime>
  <Words>412</Words>
  <Application>Microsoft Office PowerPoint</Application>
  <PresentationFormat>A4 Paper (210x297 mm)</PresentationFormat>
  <Paragraphs>60</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Tahoma</vt:lpstr>
      <vt:lpstr>Office Theme</vt:lpstr>
      <vt:lpstr>Shirley Heath   The Dragon Song|  Year 3  | Term:  Spring 2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Shirley Heath   The Dragon Song|  Year 3  | Term:  Spring 2 </dc:title>
  <dc:creator>H Wood</dc:creator>
  <cp:lastModifiedBy>H Wood</cp:lastModifiedBy>
  <cp:revision>107</cp:revision>
  <cp:lastPrinted>2017-10-30T10:21:12Z</cp:lastPrinted>
  <dcterms:created xsi:type="dcterms:W3CDTF">2017-10-15T20:56:30Z</dcterms:created>
  <dcterms:modified xsi:type="dcterms:W3CDTF">2022-10-13T09:09:44Z</dcterms:modified>
</cp:coreProperties>
</file>