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103" autoAdjust="0"/>
    <p:restoredTop sz="94627"/>
  </p:normalViewPr>
  <p:slideViewPr>
    <p:cSldViewPr snapToGrid="0" snapToObjects="1">
      <p:cViewPr>
        <p:scale>
          <a:sx n="109" d="100"/>
          <a:sy n="109" d="100"/>
        </p:scale>
        <p:origin x="653" y="-1046"/>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8/24/2022</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8/24/2022</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206477" y="2899886"/>
            <a:ext cx="2870098" cy="369332"/>
          </a:xfrm>
          <a:prstGeom prst="rect">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ctrTitle"/>
          </p:nvPr>
        </p:nvSpPr>
        <p:spPr>
          <a:xfrm>
            <a:off x="206477" y="47193"/>
            <a:ext cx="8502568" cy="273090"/>
          </a:xfrm>
        </p:spPr>
        <p:txBody>
          <a:bodyPr numCol="1">
            <a:noAutofit/>
          </a:bodyPr>
          <a:lstStyle/>
          <a:p>
            <a:pPr algn="l"/>
            <a:r>
              <a:rPr lang="en-US" sz="1600" b="1" dirty="0" smtClean="0"/>
              <a:t>Shirley Heath </a:t>
            </a:r>
            <a:r>
              <a:rPr lang="en-US" sz="1800" b="1" dirty="0" smtClean="0"/>
              <a:t>	Changing Me|  Year  Four| Summer 2    P.S.H.E. </a:t>
            </a:r>
            <a:endParaRPr lang="en-US" sz="1800" b="1" dirty="0"/>
          </a:p>
        </p:txBody>
      </p:sp>
      <p:graphicFrame>
        <p:nvGraphicFramePr>
          <p:cNvPr id="4" name="Table 3"/>
          <p:cNvGraphicFramePr>
            <a:graphicFrameLocks noGrp="1"/>
          </p:cNvGraphicFramePr>
          <p:nvPr>
            <p:extLst>
              <p:ext uri="{D42A27DB-BD31-4B8C-83A1-F6EECF244321}">
                <p14:modId xmlns:p14="http://schemas.microsoft.com/office/powerpoint/2010/main" val="3258422365"/>
              </p:ext>
            </p:extLst>
          </p:nvPr>
        </p:nvGraphicFramePr>
        <p:xfrm>
          <a:off x="206477" y="521868"/>
          <a:ext cx="2870098" cy="2062801"/>
        </p:xfrm>
        <a:graphic>
          <a:graphicData uri="http://schemas.openxmlformats.org/drawingml/2006/table">
            <a:tbl>
              <a:tblPr firstRow="1" bandRow="1">
                <a:tableStyleId>{5C22544A-7EE6-4342-B048-85BDC9FD1C3A}</a:tableStyleId>
              </a:tblPr>
              <a:tblGrid>
                <a:gridCol w="2870098">
                  <a:extLst>
                    <a:ext uri="{9D8B030D-6E8A-4147-A177-3AD203B41FA5}">
                      <a16:colId xmlns:a16="http://schemas.microsoft.com/office/drawing/2014/main" val="20000"/>
                    </a:ext>
                  </a:extLst>
                </a:gridCol>
              </a:tblGrid>
              <a:tr h="212308">
                <a:tc>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500" dirty="0" smtClean="0"/>
                        <a:t>The Jigsaw Charter</a:t>
                      </a:r>
                      <a:endParaRPr lang="en-US" sz="1500" dirty="0"/>
                    </a:p>
                  </a:txBody>
                  <a:tcPr marL="74295" marR="74295" marT="37148" marB="37148"/>
                </a:tc>
                <a:extLst>
                  <a:ext uri="{0D108BD9-81ED-4DB2-BD59-A6C34878D82A}">
                    <a16:rowId xmlns:a16="http://schemas.microsoft.com/office/drawing/2014/main" val="10000"/>
                  </a:ext>
                </a:extLst>
              </a:tr>
              <a:tr h="29143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smtClean="0"/>
                        <a:t>We take turns to speak</a:t>
                      </a:r>
                      <a:endParaRPr lang="en-GB" sz="1100" dirty="0"/>
                    </a:p>
                  </a:txBody>
                  <a:tcPr marL="74295" marR="74295" marT="37148" marB="37148"/>
                </a:tc>
                <a:extLst>
                  <a:ext uri="{0D108BD9-81ED-4DB2-BD59-A6C34878D82A}">
                    <a16:rowId xmlns:a16="http://schemas.microsoft.com/office/drawing/2014/main" val="10001"/>
                  </a:ext>
                </a:extLst>
              </a:tr>
              <a:tr h="229297">
                <a:tc>
                  <a:txBody>
                    <a:bodyPr/>
                    <a:lstStyle/>
                    <a:p>
                      <a:r>
                        <a:rPr lang="en-GB" sz="1100" dirty="0" smtClean="0"/>
                        <a:t>We use kind and positive words</a:t>
                      </a:r>
                      <a:endParaRPr lang="en-GB" sz="1100" dirty="0"/>
                    </a:p>
                  </a:txBody>
                  <a:tcPr marL="74295" marR="74295" marT="37148" marB="37148"/>
                </a:tc>
                <a:extLst>
                  <a:ext uri="{0D108BD9-81ED-4DB2-BD59-A6C34878D82A}">
                    <a16:rowId xmlns:a16="http://schemas.microsoft.com/office/drawing/2014/main" val="10002"/>
                  </a:ext>
                </a:extLst>
              </a:tr>
              <a:tr h="201626">
                <a:tc>
                  <a:txBody>
                    <a:bodyPr/>
                    <a:lstStyle/>
                    <a:p>
                      <a:r>
                        <a:rPr lang="en-GB" sz="1100" dirty="0" smtClean="0"/>
                        <a:t>We listen to each other</a:t>
                      </a:r>
                      <a:endParaRPr lang="en-GB" sz="1100" dirty="0"/>
                    </a:p>
                  </a:txBody>
                  <a:tcPr marL="74295" marR="74295" marT="37148" marB="37148"/>
                </a:tc>
                <a:extLst>
                  <a:ext uri="{0D108BD9-81ED-4DB2-BD59-A6C34878D82A}">
                    <a16:rowId xmlns:a16="http://schemas.microsoft.com/office/drawing/2014/main" val="10003"/>
                  </a:ext>
                </a:extLst>
              </a:tr>
              <a:tr h="201626">
                <a:tc>
                  <a:txBody>
                    <a:bodyPr/>
                    <a:lstStyle/>
                    <a:p>
                      <a:r>
                        <a:rPr lang="en-GB" sz="1100" dirty="0" smtClean="0"/>
                        <a:t>We have the right to pass</a:t>
                      </a:r>
                      <a:endParaRPr lang="en-GB" sz="1100" dirty="0"/>
                    </a:p>
                  </a:txBody>
                  <a:tcPr marL="74295" marR="74295" marT="37148" marB="37148"/>
                </a:tc>
                <a:extLst>
                  <a:ext uri="{0D108BD9-81ED-4DB2-BD59-A6C34878D82A}">
                    <a16:rowId xmlns:a16="http://schemas.microsoft.com/office/drawing/2014/main" val="10004"/>
                  </a:ext>
                </a:extLst>
              </a:tr>
              <a:tr h="500726">
                <a:tc>
                  <a:txBody>
                    <a:bodyPr/>
                    <a:lstStyle/>
                    <a:p>
                      <a:r>
                        <a:rPr lang="en-GB" sz="1100" dirty="0" smtClean="0"/>
                        <a:t>We only use names when giving compliments or making a positive comment</a:t>
                      </a:r>
                      <a:endParaRPr lang="en-GB" sz="1100" dirty="0"/>
                    </a:p>
                  </a:txBody>
                  <a:tcPr marL="74295" marR="74295" marT="37148" marB="37148"/>
                </a:tc>
                <a:extLst>
                  <a:ext uri="{0D108BD9-81ED-4DB2-BD59-A6C34878D82A}">
                    <a16:rowId xmlns:a16="http://schemas.microsoft.com/office/drawing/2014/main" val="10005"/>
                  </a:ext>
                </a:extLst>
              </a:tr>
              <a:tr h="229297">
                <a:tc>
                  <a:txBody>
                    <a:bodyPr/>
                    <a:lstStyle/>
                    <a:p>
                      <a:r>
                        <a:rPr lang="en-GB" sz="1100" dirty="0" smtClean="0"/>
                        <a:t>We respect each other’s privacy</a:t>
                      </a:r>
                      <a:endParaRPr lang="en-GB" sz="1100" dirty="0"/>
                    </a:p>
                  </a:txBody>
                  <a:tcPr marL="74295" marR="74295" marT="37148" marB="37148"/>
                </a:tc>
                <a:extLst>
                  <a:ext uri="{0D108BD9-81ED-4DB2-BD59-A6C34878D82A}">
                    <a16:rowId xmlns:a16="http://schemas.microsoft.com/office/drawing/2014/main" val="2332263478"/>
                  </a:ext>
                </a:extLst>
              </a:tr>
            </a:tbl>
          </a:graphicData>
        </a:graphic>
      </p:graphicFrame>
      <p:cxnSp>
        <p:nvCxnSpPr>
          <p:cNvPr id="5" name="Straight Connector 4"/>
          <p:cNvCxnSpPr/>
          <p:nvPr/>
        </p:nvCxnSpPr>
        <p:spPr>
          <a:xfrm>
            <a:off x="0" y="320283"/>
            <a:ext cx="616267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3674179189"/>
              </p:ext>
            </p:extLst>
          </p:nvPr>
        </p:nvGraphicFramePr>
        <p:xfrm>
          <a:off x="3256920" y="393235"/>
          <a:ext cx="3050443" cy="6140917"/>
        </p:xfrm>
        <a:graphic>
          <a:graphicData uri="http://schemas.openxmlformats.org/drawingml/2006/table">
            <a:tbl>
              <a:tblPr firstRow="1" bandRow="1">
                <a:tableStyleId>{93296810-A885-4BE3-A3E7-6D5BEEA58F35}</a:tableStyleId>
              </a:tblPr>
              <a:tblGrid>
                <a:gridCol w="3050443">
                  <a:extLst>
                    <a:ext uri="{9D8B030D-6E8A-4147-A177-3AD203B41FA5}">
                      <a16:colId xmlns:a16="http://schemas.microsoft.com/office/drawing/2014/main" val="3827066675"/>
                    </a:ext>
                  </a:extLst>
                </a:gridCol>
              </a:tblGrid>
              <a:tr h="383510">
                <a:tc>
                  <a:txBody>
                    <a:bodyPr/>
                    <a:lstStyle/>
                    <a:p>
                      <a:pPr algn="ctr"/>
                      <a:r>
                        <a:rPr lang="en-GB" altLang="en-GB" dirty="0" smtClean="0"/>
                        <a:t>Knowledge and skills</a:t>
                      </a:r>
                      <a:endParaRPr lang="en-GB" altLang="en-GB" dirty="0"/>
                    </a:p>
                  </a:txBody>
                  <a:tcPr marL="74295" marR="74295" marT="37148" marB="37148"/>
                </a:tc>
                <a:extLst>
                  <a:ext uri="{0D108BD9-81ED-4DB2-BD59-A6C34878D82A}">
                    <a16:rowId xmlns:a16="http://schemas.microsoft.com/office/drawing/2014/main" val="10000"/>
                  </a:ext>
                </a:extLst>
              </a:tr>
              <a:tr h="1508888">
                <a:tc>
                  <a:txBody>
                    <a:bodyPr/>
                    <a:lstStyle/>
                    <a:p>
                      <a:r>
                        <a:rPr lang="en-GB" sz="1000" b="1" u="sng" dirty="0" smtClean="0"/>
                        <a:t>Piece 3</a:t>
                      </a:r>
                      <a:r>
                        <a:rPr lang="en-GB" sz="1000" b="1" u="sng" baseline="0" dirty="0" smtClean="0"/>
                        <a:t> Girls’ body changes</a:t>
                      </a:r>
                    </a:p>
                    <a:p>
                      <a:pPr marL="171450" indent="-171450">
                        <a:buFont typeface="Arial" panose="020B0604020202020204" pitchFamily="34" charset="0"/>
                        <a:buChar char="•"/>
                      </a:pPr>
                      <a:r>
                        <a:rPr lang="en-GB" sz="1000" b="0" u="none" baseline="0" dirty="0" smtClean="0"/>
                        <a:t>In puberty, girls’ bodies change to prepare them for having a baby if they choose to. </a:t>
                      </a:r>
                    </a:p>
                    <a:p>
                      <a:pPr marL="171450" indent="-171450">
                        <a:buFont typeface="Arial" panose="020B0604020202020204" pitchFamily="34" charset="0"/>
                        <a:buChar char="•"/>
                      </a:pPr>
                      <a:r>
                        <a:rPr lang="en-GB" sz="1000" b="0" u="none" baseline="0" dirty="0" smtClean="0"/>
                        <a:t>One change is called menstruation or having a period. Once a month, the lining of the girl’s uterus thickens with blood to keep a baby protected. When the blood is not needed as there is no baby, it passes out of the body. This is normal and does not hurt. </a:t>
                      </a:r>
                      <a:endParaRPr lang="en-GB" sz="1000" b="0" u="none" dirty="0"/>
                    </a:p>
                  </a:txBody>
                  <a:tcPr marL="68580" marR="68580" marT="0" marB="0"/>
                </a:tc>
                <a:extLst>
                  <a:ext uri="{0D108BD9-81ED-4DB2-BD59-A6C34878D82A}">
                    <a16:rowId xmlns:a16="http://schemas.microsoft.com/office/drawing/2014/main" val="10001"/>
                  </a:ext>
                </a:extLst>
              </a:tr>
              <a:tr h="1508888">
                <a:tc>
                  <a:txBody>
                    <a:bodyPr/>
                    <a:lstStyle/>
                    <a:p>
                      <a:r>
                        <a:rPr lang="en-GB" sz="1000" b="1" u="sng" dirty="0" smtClean="0"/>
                        <a:t>Piece 4 The circle of change </a:t>
                      </a:r>
                    </a:p>
                    <a:p>
                      <a:pPr marL="171450" indent="-171450">
                        <a:buFont typeface="Arial" panose="020B0604020202020204" pitchFamily="34" charset="0"/>
                        <a:buChar char="•"/>
                      </a:pPr>
                      <a:r>
                        <a:rPr lang="en-GB" sz="1000" b="0" u="none" dirty="0" smtClean="0"/>
                        <a:t>Change is a normal part of life. Some change we can control and some we can’t.</a:t>
                      </a:r>
                      <a:r>
                        <a:rPr lang="en-GB" sz="1000" b="0" u="none" baseline="0" dirty="0" smtClean="0"/>
                        <a:t> </a:t>
                      </a:r>
                    </a:p>
                    <a:p>
                      <a:pPr marL="171450" indent="-171450">
                        <a:buFont typeface="Arial" panose="020B0604020202020204" pitchFamily="34" charset="0"/>
                        <a:buChar char="•"/>
                      </a:pPr>
                      <a:r>
                        <a:rPr lang="en-GB" sz="1000" b="0" u="none" baseline="0" dirty="0" smtClean="0"/>
                        <a:t>We need to learn to cope with change as we go through life. </a:t>
                      </a:r>
                    </a:p>
                    <a:p>
                      <a:pPr marL="171450" indent="-171450">
                        <a:buFont typeface="Arial" panose="020B0604020202020204" pitchFamily="34" charset="0"/>
                        <a:buChar char="•"/>
                      </a:pPr>
                      <a:r>
                        <a:rPr lang="en-GB" sz="1000" b="0" u="none" baseline="0" dirty="0" smtClean="0"/>
                        <a:t>Asking questions and speaking to a trusted adult will help me to manage change. </a:t>
                      </a:r>
                      <a:endParaRPr lang="en-GB" sz="1000" b="0" u="none" dirty="0"/>
                    </a:p>
                  </a:txBody>
                  <a:tcPr marL="68580" marR="68580" marT="0" marB="0"/>
                </a:tc>
                <a:extLst>
                  <a:ext uri="{0D108BD9-81ED-4DB2-BD59-A6C34878D82A}">
                    <a16:rowId xmlns:a16="http://schemas.microsoft.com/office/drawing/2014/main" val="10002"/>
                  </a:ext>
                </a:extLst>
              </a:tr>
              <a:tr h="1508888">
                <a:tc>
                  <a:txBody>
                    <a:bodyPr/>
                    <a:lstStyle/>
                    <a:p>
                      <a:r>
                        <a:rPr lang="en-US" sz="1000" b="1" u="sng" dirty="0" smtClean="0">
                          <a:solidFill>
                            <a:schemeClr val="tx1"/>
                          </a:solidFill>
                        </a:rPr>
                        <a:t>Piece 5 What changes have there been in my life?</a:t>
                      </a:r>
                    </a:p>
                    <a:p>
                      <a:pPr marL="171450" indent="-171450">
                        <a:buFont typeface="Arial" panose="020B0604020202020204" pitchFamily="34" charset="0"/>
                        <a:buChar char="•"/>
                      </a:pPr>
                      <a:r>
                        <a:rPr lang="en-US" sz="1000" b="0" u="none" dirty="0" smtClean="0"/>
                        <a:t>There are many changes in the world that we can not control e.g. nature.</a:t>
                      </a:r>
                    </a:p>
                    <a:p>
                      <a:pPr marL="171450" indent="-171450">
                        <a:buFont typeface="Arial" panose="020B0604020202020204" pitchFamily="34" charset="0"/>
                        <a:buChar char="•"/>
                      </a:pPr>
                      <a:r>
                        <a:rPr lang="en-US" sz="1000" b="0" u="none" dirty="0" smtClean="0"/>
                        <a:t>Accepting the change is an essential ingredient in being able to cope with it. (If I resist change which is out of my control, it makes it harder and scarier).</a:t>
                      </a:r>
                    </a:p>
                    <a:p>
                      <a:pPr marL="171450" indent="-171450">
                        <a:buFont typeface="Arial" panose="020B0604020202020204" pitchFamily="34" charset="0"/>
                        <a:buChar char="•"/>
                      </a:pPr>
                      <a:r>
                        <a:rPr lang="en-US" sz="1000" b="0" u="none" dirty="0" smtClean="0"/>
                        <a:t>I may feel a range of emotions when a change happens- excitement, happiness, fear, anxiety.</a:t>
                      </a:r>
                    </a:p>
                    <a:p>
                      <a:endParaRPr lang="en-GB" sz="1000" b="0" u="none" dirty="0"/>
                    </a:p>
                  </a:txBody>
                  <a:tcPr marL="68580" marR="68580" marT="0" marB="0"/>
                </a:tc>
                <a:extLst>
                  <a:ext uri="{0D108BD9-81ED-4DB2-BD59-A6C34878D82A}">
                    <a16:rowId xmlns:a16="http://schemas.microsoft.com/office/drawing/2014/main" val="2407509847"/>
                  </a:ext>
                </a:extLst>
              </a:tr>
              <a:tr h="1230743">
                <a:tc>
                  <a:txBody>
                    <a:bodyPr/>
                    <a:lstStyle/>
                    <a:p>
                      <a:r>
                        <a:rPr lang="en-US" sz="1000" b="1" i="0" u="sng" dirty="0" smtClean="0"/>
                        <a:t>Piece 6 What am I looking forward to next year?</a:t>
                      </a:r>
                    </a:p>
                    <a:p>
                      <a:pPr marL="171450" indent="-171450">
                        <a:buFont typeface="Arial" panose="020B0604020202020204" pitchFamily="34" charset="0"/>
                        <a:buChar char="•"/>
                      </a:pPr>
                      <a:r>
                        <a:rPr lang="en-US" sz="1000" b="0" i="0" u="none" dirty="0" smtClean="0"/>
                        <a:t>When I know a big change is coming up at school or at home, I can prepare myself to manage the change well. I need to think</a:t>
                      </a:r>
                      <a:r>
                        <a:rPr lang="en-US" sz="1000" b="0" i="0" u="none" baseline="0" dirty="0" smtClean="0"/>
                        <a:t> about what my feelings will be and plan out ways to support myself during this time.</a:t>
                      </a:r>
                      <a:endParaRPr lang="en-GB" sz="1000" b="0" u="none" dirty="0"/>
                    </a:p>
                  </a:txBody>
                  <a:tcPr marL="68580" marR="68580" marT="0" marB="0"/>
                </a:tc>
                <a:extLst>
                  <a:ext uri="{0D108BD9-81ED-4DB2-BD59-A6C34878D82A}">
                    <a16:rowId xmlns:a16="http://schemas.microsoft.com/office/drawing/2014/main" val="10003"/>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3623789180"/>
              </p:ext>
            </p:extLst>
          </p:nvPr>
        </p:nvGraphicFramePr>
        <p:xfrm>
          <a:off x="206477" y="3265177"/>
          <a:ext cx="2870098" cy="3343236"/>
        </p:xfrm>
        <a:graphic>
          <a:graphicData uri="http://schemas.openxmlformats.org/drawingml/2006/table">
            <a:tbl>
              <a:tblPr firstRow="1" bandRow="1">
                <a:tableStyleId>{93296810-A885-4BE3-A3E7-6D5BEEA58F35}</a:tableStyleId>
              </a:tblPr>
              <a:tblGrid>
                <a:gridCol w="2870098">
                  <a:extLst>
                    <a:ext uri="{9D8B030D-6E8A-4147-A177-3AD203B41FA5}">
                      <a16:colId xmlns:a16="http://schemas.microsoft.com/office/drawing/2014/main" val="2592695231"/>
                    </a:ext>
                  </a:extLst>
                </a:gridCol>
              </a:tblGrid>
              <a:tr h="1666836">
                <a:tc>
                  <a:txBody>
                    <a:bodyPr/>
                    <a:lstStyle/>
                    <a:p>
                      <a:r>
                        <a:rPr lang="en-GB" sz="1000" b="1" u="sng" kern="1200" dirty="0" smtClean="0">
                          <a:solidFill>
                            <a:schemeClr val="dk1"/>
                          </a:solidFill>
                          <a:effectLst/>
                          <a:latin typeface="+mn-lt"/>
                          <a:ea typeface="+mn-ea"/>
                          <a:cs typeface="+mn-cs"/>
                        </a:rPr>
                        <a:t>Piece</a:t>
                      </a:r>
                      <a:r>
                        <a:rPr lang="en-GB" sz="1000" b="1" u="sng" kern="1200" baseline="0" dirty="0" smtClean="0">
                          <a:solidFill>
                            <a:schemeClr val="dk1"/>
                          </a:solidFill>
                          <a:effectLst/>
                          <a:latin typeface="+mn-lt"/>
                          <a:ea typeface="+mn-ea"/>
                          <a:cs typeface="+mn-cs"/>
                        </a:rPr>
                        <a:t> 1 Why do I look like this?</a:t>
                      </a:r>
                    </a:p>
                    <a:p>
                      <a:pPr marL="171450" indent="-171450">
                        <a:buFont typeface="Arial" panose="020B0604020202020204" pitchFamily="34" charset="0"/>
                        <a:buChar char="•"/>
                      </a:pPr>
                      <a:r>
                        <a:rPr lang="en-GB" sz="1000" b="0" u="none" kern="1200" baseline="0" dirty="0" smtClean="0">
                          <a:solidFill>
                            <a:schemeClr val="dk1"/>
                          </a:solidFill>
                          <a:effectLst/>
                          <a:latin typeface="+mn-lt"/>
                          <a:ea typeface="+mn-ea"/>
                          <a:cs typeface="+mn-cs"/>
                        </a:rPr>
                        <a:t>Any offspring </a:t>
                      </a:r>
                      <a:r>
                        <a:rPr lang="en-GB" sz="1000" b="0" u="none" kern="1200" baseline="0" dirty="0" err="1" smtClean="0">
                          <a:solidFill>
                            <a:schemeClr val="dk1"/>
                          </a:solidFill>
                          <a:effectLst/>
                          <a:latin typeface="+mn-lt"/>
                          <a:ea typeface="+mn-ea"/>
                          <a:cs typeface="+mn-cs"/>
                        </a:rPr>
                        <a:t>eg</a:t>
                      </a:r>
                      <a:r>
                        <a:rPr lang="en-GB" sz="1000" b="0" u="none" kern="1200" baseline="0" dirty="0" smtClean="0">
                          <a:solidFill>
                            <a:schemeClr val="dk1"/>
                          </a:solidFill>
                          <a:effectLst/>
                          <a:latin typeface="+mn-lt"/>
                          <a:ea typeface="+mn-ea"/>
                          <a:cs typeface="+mn-cs"/>
                        </a:rPr>
                        <a:t> kittens, babies, lambs have some characteristics that are from their parents and some that are uniquely their own. One example of this is that genes from the female cat and male cat pass onto their kittens and therefore the kittens inherit different physical characteristics such as eye colour and hair colour. </a:t>
                      </a:r>
                    </a:p>
                  </a:txBody>
                  <a:tcPr marL="68580" marR="68580" marT="0" marB="0">
                    <a:solidFill>
                      <a:schemeClr val="accent3">
                        <a:lumMod val="20000"/>
                        <a:lumOff val="80000"/>
                      </a:schemeClr>
                    </a:solidFill>
                  </a:tcPr>
                </a:tc>
                <a:extLst>
                  <a:ext uri="{0D108BD9-81ED-4DB2-BD59-A6C34878D82A}">
                    <a16:rowId xmlns:a16="http://schemas.microsoft.com/office/drawing/2014/main" val="1831584660"/>
                  </a:ext>
                </a:extLst>
              </a:tr>
              <a:tr h="1666836">
                <a:tc>
                  <a:txBody>
                    <a:bodyPr/>
                    <a:lstStyle/>
                    <a:p>
                      <a:r>
                        <a:rPr lang="en-GB" sz="1000" b="1" u="sng" dirty="0" smtClean="0"/>
                        <a:t>Piece 2</a:t>
                      </a:r>
                      <a:r>
                        <a:rPr lang="en-US" sz="1000" b="1" u="sng" baseline="0" dirty="0" smtClean="0"/>
                        <a:t> Male/ female body parts for making a baby</a:t>
                      </a:r>
                    </a:p>
                    <a:p>
                      <a:pPr marL="171450" indent="-171450">
                        <a:buFont typeface="Arial" panose="020B0604020202020204" pitchFamily="34" charset="0"/>
                        <a:buChar char="•"/>
                      </a:pPr>
                      <a:r>
                        <a:rPr lang="en-US" sz="1000" b="0" u="none" baseline="0" dirty="0" smtClean="0"/>
                        <a:t>Males and females have different reproductive parts inside and outside their bodies. </a:t>
                      </a:r>
                      <a:r>
                        <a:rPr lang="en-US" sz="1000" b="0" u="none" dirty="0" smtClean="0"/>
                        <a:t> </a:t>
                      </a:r>
                      <a:endParaRPr lang="en-GB" sz="1000" b="0" u="none" dirty="0" smtClean="0"/>
                    </a:p>
                    <a:p>
                      <a:pPr marL="171450" indent="-171450">
                        <a:buFont typeface="Arial" panose="020B0604020202020204" pitchFamily="34" charset="0"/>
                        <a:buChar char="•"/>
                      </a:pPr>
                      <a:r>
                        <a:rPr lang="en-US" sz="1000" dirty="0" smtClean="0"/>
                        <a:t>A baby starts to grow when a man’s sperm and a woman’s ovum (egg) meet and join together (the egg is fertilised by the sperm). </a:t>
                      </a:r>
                      <a:r>
                        <a:rPr lang="en-US" sz="1000" dirty="0" smtClean="0"/>
                        <a:t>If </a:t>
                      </a:r>
                      <a:r>
                        <a:rPr lang="en-US" sz="1000" dirty="0" smtClean="0"/>
                        <a:t>they join it is called conception-</a:t>
                      </a:r>
                      <a:r>
                        <a:rPr lang="en-US" sz="1000" baseline="0" dirty="0" smtClean="0"/>
                        <a:t> this is the beginning of a baby growing. </a:t>
                      </a:r>
                      <a:endParaRPr lang="en-US" sz="1000" dirty="0" smtClean="0"/>
                    </a:p>
                    <a:p>
                      <a:pPr marL="171450" indent="-171450">
                        <a:buFont typeface="Arial" panose="020B0604020202020204" pitchFamily="34" charset="0"/>
                        <a:buChar char="•"/>
                      </a:pPr>
                      <a:r>
                        <a:rPr lang="en-US" sz="1000" dirty="0" smtClean="0"/>
                        <a:t>Not every couple choose to have a baby.</a:t>
                      </a:r>
                    </a:p>
                    <a:p>
                      <a:endParaRPr lang="en-US" sz="1000" dirty="0" smtClean="0"/>
                    </a:p>
                    <a:p>
                      <a:endParaRPr lang="en-GB" sz="1000" dirty="0"/>
                    </a:p>
                  </a:txBody>
                  <a:tcPr marL="68580" marR="68580" marT="0" marB="0"/>
                </a:tc>
                <a:extLst>
                  <a:ext uri="{0D108BD9-81ED-4DB2-BD59-A6C34878D82A}">
                    <a16:rowId xmlns:a16="http://schemas.microsoft.com/office/drawing/2014/main" val="4284817924"/>
                  </a:ext>
                </a:extLst>
              </a:tr>
            </a:tbl>
          </a:graphicData>
        </a:graphic>
      </p:graphicFrame>
      <p:sp>
        <p:nvSpPr>
          <p:cNvPr id="15" name="Rectangle 14"/>
          <p:cNvSpPr/>
          <p:nvPr/>
        </p:nvSpPr>
        <p:spPr>
          <a:xfrm>
            <a:off x="520802" y="2913697"/>
            <a:ext cx="2171748" cy="369332"/>
          </a:xfrm>
          <a:prstGeom prst="rect">
            <a:avLst/>
          </a:prstGeom>
        </p:spPr>
        <p:txBody>
          <a:bodyPr wrap="none">
            <a:spAutoFit/>
          </a:bodyPr>
          <a:lstStyle/>
          <a:p>
            <a:r>
              <a:rPr lang="en-GB" b="1" dirty="0">
                <a:solidFill>
                  <a:schemeClr val="bg1"/>
                </a:solidFill>
              </a:rPr>
              <a:t>Knowledge and skills</a:t>
            </a:r>
          </a:p>
        </p:txBody>
      </p:sp>
      <p:graphicFrame>
        <p:nvGraphicFramePr>
          <p:cNvPr id="10" name="Table 9">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3413028642"/>
              </p:ext>
            </p:extLst>
          </p:nvPr>
        </p:nvGraphicFramePr>
        <p:xfrm>
          <a:off x="6386804" y="154575"/>
          <a:ext cx="3338221" cy="6595046"/>
        </p:xfrm>
        <a:graphic>
          <a:graphicData uri="http://schemas.openxmlformats.org/drawingml/2006/table">
            <a:tbl>
              <a:tblPr firstRow="1" bandRow="1">
                <a:tableStyleId>{21E4AEA4-8DFA-4A89-87EB-49C32662AFE0}</a:tableStyleId>
              </a:tblPr>
              <a:tblGrid>
                <a:gridCol w="994557">
                  <a:extLst>
                    <a:ext uri="{9D8B030D-6E8A-4147-A177-3AD203B41FA5}">
                      <a16:colId xmlns:a16="http://schemas.microsoft.com/office/drawing/2014/main" val="771789285"/>
                    </a:ext>
                  </a:extLst>
                </a:gridCol>
                <a:gridCol w="2343664">
                  <a:extLst>
                    <a:ext uri="{9D8B030D-6E8A-4147-A177-3AD203B41FA5}">
                      <a16:colId xmlns:a16="http://schemas.microsoft.com/office/drawing/2014/main" val="1444632793"/>
                    </a:ext>
                  </a:extLst>
                </a:gridCol>
              </a:tblGrid>
              <a:tr h="415744">
                <a:tc gridSpan="2">
                  <a:txBody>
                    <a:bodyPr/>
                    <a:lstStyle/>
                    <a:p>
                      <a:pPr algn="ctr"/>
                      <a:r>
                        <a:rPr lang="en-US" sz="1800" dirty="0" smtClean="0"/>
                        <a:t>Vocabulary</a:t>
                      </a:r>
                      <a:endParaRPr lang="en-US" sz="1800" dirty="0"/>
                    </a:p>
                  </a:txBody>
                  <a:tcPr marL="74295" marR="74295" marT="37148" marB="37148"/>
                </a:tc>
                <a:tc hMerge="1">
                  <a:txBody>
                    <a:bodyPr/>
                    <a:lstStyle/>
                    <a:p>
                      <a:endParaRPr lang="en-US"/>
                    </a:p>
                  </a:txBody>
                  <a:tcPr/>
                </a:tc>
                <a:extLst>
                  <a:ext uri="{0D108BD9-81ED-4DB2-BD59-A6C34878D82A}">
                    <a16:rowId xmlns:a16="http://schemas.microsoft.com/office/drawing/2014/main" val="2106910169"/>
                  </a:ext>
                </a:extLst>
              </a:tr>
              <a:tr h="35363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conception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p>
                  </a:txBody>
                  <a:tcPr marL="68580" marR="68580" marT="0" marB="0"/>
                </a:tc>
                <a:tc>
                  <a:txBody>
                    <a:bodyPr/>
                    <a:lstStyle/>
                    <a:p>
                      <a:r>
                        <a:rPr lang="en-GB" sz="1200" dirty="0" smtClean="0"/>
                        <a:t>An egg joining with a sperm to start</a:t>
                      </a:r>
                      <a:r>
                        <a:rPr lang="en-GB" sz="1200" baseline="0" dirty="0" smtClean="0"/>
                        <a:t> the process of a baby growing. </a:t>
                      </a:r>
                      <a:endParaRPr lang="en-GB" sz="1200" dirty="0"/>
                    </a:p>
                  </a:txBody>
                  <a:tcPr marL="68580" marR="68580" marT="0" marB="0"/>
                </a:tc>
                <a:extLst>
                  <a:ext uri="{0D108BD9-81ED-4DB2-BD59-A6C34878D82A}">
                    <a16:rowId xmlns:a16="http://schemas.microsoft.com/office/drawing/2014/main" val="3401584818"/>
                  </a:ext>
                </a:extLst>
              </a:tr>
              <a:tr h="35363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fertilise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p>
                  </a:txBody>
                  <a:tcPr marL="68580" marR="68580" marT="0" marB="0"/>
                </a:tc>
                <a:tc>
                  <a:txBody>
                    <a:bodyPr/>
                    <a:lstStyle/>
                    <a:p>
                      <a:r>
                        <a:rPr lang="en-GB" sz="1200" dirty="0" smtClean="0"/>
                        <a:t>A sperm entering an egg. </a:t>
                      </a:r>
                      <a:endParaRPr lang="en-GB" sz="1200" dirty="0"/>
                    </a:p>
                  </a:txBody>
                  <a:tcPr marL="68580" marR="68580" marT="0" marB="0"/>
                </a:tc>
                <a:extLst>
                  <a:ext uri="{0D108BD9-81ED-4DB2-BD59-A6C34878D82A}">
                    <a16:rowId xmlns:a16="http://schemas.microsoft.com/office/drawing/2014/main" val="3706600728"/>
                  </a:ext>
                </a:extLst>
              </a:tr>
              <a:tr h="70726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menstruation/periods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p>
                  </a:txBody>
                  <a:tcPr marL="68580" marR="68580" marT="0" marB="0"/>
                </a:tc>
                <a:tc>
                  <a:txBody>
                    <a:bodyPr/>
                    <a:lstStyle/>
                    <a:p>
                      <a:r>
                        <a:rPr lang="en-GB" sz="1200" dirty="0" smtClean="0"/>
                        <a:t>When a female</a:t>
                      </a:r>
                      <a:r>
                        <a:rPr lang="en-GB" sz="1200" baseline="0" dirty="0" smtClean="0"/>
                        <a:t> loses blood each month as part of the process to prepare her body if she decides to reproduce. </a:t>
                      </a:r>
                      <a:endParaRPr lang="en-GB" sz="1200" dirty="0"/>
                    </a:p>
                  </a:txBody>
                  <a:tcPr marL="68580" marR="68580" marT="0" marB="0"/>
                </a:tc>
                <a:extLst>
                  <a:ext uri="{0D108BD9-81ED-4DB2-BD59-A6C34878D82A}">
                    <a16:rowId xmlns:a16="http://schemas.microsoft.com/office/drawing/2014/main" val="3734594781"/>
                  </a:ext>
                </a:extLst>
              </a:tr>
              <a:tr h="70726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ova/ovum</a:t>
                      </a:r>
                    </a:p>
                    <a:p>
                      <a:endParaRPr lang="en-GB" sz="1200" dirty="0"/>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A female cell</a:t>
                      </a:r>
                      <a:r>
                        <a:rPr lang="en-GB" sz="1200" baseline="0" dirty="0" smtClean="0"/>
                        <a:t> that can form a baby. Lots of female cells that can form babies.</a:t>
                      </a:r>
                      <a:endParaRPr lang="en-GB" sz="1200" dirty="0" smtClean="0"/>
                    </a:p>
                    <a:p>
                      <a:endParaRPr lang="en-GB" sz="1200" dirty="0"/>
                    </a:p>
                  </a:txBody>
                  <a:tcPr marL="68580" marR="68580" marT="0" marB="0"/>
                </a:tc>
                <a:extLst>
                  <a:ext uri="{0D108BD9-81ED-4DB2-BD59-A6C34878D82A}">
                    <a16:rowId xmlns:a16="http://schemas.microsoft.com/office/drawing/2014/main" val="1398772385"/>
                  </a:ext>
                </a:extLst>
              </a:tr>
              <a:tr h="53044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ovaries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This organ  in a female makes the cells that can form babies. </a:t>
                      </a:r>
                    </a:p>
                    <a:p>
                      <a:endParaRPr lang="en-GB" sz="1200" dirty="0"/>
                    </a:p>
                  </a:txBody>
                  <a:tcPr marL="68580" marR="68580" marT="0" marB="0"/>
                </a:tc>
                <a:extLst>
                  <a:ext uri="{0D108BD9-81ED-4DB2-BD59-A6C34878D82A}">
                    <a16:rowId xmlns:a16="http://schemas.microsoft.com/office/drawing/2014/main" val="432408064"/>
                  </a:ext>
                </a:extLst>
              </a:tr>
              <a:tr h="53044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penis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The male organ for having</a:t>
                      </a:r>
                      <a:r>
                        <a:rPr lang="en-GB" sz="1200" baseline="0" dirty="0" smtClean="0"/>
                        <a:t> a wee (urinating) and for reproducing. </a:t>
                      </a:r>
                      <a:endParaRPr lang="en-GB" sz="1200" dirty="0" smtClean="0"/>
                    </a:p>
                    <a:p>
                      <a:endParaRPr lang="en-GB" sz="1200" dirty="0"/>
                    </a:p>
                  </a:txBody>
                  <a:tcPr marL="68580" marR="68580" marT="0" marB="0"/>
                </a:tc>
                <a:extLst>
                  <a:ext uri="{0D108BD9-81ED-4DB2-BD59-A6C34878D82A}">
                    <a16:rowId xmlns:a16="http://schemas.microsoft.com/office/drawing/2014/main" val="2253600408"/>
                  </a:ext>
                </a:extLst>
              </a:tr>
              <a:tr h="88408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personal </a:t>
                      </a:r>
                      <a:r>
                        <a:rPr lang="en-GB" sz="1100" dirty="0" smtClean="0"/>
                        <a:t>characteristics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p>
                  </a:txBody>
                  <a:tcPr marL="68580" marR="68580" marT="0" marB="0"/>
                </a:tc>
                <a:tc>
                  <a:txBody>
                    <a:bodyPr/>
                    <a:lstStyle/>
                    <a:p>
                      <a:r>
                        <a:rPr lang="en-GB" sz="1200" dirty="0" smtClean="0"/>
                        <a:t>Qualities that a person may have in their personality e.g. kindness, good communicator. Also physical characteristics e.g. blue eyes, brown hair. </a:t>
                      </a:r>
                      <a:endParaRPr lang="en-GB" sz="1200" dirty="0"/>
                    </a:p>
                  </a:txBody>
                  <a:tcPr marL="68580" marR="68580" marT="0" marB="0"/>
                </a:tc>
                <a:extLst>
                  <a:ext uri="{0D108BD9-81ED-4DB2-BD59-A6C34878D82A}">
                    <a16:rowId xmlns:a16="http://schemas.microsoft.com/office/drawing/2014/main" val="15585934"/>
                  </a:ext>
                </a:extLst>
              </a:tr>
              <a:tr h="53044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puberty</a:t>
                      </a:r>
                    </a:p>
                  </a:txBody>
                  <a:tcPr marL="68580" marR="68580" marT="0" marB="0"/>
                </a:tc>
                <a:tc>
                  <a:txBody>
                    <a:bodyPr/>
                    <a:lstStyle/>
                    <a:p>
                      <a:r>
                        <a:rPr lang="en-GB" sz="1200" dirty="0" smtClean="0"/>
                        <a:t>The process where teenagers’</a:t>
                      </a:r>
                      <a:r>
                        <a:rPr lang="en-GB" sz="1200" baseline="0" dirty="0" smtClean="0"/>
                        <a:t> bodies change so that they are ready to reproduce when they are older.</a:t>
                      </a:r>
                      <a:endParaRPr lang="en-GB" sz="1200" dirty="0"/>
                    </a:p>
                  </a:txBody>
                  <a:tcPr marL="68580" marR="68580" marT="0" marB="0"/>
                </a:tc>
                <a:extLst>
                  <a:ext uri="{0D108BD9-81ED-4DB2-BD59-A6C34878D82A}">
                    <a16:rowId xmlns:a16="http://schemas.microsoft.com/office/drawing/2014/main" val="3075794675"/>
                  </a:ext>
                </a:extLst>
              </a:tr>
              <a:tr h="32714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reproduction</a:t>
                      </a:r>
                    </a:p>
                  </a:txBody>
                  <a:tcPr marL="68580" marR="68580" marT="0" marB="0"/>
                </a:tc>
                <a:tc>
                  <a:txBody>
                    <a:bodyPr/>
                    <a:lstStyle/>
                    <a:p>
                      <a:r>
                        <a:rPr lang="en-GB" sz="1200" dirty="0" smtClean="0"/>
                        <a:t>The process of making babies.</a:t>
                      </a:r>
                      <a:endParaRPr lang="en-GB" sz="1200" dirty="0"/>
                    </a:p>
                  </a:txBody>
                  <a:tcPr marL="68580" marR="68580" marT="0" marB="0"/>
                </a:tc>
                <a:extLst>
                  <a:ext uri="{0D108BD9-81ED-4DB2-BD59-A6C34878D82A}">
                    <a16:rowId xmlns:a16="http://schemas.microsoft.com/office/drawing/2014/main" val="3576520154"/>
                  </a:ext>
                </a:extLst>
              </a:tr>
              <a:tr h="353633">
                <a:tc>
                  <a:txBody>
                    <a:bodyPr/>
                    <a:lstStyle/>
                    <a:p>
                      <a:r>
                        <a:rPr lang="en-GB" sz="1200" dirty="0" smtClean="0"/>
                        <a:t>sperm</a:t>
                      </a:r>
                      <a:endParaRPr lang="en-GB" sz="1200" dirty="0"/>
                    </a:p>
                  </a:txBody>
                  <a:tcPr marL="68580" marR="68580" marT="0" marB="0"/>
                </a:tc>
                <a:tc>
                  <a:txBody>
                    <a:bodyPr/>
                    <a:lstStyle/>
                    <a:p>
                      <a:r>
                        <a:rPr lang="en-GB" sz="1200" dirty="0" smtClean="0"/>
                        <a:t>The liquid that males produce which can form babies. </a:t>
                      </a:r>
                      <a:endParaRPr lang="en-GB" sz="1200" dirty="0"/>
                    </a:p>
                  </a:txBody>
                  <a:tcPr marL="68580" marR="68580" marT="0" marB="0"/>
                </a:tc>
                <a:extLst>
                  <a:ext uri="{0D108BD9-81ED-4DB2-BD59-A6C34878D82A}">
                    <a16:rowId xmlns:a16="http://schemas.microsoft.com/office/drawing/2014/main" val="1470796219"/>
                  </a:ext>
                </a:extLst>
              </a:tr>
              <a:tr h="353633">
                <a:tc>
                  <a:txBody>
                    <a:bodyPr/>
                    <a:lstStyle/>
                    <a:p>
                      <a:r>
                        <a:rPr lang="en-GB" sz="1200" dirty="0" smtClean="0"/>
                        <a:t>testicles</a:t>
                      </a:r>
                      <a:endParaRPr lang="en-GB" sz="1200" dirty="0"/>
                    </a:p>
                  </a:txBody>
                  <a:tcPr marL="68580" marR="68580" marT="0" marB="0"/>
                </a:tc>
                <a:tc>
                  <a:txBody>
                    <a:bodyPr/>
                    <a:lstStyle/>
                    <a:p>
                      <a:r>
                        <a:rPr lang="en-GB" sz="1200" dirty="0" smtClean="0"/>
                        <a:t>Two oval organs that produce sperm in a male.</a:t>
                      </a:r>
                      <a:r>
                        <a:rPr lang="en-GB" sz="1200" baseline="0" dirty="0" smtClean="0"/>
                        <a:t> Located behind the penis. </a:t>
                      </a:r>
                      <a:endParaRPr lang="en-GB" sz="1200" dirty="0"/>
                    </a:p>
                  </a:txBody>
                  <a:tcPr marL="68580" marR="68580" marT="0" marB="0"/>
                </a:tc>
                <a:extLst>
                  <a:ext uri="{0D108BD9-81ED-4DB2-BD59-A6C34878D82A}">
                    <a16:rowId xmlns:a16="http://schemas.microsoft.com/office/drawing/2014/main" val="1852401099"/>
                  </a:ext>
                </a:extLst>
              </a:tr>
            </a:tbl>
          </a:graphicData>
        </a:graphic>
      </p:graphicFrame>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5007</TotalTime>
  <Words>645</Words>
  <Application>Microsoft Office PowerPoint</Application>
  <PresentationFormat>A4 Paper (210x297 mm)</PresentationFormat>
  <Paragraphs>53</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Shirley Heath  Changing Me|  Year  Four| Summer 2    P.S.H.E.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Annabelle Clayton</cp:lastModifiedBy>
  <cp:revision>106</cp:revision>
  <cp:lastPrinted>2022-04-26T12:49:47Z</cp:lastPrinted>
  <dcterms:created xsi:type="dcterms:W3CDTF">2017-10-15T20:56:30Z</dcterms:created>
  <dcterms:modified xsi:type="dcterms:W3CDTF">2022-08-24T08:38:20Z</dcterms:modified>
</cp:coreProperties>
</file>