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762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        Earth and Space (Physics)|  Year 5  | Summer 1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662470"/>
              </p:ext>
            </p:extLst>
          </p:nvPr>
        </p:nvGraphicFramePr>
        <p:xfrm>
          <a:off x="3319415" y="3449437"/>
          <a:ext cx="3144181" cy="32983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85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6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1251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0103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u="none" dirty="0" smtClean="0"/>
                        <a:t>Major</a:t>
                      </a:r>
                      <a:r>
                        <a:rPr lang="en-GB" sz="1300" b="0" u="none" baseline="0" dirty="0" smtClean="0"/>
                        <a:t> Tim Peake (1972-</a:t>
                      </a:r>
                    </a:p>
                    <a:p>
                      <a:pPr algn="ctr"/>
                      <a:r>
                        <a:rPr lang="en-GB" sz="1300" b="0" u="none" baseline="0" dirty="0" smtClean="0"/>
                        <a:t>The first ESA astronaut to visit the International Space Station</a:t>
                      </a:r>
                      <a:endParaRPr lang="en-GB" sz="1300" b="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86709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u="none" dirty="0" smtClean="0"/>
                        <a:t>Helen</a:t>
                      </a:r>
                      <a:r>
                        <a:rPr lang="en-GB" sz="1300" u="none" baseline="0" dirty="0" smtClean="0"/>
                        <a:t> Sharman (1963-</a:t>
                      </a:r>
                    </a:p>
                    <a:p>
                      <a:pPr algn="ctr"/>
                      <a:r>
                        <a:rPr lang="en-GB" sz="1300" u="none" baseline="0" dirty="0" smtClean="0"/>
                        <a:t>A chemist who </a:t>
                      </a:r>
                      <a:r>
                        <a:rPr lang="en-GB" sz="1300" u="none" baseline="0" dirty="0" smtClean="0"/>
                        <a:t>became </a:t>
                      </a:r>
                      <a:r>
                        <a:rPr lang="en-GB" sz="1300" u="none" baseline="0" dirty="0" smtClean="0"/>
                        <a:t>the first British astronaut to visit the Mir Space Station in 1991</a:t>
                      </a:r>
                      <a:endParaRPr lang="en-GB" sz="1300" u="none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173494"/>
              </p:ext>
            </p:extLst>
          </p:nvPr>
        </p:nvGraphicFramePr>
        <p:xfrm>
          <a:off x="3319416" y="329767"/>
          <a:ext cx="6586584" cy="22273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86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9370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8740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460639"/>
              </p:ext>
            </p:extLst>
          </p:nvPr>
        </p:nvGraphicFramePr>
        <p:xfrm>
          <a:off x="6464318" y="3452461"/>
          <a:ext cx="3403582" cy="324901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1598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8760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8339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Revolution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Earth revolves</a:t>
                      </a:r>
                      <a:r>
                        <a:rPr lang="en-GB" sz="1400" baseline="0" dirty="0" smtClean="0"/>
                        <a:t> around the Sun following an elliptical path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2509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Rotation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Earth has an imaginary axis</a:t>
                      </a:r>
                      <a:r>
                        <a:rPr lang="en-GB" sz="1400" baseline="0" dirty="0" smtClean="0"/>
                        <a:t> running from the North to South pole on which is rotates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72509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Tilt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axis</a:t>
                      </a:r>
                      <a:r>
                        <a:rPr lang="en-GB" sz="1400" baseline="0" dirty="0" smtClean="0"/>
                        <a:t> of the Earth is titled at 23.5 degrees (This is why we get different seasons)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3572833"/>
                  </a:ext>
                </a:extLst>
              </a:tr>
              <a:tr h="48339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Waxing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Means that we</a:t>
                      </a:r>
                      <a:r>
                        <a:rPr lang="en-GB" sz="1400" baseline="0" dirty="0" smtClean="0"/>
                        <a:t> can see more of the moon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8339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Waning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Means that we can see less</a:t>
                      </a:r>
                      <a:r>
                        <a:rPr lang="en-GB" sz="1400" baseline="0" dirty="0" smtClean="0"/>
                        <a:t> of the moon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069478"/>
              </p:ext>
            </p:extLst>
          </p:nvPr>
        </p:nvGraphicFramePr>
        <p:xfrm>
          <a:off x="32817" y="327316"/>
          <a:ext cx="3247778" cy="63836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3073788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27659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435292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u="sng" dirty="0" smtClean="0"/>
                        <a:t>The History of Astronomy</a:t>
                      </a:r>
                    </a:p>
                    <a:p>
                      <a:r>
                        <a:rPr lang="en-GB" sz="1200" dirty="0" smtClean="0"/>
                        <a:t>The three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smtClean="0"/>
                        <a:t>figures are </a:t>
                      </a:r>
                      <a:r>
                        <a:rPr lang="en-GB" sz="1200" baseline="0" dirty="0" smtClean="0"/>
                        <a:t>Ptolemy, Galileo and Copernicus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580390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u="sng" dirty="0" smtClean="0"/>
                        <a:t>Geocentric</a:t>
                      </a:r>
                      <a:r>
                        <a:rPr lang="en-GB" sz="1200" u="sng" baseline="0" dirty="0" smtClean="0"/>
                        <a:t> view-</a:t>
                      </a:r>
                      <a:r>
                        <a:rPr lang="en-GB" sz="1200" u="none" baseline="0" dirty="0" smtClean="0"/>
                        <a:t> an early (incorrect) theory that all of the planets orbited the Earth</a:t>
                      </a:r>
                    </a:p>
                    <a:p>
                      <a:r>
                        <a:rPr lang="en-GB" sz="1200" u="sng" baseline="0" dirty="0" smtClean="0"/>
                        <a:t>Heliocentric view</a:t>
                      </a:r>
                      <a:r>
                        <a:rPr lang="en-GB" sz="1200" u="none" baseline="0" dirty="0" smtClean="0"/>
                        <a:t> – the correct view that the planets orbit the Sun.</a:t>
                      </a:r>
                      <a:endParaRPr lang="en-GB" sz="1200" u="sng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23542140"/>
                  </a:ext>
                </a:extLst>
              </a:tr>
              <a:tr h="435292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u="sng" dirty="0" smtClean="0"/>
                        <a:t>The</a:t>
                      </a:r>
                      <a:r>
                        <a:rPr lang="en-GB" sz="1200" u="sng" baseline="0" dirty="0" smtClean="0"/>
                        <a:t> Solar System</a:t>
                      </a:r>
                    </a:p>
                    <a:p>
                      <a:r>
                        <a:rPr lang="en-GB" sz="1200" u="none" baseline="0" dirty="0" smtClean="0"/>
                        <a:t>The order of the </a:t>
                      </a:r>
                      <a:r>
                        <a:rPr lang="en-GB" sz="1200" u="none" baseline="0" dirty="0" smtClean="0"/>
                        <a:t>planets: </a:t>
                      </a:r>
                      <a:r>
                        <a:rPr lang="en-GB" sz="1200" u="none" baseline="0" dirty="0" smtClean="0"/>
                        <a:t>Mercury, Venus, Earth, Mars, Jupiter, Saturn, </a:t>
                      </a:r>
                      <a:r>
                        <a:rPr lang="en-GB" sz="1200" u="none" baseline="0" dirty="0" smtClean="0"/>
                        <a:t>Uranus, Neptune</a:t>
                      </a:r>
                      <a:endParaRPr lang="en-GB" sz="120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725487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u="sng" dirty="0" smtClean="0"/>
                        <a:t>Objects</a:t>
                      </a:r>
                      <a:r>
                        <a:rPr lang="en-GB" sz="1200" u="sng" baseline="0" dirty="0" smtClean="0"/>
                        <a:t> in space</a:t>
                      </a:r>
                    </a:p>
                    <a:p>
                      <a:r>
                        <a:rPr lang="en-GB" sz="1200" u="none" baseline="0" dirty="0" smtClean="0"/>
                        <a:t>Objects like stars, planets and moons are spherical because gravity acts in all directions </a:t>
                      </a:r>
                      <a:r>
                        <a:rPr lang="en-GB" sz="1200" u="none" baseline="0" dirty="0" smtClean="0"/>
                        <a:t>equally. The </a:t>
                      </a:r>
                      <a:r>
                        <a:rPr lang="en-GB" sz="1200" u="none" baseline="0" dirty="0" smtClean="0"/>
                        <a:t>earth rotates (24 hours) and revolves (orbit 365.25 days)</a:t>
                      </a:r>
                      <a:endParaRPr lang="en-GB" sz="1200" u="none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870584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u="sng" dirty="0" smtClean="0"/>
                        <a:t>Day and </a:t>
                      </a:r>
                      <a:r>
                        <a:rPr lang="en-GB" sz="1200" u="sng" dirty="0" smtClean="0"/>
                        <a:t>Night</a:t>
                      </a:r>
                    </a:p>
                    <a:p>
                      <a:r>
                        <a:rPr lang="en-US" altLang="en-US" sz="1200" dirty="0" smtClean="0">
                          <a:solidFill>
                            <a:schemeClr val="tx1"/>
                          </a:solidFill>
                        </a:rPr>
                        <a:t>When </a:t>
                      </a:r>
                      <a:r>
                        <a:rPr lang="en-US" altLang="en-US" sz="1200" dirty="0" smtClean="0">
                          <a:solidFill>
                            <a:schemeClr val="tx1"/>
                          </a:solidFill>
                        </a:rPr>
                        <a:t>the side of the Earth that is facing the Sun is experiencing </a:t>
                      </a:r>
                      <a:r>
                        <a:rPr lang="en-US" altLang="en-US" sz="1200" b="1" dirty="0" smtClean="0">
                          <a:solidFill>
                            <a:schemeClr val="tx1"/>
                          </a:solidFill>
                        </a:rPr>
                        <a:t>daytime</a:t>
                      </a:r>
                      <a:r>
                        <a:rPr lang="en-US" altLang="en-US" sz="1200" dirty="0" smtClean="0">
                          <a:solidFill>
                            <a:schemeClr val="tx1"/>
                          </a:solidFill>
                        </a:rPr>
                        <a:t>, the side of the Earth that is facing away</a:t>
                      </a:r>
                      <a:r>
                        <a:rPr lang="en-US" altLang="en-US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en-US" sz="1200" dirty="0" smtClean="0">
                          <a:solidFill>
                            <a:schemeClr val="tx1"/>
                          </a:solidFill>
                        </a:rPr>
                        <a:t>from the</a:t>
                      </a:r>
                      <a:r>
                        <a:rPr lang="en-US" altLang="en-US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en-US" sz="1200" dirty="0" smtClean="0">
                          <a:solidFill>
                            <a:schemeClr val="tx1"/>
                          </a:solidFill>
                        </a:rPr>
                        <a:t>Sun is experiencing </a:t>
                      </a:r>
                      <a:r>
                        <a:rPr lang="en-US" altLang="en-US" sz="1200" b="1" dirty="0" smtClean="0">
                          <a:solidFill>
                            <a:schemeClr val="tx1"/>
                          </a:solidFill>
                        </a:rPr>
                        <a:t>night-time. </a:t>
                      </a:r>
                      <a:r>
                        <a:rPr lang="en-US" altLang="en-US" sz="12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en-US" sz="1200" b="0" dirty="0" smtClean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US" altLang="en-US" sz="1200" b="0" baseline="0" dirty="0" smtClean="0">
                          <a:solidFill>
                            <a:schemeClr val="tx1"/>
                          </a:solidFill>
                        </a:rPr>
                        <a:t> rotation of the Earth is what causes day and night.</a:t>
                      </a:r>
                      <a:endParaRPr lang="en-US" altLang="en-US" sz="12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8550964"/>
                  </a:ext>
                </a:extLst>
              </a:tr>
              <a:tr h="725487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altLang="en-US" sz="1200" b="0" u="sng" dirty="0" smtClean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US" altLang="en-US" sz="1200" b="0" u="sng" baseline="0" dirty="0" smtClean="0">
                          <a:solidFill>
                            <a:schemeClr val="tx1"/>
                          </a:solidFill>
                        </a:rPr>
                        <a:t> Moon</a:t>
                      </a:r>
                    </a:p>
                    <a:p>
                      <a:r>
                        <a:rPr lang="en-US" altLang="en-US" sz="1200" b="0" u="none" baseline="0" dirty="0" smtClean="0">
                          <a:solidFill>
                            <a:schemeClr val="tx1"/>
                          </a:solidFill>
                        </a:rPr>
                        <a:t>The Moon takes 28 days to orbit the Earth.</a:t>
                      </a:r>
                    </a:p>
                    <a:p>
                      <a:r>
                        <a:rPr lang="en-US" altLang="en-US" sz="1200" b="0" u="none" baseline="0" dirty="0" smtClean="0">
                          <a:solidFill>
                            <a:schemeClr val="tx1"/>
                          </a:solidFill>
                        </a:rPr>
                        <a:t>A new Moon is when the side of the Moon facing the Earth is not lit. There is a new Moon every 28 days (1 month)</a:t>
                      </a:r>
                      <a:endParaRPr lang="en-US" altLang="en-US" sz="1200" b="0" u="none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716895"/>
                  </a:ext>
                </a:extLst>
              </a:tr>
              <a:tr h="1082251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6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u="sng" dirty="0" smtClean="0"/>
                        <a:t>The</a:t>
                      </a:r>
                      <a:r>
                        <a:rPr lang="en-GB" sz="1200" u="sng" baseline="0" dirty="0" smtClean="0"/>
                        <a:t> Seasons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When the northern hemisphere of the Earth is tilted away from the Sun, people in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the these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regions are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experiencing </a:t>
                      </a:r>
                      <a:r>
                        <a:rPr lang="en-GB" sz="1200" b="1" dirty="0" smtClean="0"/>
                        <a:t>Winter</a:t>
                      </a:r>
                      <a:r>
                        <a:rPr lang="en-GB" sz="1200" b="1" dirty="0" smtClean="0"/>
                        <a:t>.</a:t>
                      </a:r>
                      <a:r>
                        <a:rPr lang="en-GB" sz="1200" b="1" baseline="0" dirty="0" smtClean="0"/>
                        <a:t> </a:t>
                      </a:r>
                      <a:r>
                        <a:rPr lang="en-US" altLang="en-US" sz="1200" dirty="0" smtClean="0">
                          <a:solidFill>
                            <a:schemeClr val="tx1"/>
                          </a:solidFill>
                        </a:rPr>
                        <a:t>When the northern hemisphere of the Earth is tilted toward the Sun, people in these regions are experiencing </a:t>
                      </a:r>
                      <a:r>
                        <a:rPr lang="en-US" altLang="en-US" sz="1200" b="1" dirty="0" smtClean="0">
                          <a:solidFill>
                            <a:schemeClr val="tx1"/>
                          </a:solidFill>
                        </a:rPr>
                        <a:t>Summer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2434653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5497" y="4050712"/>
            <a:ext cx="1285239" cy="8032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3597" y="5308601"/>
            <a:ext cx="1202109" cy="11838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9415" y="694164"/>
            <a:ext cx="6569035" cy="274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5192</TotalTime>
  <Words>367</Words>
  <Application>Microsoft Office PowerPoint</Application>
  <PresentationFormat>A4 Paper (210x297 mm)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Earth and Space (Physics)|  Year 5  |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Richard Hatton</cp:lastModifiedBy>
  <cp:revision>101</cp:revision>
  <cp:lastPrinted>2019-04-03T10:18:01Z</cp:lastPrinted>
  <dcterms:created xsi:type="dcterms:W3CDTF">2017-10-15T20:56:30Z</dcterms:created>
  <dcterms:modified xsi:type="dcterms:W3CDTF">2022-10-06T11:40:47Z</dcterms:modified>
</cp:coreProperties>
</file>