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103" autoAdjust="0"/>
    <p:restoredTop sz="94627"/>
  </p:normalViewPr>
  <p:slideViewPr>
    <p:cSldViewPr snapToGrid="0" snapToObjects="1">
      <p:cViewPr>
        <p:scale>
          <a:sx n="133" d="100"/>
          <a:sy n="133" d="100"/>
        </p:scale>
        <p:origin x="-101" y="-2203"/>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8/24/2022</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8/24/2022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youngminds.org.uk/"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265177" y="2475061"/>
            <a:ext cx="2870098" cy="369332"/>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t>Shirley Heath </a:t>
            </a:r>
            <a:r>
              <a:rPr lang="en-US" sz="1800" b="1" dirty="0" smtClean="0"/>
              <a:t>	|  Relationships   Year </a:t>
            </a:r>
            <a:r>
              <a:rPr lang="en-US" sz="1800" b="1" dirty="0" smtClean="0"/>
              <a:t>Six</a:t>
            </a:r>
            <a:r>
              <a:rPr lang="en-US" sz="1800" b="1" dirty="0" smtClean="0"/>
              <a:t>| </a:t>
            </a:r>
            <a:r>
              <a:rPr lang="en-US" sz="1800" b="1" dirty="0" smtClean="0"/>
              <a:t>Summer 1     P.S.H.E. </a:t>
            </a:r>
            <a:endParaRPr lang="en-US" sz="1800" b="1" dirty="0"/>
          </a:p>
        </p:txBody>
      </p:sp>
      <p:graphicFrame>
        <p:nvGraphicFramePr>
          <p:cNvPr id="4" name="Table 3"/>
          <p:cNvGraphicFramePr>
            <a:graphicFrameLocks noGrp="1"/>
          </p:cNvGraphicFramePr>
          <p:nvPr>
            <p:extLst>
              <p:ext uri="{D42A27DB-BD31-4B8C-83A1-F6EECF244321}">
                <p14:modId xmlns:p14="http://schemas.microsoft.com/office/powerpoint/2010/main" val="3823519089"/>
              </p:ext>
            </p:extLst>
          </p:nvPr>
        </p:nvGraphicFramePr>
        <p:xfrm>
          <a:off x="210580" y="386151"/>
          <a:ext cx="2870098" cy="2062801"/>
        </p:xfrm>
        <a:graphic>
          <a:graphicData uri="http://schemas.openxmlformats.org/drawingml/2006/table">
            <a:tbl>
              <a:tblPr firstRow="1" bandRow="1">
                <a:tableStyleId>{5C22544A-7EE6-4342-B048-85BDC9FD1C3A}</a:tableStyleId>
              </a:tblPr>
              <a:tblGrid>
                <a:gridCol w="2870098">
                  <a:extLst>
                    <a:ext uri="{9D8B030D-6E8A-4147-A177-3AD203B41FA5}">
                      <a16:colId xmlns:a16="http://schemas.microsoft.com/office/drawing/2014/main" val="20000"/>
                    </a:ext>
                  </a:extLst>
                </a:gridCol>
              </a:tblGrid>
              <a:tr h="212308">
                <a:tc>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500" dirty="0" smtClean="0"/>
                        <a:t>The Jigsaw Charter</a:t>
                      </a:r>
                      <a:endParaRPr lang="en-US" sz="1500" dirty="0"/>
                    </a:p>
                  </a:txBody>
                  <a:tcPr marL="74295" marR="74295" marT="37148" marB="37148"/>
                </a:tc>
                <a:extLst>
                  <a:ext uri="{0D108BD9-81ED-4DB2-BD59-A6C34878D82A}">
                    <a16:rowId xmlns:a16="http://schemas.microsoft.com/office/drawing/2014/main" val="10000"/>
                  </a:ext>
                </a:extLst>
              </a:tr>
              <a:tr h="2914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smtClean="0"/>
                        <a:t>We take turns to speak</a:t>
                      </a:r>
                      <a:endParaRPr lang="en-GB" sz="1100" dirty="0"/>
                    </a:p>
                  </a:txBody>
                  <a:tcPr marL="74295" marR="74295" marT="37148" marB="37148"/>
                </a:tc>
                <a:extLst>
                  <a:ext uri="{0D108BD9-81ED-4DB2-BD59-A6C34878D82A}">
                    <a16:rowId xmlns:a16="http://schemas.microsoft.com/office/drawing/2014/main" val="10001"/>
                  </a:ext>
                </a:extLst>
              </a:tr>
              <a:tr h="229297">
                <a:tc>
                  <a:txBody>
                    <a:bodyPr/>
                    <a:lstStyle/>
                    <a:p>
                      <a:r>
                        <a:rPr lang="en-GB" sz="1100" dirty="0" smtClean="0"/>
                        <a:t>We use kind and positive words</a:t>
                      </a:r>
                      <a:endParaRPr lang="en-GB" sz="1100" dirty="0"/>
                    </a:p>
                  </a:txBody>
                  <a:tcPr marL="74295" marR="74295" marT="37148" marB="37148"/>
                </a:tc>
                <a:extLst>
                  <a:ext uri="{0D108BD9-81ED-4DB2-BD59-A6C34878D82A}">
                    <a16:rowId xmlns:a16="http://schemas.microsoft.com/office/drawing/2014/main" val="10002"/>
                  </a:ext>
                </a:extLst>
              </a:tr>
              <a:tr h="201626">
                <a:tc>
                  <a:txBody>
                    <a:bodyPr/>
                    <a:lstStyle/>
                    <a:p>
                      <a:r>
                        <a:rPr lang="en-GB" sz="1100" dirty="0" smtClean="0"/>
                        <a:t>We listen to each other</a:t>
                      </a:r>
                      <a:endParaRPr lang="en-GB" sz="1100" dirty="0"/>
                    </a:p>
                  </a:txBody>
                  <a:tcPr marL="74295" marR="74295" marT="37148" marB="37148"/>
                </a:tc>
                <a:extLst>
                  <a:ext uri="{0D108BD9-81ED-4DB2-BD59-A6C34878D82A}">
                    <a16:rowId xmlns:a16="http://schemas.microsoft.com/office/drawing/2014/main" val="10003"/>
                  </a:ext>
                </a:extLst>
              </a:tr>
              <a:tr h="201626">
                <a:tc>
                  <a:txBody>
                    <a:bodyPr/>
                    <a:lstStyle/>
                    <a:p>
                      <a:r>
                        <a:rPr lang="en-GB" sz="1100" dirty="0" smtClean="0"/>
                        <a:t>We have the right to pass</a:t>
                      </a:r>
                      <a:endParaRPr lang="en-GB" sz="1100" dirty="0"/>
                    </a:p>
                  </a:txBody>
                  <a:tcPr marL="74295" marR="74295" marT="37148" marB="37148"/>
                </a:tc>
                <a:extLst>
                  <a:ext uri="{0D108BD9-81ED-4DB2-BD59-A6C34878D82A}">
                    <a16:rowId xmlns:a16="http://schemas.microsoft.com/office/drawing/2014/main" val="10004"/>
                  </a:ext>
                </a:extLst>
              </a:tr>
              <a:tr h="500726">
                <a:tc>
                  <a:txBody>
                    <a:bodyPr/>
                    <a:lstStyle/>
                    <a:p>
                      <a:r>
                        <a:rPr lang="en-GB" sz="1100" dirty="0" smtClean="0"/>
                        <a:t>We only use names when giving compliments or making a positive comment</a:t>
                      </a:r>
                      <a:endParaRPr lang="en-GB" sz="1100" dirty="0"/>
                    </a:p>
                  </a:txBody>
                  <a:tcPr marL="74295" marR="74295" marT="37148" marB="37148"/>
                </a:tc>
                <a:extLst>
                  <a:ext uri="{0D108BD9-81ED-4DB2-BD59-A6C34878D82A}">
                    <a16:rowId xmlns:a16="http://schemas.microsoft.com/office/drawing/2014/main" val="10005"/>
                  </a:ext>
                </a:extLst>
              </a:tr>
              <a:tr h="229297">
                <a:tc>
                  <a:txBody>
                    <a:bodyPr/>
                    <a:lstStyle/>
                    <a:p>
                      <a:r>
                        <a:rPr lang="en-GB" sz="1100" dirty="0" smtClean="0"/>
                        <a:t>We respect each other’s privacy</a:t>
                      </a:r>
                      <a:endParaRPr lang="en-GB" sz="1100" dirty="0"/>
                    </a:p>
                  </a:txBody>
                  <a:tcPr marL="74295" marR="74295" marT="37148" marB="37148"/>
                </a:tc>
                <a:extLst>
                  <a:ext uri="{0D108BD9-81ED-4DB2-BD59-A6C34878D82A}">
                    <a16:rowId xmlns:a16="http://schemas.microsoft.com/office/drawing/2014/main" val="2332263478"/>
                  </a:ext>
                </a:extLst>
              </a:tr>
            </a:tbl>
          </a:graphicData>
        </a:graphic>
      </p:graphicFrame>
      <p:cxnSp>
        <p:nvCxnSpPr>
          <p:cNvPr id="5" name="Straight Connector 4"/>
          <p:cNvCxnSpPr/>
          <p:nvPr/>
        </p:nvCxnSpPr>
        <p:spPr>
          <a:xfrm>
            <a:off x="0" y="320283"/>
            <a:ext cx="616267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934141730"/>
              </p:ext>
            </p:extLst>
          </p:nvPr>
        </p:nvGraphicFramePr>
        <p:xfrm>
          <a:off x="3256920" y="393235"/>
          <a:ext cx="3050443" cy="6325408"/>
        </p:xfrm>
        <a:graphic>
          <a:graphicData uri="http://schemas.openxmlformats.org/drawingml/2006/table">
            <a:tbl>
              <a:tblPr firstRow="1" bandRow="1">
                <a:tableStyleId>{93296810-A885-4BE3-A3E7-6D5BEEA58F35}</a:tableStyleId>
              </a:tblPr>
              <a:tblGrid>
                <a:gridCol w="3050443">
                  <a:extLst>
                    <a:ext uri="{9D8B030D-6E8A-4147-A177-3AD203B41FA5}">
                      <a16:colId xmlns:a16="http://schemas.microsoft.com/office/drawing/2014/main" val="3827066675"/>
                    </a:ext>
                  </a:extLst>
                </a:gridCol>
              </a:tblGrid>
              <a:tr h="371258">
                <a:tc>
                  <a:txBody>
                    <a:bodyPr/>
                    <a:lstStyle/>
                    <a:p>
                      <a:pPr algn="ctr"/>
                      <a:r>
                        <a:rPr lang="en-GB" altLang="en-GB" dirty="0" smtClean="0"/>
                        <a:t>Knowledge and skills</a:t>
                      </a:r>
                      <a:endParaRPr lang="en-GB" altLang="en-GB" dirty="0"/>
                    </a:p>
                  </a:txBody>
                  <a:tcPr marL="74295" marR="74295" marT="37148" marB="37148"/>
                </a:tc>
                <a:extLst>
                  <a:ext uri="{0D108BD9-81ED-4DB2-BD59-A6C34878D82A}">
                    <a16:rowId xmlns:a16="http://schemas.microsoft.com/office/drawing/2014/main" val="10000"/>
                  </a:ext>
                </a:extLst>
              </a:tr>
              <a:tr h="1475314">
                <a:tc>
                  <a:txBody>
                    <a:bodyPr/>
                    <a:lstStyle/>
                    <a:p>
                      <a:pPr algn="just"/>
                      <a:r>
                        <a:rPr lang="en-GB" sz="1000" b="1" u="sng" dirty="0" smtClean="0"/>
                        <a:t>Piece </a:t>
                      </a:r>
                      <a:r>
                        <a:rPr lang="en-GB" sz="1000" b="1" u="sng" dirty="0" smtClean="0"/>
                        <a:t>3 Love and loss</a:t>
                      </a:r>
                    </a:p>
                    <a:p>
                      <a:pPr marL="171450" indent="-171450" algn="just">
                        <a:buFont typeface="Arial" panose="020B0604020202020204" pitchFamily="34" charset="0"/>
                        <a:buChar char="•"/>
                      </a:pPr>
                      <a:r>
                        <a:rPr lang="en-GB" sz="1000" b="0" u="none" baseline="0" dirty="0" smtClean="0"/>
                        <a:t>All human beings experience loss and change in their lives.</a:t>
                      </a:r>
                    </a:p>
                    <a:p>
                      <a:pPr marL="171450" indent="-171450" algn="just">
                        <a:buFont typeface="Arial" panose="020B0604020202020204" pitchFamily="34" charset="0"/>
                        <a:buChar char="•"/>
                      </a:pPr>
                      <a:r>
                        <a:rPr lang="en-GB" sz="1000" b="0" u="none" baseline="0" dirty="0" smtClean="0"/>
                        <a:t>There are different feelings at each stage of grief but each feeling is normal.</a:t>
                      </a:r>
                    </a:p>
                    <a:p>
                      <a:pPr marL="171450" indent="-171450" algn="just">
                        <a:buFont typeface="Arial" panose="020B0604020202020204" pitchFamily="34" charset="0"/>
                        <a:buChar char="•"/>
                      </a:pPr>
                      <a:r>
                        <a:rPr lang="en-GB" sz="1000" b="0" u="none" baseline="0" dirty="0" smtClean="0"/>
                        <a:t>Other people can support us through our feelings if needed. </a:t>
                      </a:r>
                      <a:endParaRPr lang="en-GB" sz="1000" b="0" u="none" baseline="0" dirty="0" smtClean="0"/>
                    </a:p>
                  </a:txBody>
                  <a:tcPr marL="68580" marR="68580" marT="0" marB="0"/>
                </a:tc>
                <a:extLst>
                  <a:ext uri="{0D108BD9-81ED-4DB2-BD59-A6C34878D82A}">
                    <a16:rowId xmlns:a16="http://schemas.microsoft.com/office/drawing/2014/main" val="10001"/>
                  </a:ext>
                </a:extLst>
              </a:tr>
              <a:tr h="1750847">
                <a:tc>
                  <a:txBody>
                    <a:bodyPr/>
                    <a:lstStyle/>
                    <a:p>
                      <a:pPr algn="just"/>
                      <a:r>
                        <a:rPr lang="en-GB" sz="1000" b="1" u="sng" dirty="0" smtClean="0"/>
                        <a:t>Piece </a:t>
                      </a:r>
                      <a:r>
                        <a:rPr lang="en-GB" sz="1000" b="1" u="sng" dirty="0" smtClean="0"/>
                        <a:t>4 Power and control</a:t>
                      </a:r>
                    </a:p>
                    <a:p>
                      <a:pPr marL="171450" indent="-171450" algn="just">
                        <a:buFont typeface="Arial" panose="020B0604020202020204" pitchFamily="34" charset="0"/>
                        <a:buChar char="•"/>
                      </a:pPr>
                      <a:r>
                        <a:rPr lang="en-GB" sz="1000" b="0" u="none" dirty="0" smtClean="0"/>
                        <a:t>Sometimes people try to gain power or control (without authority) over an individual or group of people. This is not healthy</a:t>
                      </a:r>
                      <a:r>
                        <a:rPr lang="en-GB" sz="1000" b="0" u="none" baseline="0" dirty="0" smtClean="0"/>
                        <a:t> in a relationship.</a:t>
                      </a:r>
                    </a:p>
                    <a:p>
                      <a:pPr marL="171450" indent="-171450" algn="just">
                        <a:buFont typeface="Arial" panose="020B0604020202020204" pitchFamily="34" charset="0"/>
                        <a:buChar char="•"/>
                      </a:pPr>
                      <a:r>
                        <a:rPr lang="en-GB" sz="1000" b="0" u="none" dirty="0" smtClean="0"/>
                        <a:t>Somebody trying to gain power or control over someone else might not be doing it on purpose and might not realise they are doing it. In other cases, it may be planned and deliberate. The important thing is standing up for yourself and others, and that begins with making the person aware of what they are doing and how it is making you feel. </a:t>
                      </a:r>
                      <a:endParaRPr lang="en-GB" sz="1000" b="0" u="none" dirty="0" smtClean="0"/>
                    </a:p>
                  </a:txBody>
                  <a:tcPr marL="68580" marR="68580" marT="0" marB="0"/>
                </a:tc>
                <a:extLst>
                  <a:ext uri="{0D108BD9-81ED-4DB2-BD59-A6C34878D82A}">
                    <a16:rowId xmlns:a16="http://schemas.microsoft.com/office/drawing/2014/main" val="10002"/>
                  </a:ext>
                </a:extLst>
              </a:tr>
              <a:tr h="977142">
                <a:tc>
                  <a:txBody>
                    <a:bodyPr/>
                    <a:lstStyle/>
                    <a:p>
                      <a:pPr algn="just"/>
                      <a:r>
                        <a:rPr lang="en-US" sz="1000" b="1" u="sng" dirty="0" smtClean="0">
                          <a:solidFill>
                            <a:schemeClr val="tx1"/>
                          </a:solidFill>
                        </a:rPr>
                        <a:t>Piece </a:t>
                      </a:r>
                      <a:r>
                        <a:rPr lang="en-US" sz="1000" b="1" u="sng" dirty="0" smtClean="0">
                          <a:solidFill>
                            <a:schemeClr val="tx1"/>
                          </a:solidFill>
                        </a:rPr>
                        <a:t>5 Real or fake? Safe or</a:t>
                      </a:r>
                      <a:r>
                        <a:rPr lang="en-US" sz="1000" b="1" u="sng" baseline="0" dirty="0" smtClean="0">
                          <a:solidFill>
                            <a:schemeClr val="tx1"/>
                          </a:solidFill>
                        </a:rPr>
                        <a:t> unsafe?</a:t>
                      </a:r>
                    </a:p>
                    <a:p>
                      <a:pPr marL="171450" indent="-171450" algn="just">
                        <a:buFont typeface="Arial" panose="020B0604020202020204" pitchFamily="34" charset="0"/>
                        <a:buChar char="•"/>
                      </a:pPr>
                      <a:r>
                        <a:rPr lang="en-US" sz="1000" b="0" u="none" baseline="0" dirty="0" smtClean="0">
                          <a:solidFill>
                            <a:schemeClr val="tx1"/>
                          </a:solidFill>
                        </a:rPr>
                        <a:t>The internet is too big to regulate what is put online. Most people use it sensibly but some people don’t and can’t be trusted. </a:t>
                      </a:r>
                    </a:p>
                    <a:p>
                      <a:pPr marL="171450" indent="-171450" algn="just">
                        <a:buFont typeface="Arial" panose="020B0604020202020204" pitchFamily="34" charset="0"/>
                        <a:buChar char="•"/>
                      </a:pPr>
                      <a:r>
                        <a:rPr lang="en-US" sz="1000" b="0" u="none" baseline="0" dirty="0" smtClean="0">
                          <a:solidFill>
                            <a:schemeClr val="tx1"/>
                          </a:solidFill>
                        </a:rPr>
                        <a:t>Use the SMARRT rules to be safe online.</a:t>
                      </a:r>
                    </a:p>
                    <a:p>
                      <a:pPr marL="0" indent="0" algn="just">
                        <a:buFont typeface="Arial" panose="020B0604020202020204" pitchFamily="34" charset="0"/>
                        <a:buNone/>
                      </a:pPr>
                      <a:endParaRPr lang="en-GB" sz="1000" b="0" u="none" dirty="0"/>
                    </a:p>
                  </a:txBody>
                  <a:tcPr marL="68580" marR="68580" marT="0" marB="0"/>
                </a:tc>
                <a:extLst>
                  <a:ext uri="{0D108BD9-81ED-4DB2-BD59-A6C34878D82A}">
                    <a16:rowId xmlns:a16="http://schemas.microsoft.com/office/drawing/2014/main" val="2407509847"/>
                  </a:ext>
                </a:extLst>
              </a:tr>
              <a:tr h="1750847">
                <a:tc>
                  <a:txBody>
                    <a:bodyPr/>
                    <a:lstStyle/>
                    <a:p>
                      <a:pPr algn="just"/>
                      <a:r>
                        <a:rPr lang="en-US" sz="1000" b="1" i="0" u="sng" dirty="0" smtClean="0"/>
                        <a:t>Piece </a:t>
                      </a:r>
                      <a:r>
                        <a:rPr lang="en-US" sz="1000" b="1" i="0" u="sng" dirty="0" smtClean="0"/>
                        <a:t>6 Using technology responsibly</a:t>
                      </a:r>
                    </a:p>
                    <a:p>
                      <a:pPr algn="just"/>
                      <a:r>
                        <a:rPr lang="en-US" sz="1000" b="1" i="0" u="sng" dirty="0" smtClean="0">
                          <a:solidFill>
                            <a:srgbClr val="FF0000"/>
                          </a:solidFill>
                        </a:rPr>
                        <a:t>SMARRT</a:t>
                      </a:r>
                    </a:p>
                    <a:p>
                      <a:pPr algn="just"/>
                      <a:r>
                        <a:rPr lang="en-US" sz="1000" b="1" i="0" u="none" dirty="0" smtClean="0">
                          <a:solidFill>
                            <a:srgbClr val="FF0000"/>
                          </a:solidFill>
                        </a:rPr>
                        <a:t>S</a:t>
                      </a:r>
                      <a:r>
                        <a:rPr lang="en-US" sz="1000" b="1" i="0" u="none" dirty="0" smtClean="0"/>
                        <a:t>tay</a:t>
                      </a:r>
                      <a:r>
                        <a:rPr lang="en-US" sz="1000" b="1" i="0" u="none" baseline="0" dirty="0" smtClean="0"/>
                        <a:t> safe- don’t post private things.</a:t>
                      </a:r>
                    </a:p>
                    <a:p>
                      <a:pPr algn="just"/>
                      <a:r>
                        <a:rPr lang="en-US" sz="1000" b="1" i="0" u="none" baseline="0" dirty="0" smtClean="0">
                          <a:solidFill>
                            <a:srgbClr val="FF0000"/>
                          </a:solidFill>
                        </a:rPr>
                        <a:t>M</a:t>
                      </a:r>
                      <a:r>
                        <a:rPr lang="en-US" sz="1000" b="1" i="0" u="none" baseline="0" dirty="0" smtClean="0"/>
                        <a:t>eeting someone online is dangerous.</a:t>
                      </a:r>
                    </a:p>
                    <a:p>
                      <a:pPr algn="just"/>
                      <a:r>
                        <a:rPr lang="en-US" sz="1000" b="1" i="0" u="none" baseline="0" dirty="0" smtClean="0">
                          <a:solidFill>
                            <a:srgbClr val="FF0000"/>
                          </a:solidFill>
                        </a:rPr>
                        <a:t>A</a:t>
                      </a:r>
                      <a:r>
                        <a:rPr lang="en-US" sz="1000" b="1" i="0" u="none" baseline="0" dirty="0" smtClean="0"/>
                        <a:t>ccepting messages or opening files from someone</a:t>
                      </a:r>
                    </a:p>
                    <a:p>
                      <a:pPr algn="just"/>
                      <a:r>
                        <a:rPr lang="en-US" sz="1000" b="1" i="0" u="none" baseline="0" dirty="0" smtClean="0"/>
                        <a:t>   you don’t know is risky.</a:t>
                      </a:r>
                    </a:p>
                    <a:p>
                      <a:pPr algn="just"/>
                      <a:r>
                        <a:rPr lang="en-US" sz="1000" b="1" i="0" u="none" baseline="0" dirty="0" smtClean="0">
                          <a:solidFill>
                            <a:srgbClr val="FF0000"/>
                          </a:solidFill>
                        </a:rPr>
                        <a:t>R</a:t>
                      </a:r>
                      <a:r>
                        <a:rPr lang="en-US" sz="1000" b="1" i="0" u="none" baseline="0" dirty="0" smtClean="0"/>
                        <a:t>eliable information is important- don’t trust        </a:t>
                      </a:r>
                    </a:p>
                    <a:p>
                      <a:pPr algn="just"/>
                      <a:r>
                        <a:rPr lang="en-US" sz="1000" b="1" i="0" u="none" baseline="0" dirty="0" smtClean="0"/>
                        <a:t>   people or information as it may be fake/dangerous. </a:t>
                      </a:r>
                    </a:p>
                    <a:p>
                      <a:pPr algn="just"/>
                      <a:r>
                        <a:rPr lang="en-US" sz="1000" b="1" i="0" u="none" baseline="0" dirty="0" smtClean="0">
                          <a:solidFill>
                            <a:srgbClr val="FF0000"/>
                          </a:solidFill>
                        </a:rPr>
                        <a:t>R</a:t>
                      </a:r>
                      <a:r>
                        <a:rPr lang="en-US" sz="1000" b="1" i="0" u="none" baseline="0" dirty="0" smtClean="0"/>
                        <a:t>ights and responsibilities- treat people with respect.</a:t>
                      </a:r>
                    </a:p>
                    <a:p>
                      <a:pPr algn="just"/>
                      <a:r>
                        <a:rPr lang="en-US" sz="1000" b="1" i="0" u="none" baseline="0" dirty="0" smtClean="0">
                          <a:solidFill>
                            <a:srgbClr val="FF0000"/>
                          </a:solidFill>
                        </a:rPr>
                        <a:t>T</a:t>
                      </a:r>
                      <a:r>
                        <a:rPr lang="en-US" sz="1000" b="1" i="0" u="none" baseline="0" dirty="0" smtClean="0"/>
                        <a:t>ell a trusted adult if something worries you. </a:t>
                      </a:r>
                      <a:endParaRPr lang="en-US" sz="1000" b="1" i="0" u="none" dirty="0" smtClean="0"/>
                    </a:p>
                    <a:p>
                      <a:pPr marL="171450" indent="-171450" algn="just">
                        <a:buFont typeface="Arial" panose="020B0604020202020204" pitchFamily="34" charset="0"/>
                        <a:buChar char="•"/>
                      </a:pPr>
                      <a:endParaRPr lang="en-GB" sz="1000" b="0" u="none" dirty="0"/>
                    </a:p>
                  </a:txBody>
                  <a:tcPr marL="68580" marR="68580" marT="0" marB="0"/>
                </a:tc>
                <a:extLst>
                  <a:ext uri="{0D108BD9-81ED-4DB2-BD59-A6C34878D82A}">
                    <a16:rowId xmlns:a16="http://schemas.microsoft.com/office/drawing/2014/main" val="10003"/>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2993421325"/>
              </p:ext>
            </p:extLst>
          </p:nvPr>
        </p:nvGraphicFramePr>
        <p:xfrm>
          <a:off x="265176" y="2892876"/>
          <a:ext cx="2815501" cy="3772467"/>
        </p:xfrm>
        <a:graphic>
          <a:graphicData uri="http://schemas.openxmlformats.org/drawingml/2006/table">
            <a:tbl>
              <a:tblPr firstRow="1" bandRow="1">
                <a:tableStyleId>{93296810-A885-4BE3-A3E7-6D5BEEA58F35}</a:tableStyleId>
              </a:tblPr>
              <a:tblGrid>
                <a:gridCol w="2815501">
                  <a:extLst>
                    <a:ext uri="{9D8B030D-6E8A-4147-A177-3AD203B41FA5}">
                      <a16:colId xmlns:a16="http://schemas.microsoft.com/office/drawing/2014/main" val="2592695231"/>
                    </a:ext>
                  </a:extLst>
                </a:gridCol>
              </a:tblGrid>
              <a:tr h="1691106">
                <a:tc>
                  <a:txBody>
                    <a:bodyPr/>
                    <a:lstStyle/>
                    <a:p>
                      <a:pPr algn="just"/>
                      <a:r>
                        <a:rPr lang="en-GB" sz="900" b="1" u="sng" kern="1200" dirty="0" smtClean="0">
                          <a:solidFill>
                            <a:schemeClr val="dk1"/>
                          </a:solidFill>
                          <a:effectLst/>
                          <a:latin typeface="+mn-lt"/>
                          <a:ea typeface="+mn-ea"/>
                          <a:cs typeface="+mn-cs"/>
                        </a:rPr>
                        <a:t>Piece</a:t>
                      </a:r>
                      <a:r>
                        <a:rPr lang="en-GB" sz="900" b="1" u="sng" kern="1200" baseline="0" dirty="0" smtClean="0">
                          <a:solidFill>
                            <a:schemeClr val="dk1"/>
                          </a:solidFill>
                          <a:effectLst/>
                          <a:latin typeface="+mn-lt"/>
                          <a:ea typeface="+mn-ea"/>
                          <a:cs typeface="+mn-cs"/>
                        </a:rPr>
                        <a:t> </a:t>
                      </a:r>
                      <a:r>
                        <a:rPr lang="en-GB" sz="900" b="1" u="sng" kern="1200" baseline="0" dirty="0" smtClean="0">
                          <a:solidFill>
                            <a:schemeClr val="dk1"/>
                          </a:solidFill>
                          <a:effectLst/>
                          <a:latin typeface="+mn-lt"/>
                          <a:ea typeface="+mn-ea"/>
                          <a:cs typeface="+mn-cs"/>
                        </a:rPr>
                        <a:t>1 What is mental health?</a:t>
                      </a:r>
                    </a:p>
                    <a:p>
                      <a:pPr marL="171450" indent="-171450" algn="just">
                        <a:buFont typeface="Arial" panose="020B0604020202020204" pitchFamily="34" charset="0"/>
                        <a:buChar char="•"/>
                      </a:pPr>
                      <a:r>
                        <a:rPr lang="en-GB" sz="900" b="0" u="none" kern="1200" baseline="0" dirty="0" smtClean="0">
                          <a:solidFill>
                            <a:schemeClr val="dk1"/>
                          </a:solidFill>
                          <a:effectLst/>
                          <a:latin typeface="+mn-lt"/>
                          <a:ea typeface="+mn-ea"/>
                          <a:cs typeface="+mn-cs"/>
                        </a:rPr>
                        <a:t>The World Health Organisation definition of mental health is- “Mental health is a state of wellbeing in which the individual realises his or her own abilities, can cope with the normal stresses of life, can work productively and fruitfully and is able to make a contribution to his or her own community.”</a:t>
                      </a:r>
                    </a:p>
                    <a:p>
                      <a:pPr marL="171450" indent="-171450" algn="just">
                        <a:buFont typeface="Arial" panose="020B0604020202020204" pitchFamily="34" charset="0"/>
                        <a:buChar char="•"/>
                      </a:pPr>
                      <a:r>
                        <a:rPr lang="en-GB" sz="900" b="0" u="none" kern="1200" baseline="0" dirty="0" smtClean="0">
                          <a:solidFill>
                            <a:schemeClr val="dk1"/>
                          </a:solidFill>
                          <a:effectLst/>
                          <a:latin typeface="+mn-lt"/>
                          <a:ea typeface="+mn-ea"/>
                          <a:cs typeface="+mn-cs"/>
                        </a:rPr>
                        <a:t>This means whether we are enjoying life, making the most of it, and managing to cope when things get difficult.</a:t>
                      </a:r>
                    </a:p>
                  </a:txBody>
                  <a:tcPr marL="68580" marR="68580" marT="0" marB="0">
                    <a:solidFill>
                      <a:schemeClr val="accent3">
                        <a:lumMod val="20000"/>
                        <a:lumOff val="80000"/>
                      </a:schemeClr>
                    </a:solidFill>
                  </a:tcPr>
                </a:tc>
                <a:extLst>
                  <a:ext uri="{0D108BD9-81ED-4DB2-BD59-A6C34878D82A}">
                    <a16:rowId xmlns:a16="http://schemas.microsoft.com/office/drawing/2014/main" val="1831584660"/>
                  </a:ext>
                </a:extLst>
              </a:tr>
              <a:tr h="2081361">
                <a:tc>
                  <a:txBody>
                    <a:bodyPr/>
                    <a:lstStyle/>
                    <a:p>
                      <a:pPr algn="just"/>
                      <a:r>
                        <a:rPr lang="en-GB" sz="900" b="1" u="sng" dirty="0" smtClean="0"/>
                        <a:t>Piece </a:t>
                      </a:r>
                      <a:r>
                        <a:rPr lang="en-GB" sz="900" b="1" u="sng" dirty="0" smtClean="0"/>
                        <a:t>2 My mental health</a:t>
                      </a:r>
                      <a:r>
                        <a:rPr lang="en-GB" sz="900" b="1" u="sng" baseline="0" dirty="0" smtClean="0"/>
                        <a:t> </a:t>
                      </a:r>
                    </a:p>
                    <a:p>
                      <a:pPr marL="171450" indent="-171450" algn="just">
                        <a:buFont typeface="Arial" panose="020B0604020202020204" pitchFamily="34" charset="0"/>
                        <a:buChar char="•"/>
                      </a:pPr>
                      <a:r>
                        <a:rPr lang="en-GB" sz="900" b="0" u="none" dirty="0" smtClean="0"/>
                        <a:t>Remember that  challenges are a normal part of life, and that having some anger, stress, anxiety and sadness is not unusual at certain times in our lives. But if there is an overwhelming amount of these things, they can tip the person’s mental health too far out of balance, and into a problem.</a:t>
                      </a:r>
                    </a:p>
                    <a:p>
                      <a:pPr marL="171450" indent="-171450" algn="just">
                        <a:buFont typeface="Arial" panose="020B0604020202020204" pitchFamily="34" charset="0"/>
                        <a:buChar char="•"/>
                      </a:pPr>
                      <a:r>
                        <a:rPr lang="en-GB" sz="900" b="0" u="none" dirty="0" smtClean="0"/>
                        <a:t>We need to monitor our own mental health and spot if we are out of balance.</a:t>
                      </a:r>
                    </a:p>
                    <a:p>
                      <a:pPr marL="171450" indent="-171450" algn="just">
                        <a:buFont typeface="Arial" panose="020B0604020202020204" pitchFamily="34" charset="0"/>
                        <a:buChar char="•"/>
                      </a:pPr>
                      <a:r>
                        <a:rPr lang="en-GB" sz="900" b="0" u="none" dirty="0" smtClean="0"/>
                        <a:t>We could use many strategies to help our mental health- talking to someone about our</a:t>
                      </a:r>
                      <a:r>
                        <a:rPr lang="en-GB" sz="900" b="0" u="none" baseline="0" dirty="0" smtClean="0"/>
                        <a:t> worries</a:t>
                      </a:r>
                      <a:r>
                        <a:rPr lang="en-GB" sz="900" b="0" u="none" dirty="0" smtClean="0"/>
                        <a:t>, stopping negative self-talk, spending time with </a:t>
                      </a:r>
                      <a:r>
                        <a:rPr lang="en-GB" sz="900" b="0" u="none" smtClean="0"/>
                        <a:t>a</a:t>
                      </a:r>
                      <a:r>
                        <a:rPr lang="en-GB" sz="900" b="0" u="none" baseline="0" smtClean="0"/>
                        <a:t> friend</a:t>
                      </a:r>
                      <a:r>
                        <a:rPr lang="en-GB" sz="900" b="0" u="none" smtClean="0"/>
                        <a:t>, </a:t>
                      </a:r>
                      <a:r>
                        <a:rPr lang="en-GB" sz="900" b="0" u="none" dirty="0" smtClean="0"/>
                        <a:t>doing a ‘calm me’, spending time in nature or playing outside, playing sport or exercising.</a:t>
                      </a:r>
                    </a:p>
                    <a:p>
                      <a:pPr marL="171450" indent="-171450" algn="just">
                        <a:buFont typeface="Arial" panose="020B0604020202020204" pitchFamily="34" charset="0"/>
                        <a:buChar char="•"/>
                      </a:pPr>
                      <a:endParaRPr lang="en-GB" sz="900" b="1" u="sng" dirty="0" smtClean="0"/>
                    </a:p>
                  </a:txBody>
                  <a:tcPr marL="68580" marR="68580" marT="0" marB="0"/>
                </a:tc>
                <a:extLst>
                  <a:ext uri="{0D108BD9-81ED-4DB2-BD59-A6C34878D82A}">
                    <a16:rowId xmlns:a16="http://schemas.microsoft.com/office/drawing/2014/main" val="4284817924"/>
                  </a:ext>
                </a:extLst>
              </a:tr>
            </a:tbl>
          </a:graphicData>
        </a:graphic>
      </p:graphicFrame>
      <p:sp>
        <p:nvSpPr>
          <p:cNvPr id="15" name="Rectangle 14"/>
          <p:cNvSpPr/>
          <p:nvPr/>
        </p:nvSpPr>
        <p:spPr>
          <a:xfrm>
            <a:off x="520802" y="2499302"/>
            <a:ext cx="2171748" cy="369332"/>
          </a:xfrm>
          <a:prstGeom prst="rect">
            <a:avLst/>
          </a:prstGeom>
        </p:spPr>
        <p:txBody>
          <a:bodyPr wrap="none">
            <a:spAutoFit/>
          </a:bodyPr>
          <a:lstStyle/>
          <a:p>
            <a:r>
              <a:rPr lang="en-GB" b="1" dirty="0">
                <a:solidFill>
                  <a:schemeClr val="bg1"/>
                </a:solidFill>
              </a:rPr>
              <a:t>Knowledge and skills</a:t>
            </a:r>
          </a:p>
        </p:txBody>
      </p:sp>
      <p:graphicFrame>
        <p:nvGraphicFramePr>
          <p:cNvPr id="10" name="Table 9">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973012737"/>
              </p:ext>
            </p:extLst>
          </p:nvPr>
        </p:nvGraphicFramePr>
        <p:xfrm>
          <a:off x="6483604" y="415774"/>
          <a:ext cx="3254755" cy="5452314"/>
        </p:xfrm>
        <a:graphic>
          <a:graphicData uri="http://schemas.openxmlformats.org/drawingml/2006/table">
            <a:tbl>
              <a:tblPr firstRow="1" bandRow="1">
                <a:tableStyleId>{21E4AEA4-8DFA-4A89-87EB-49C32662AFE0}</a:tableStyleId>
              </a:tblPr>
              <a:tblGrid>
                <a:gridCol w="1126974">
                  <a:extLst>
                    <a:ext uri="{9D8B030D-6E8A-4147-A177-3AD203B41FA5}">
                      <a16:colId xmlns:a16="http://schemas.microsoft.com/office/drawing/2014/main" val="771789285"/>
                    </a:ext>
                  </a:extLst>
                </a:gridCol>
                <a:gridCol w="2127781">
                  <a:extLst>
                    <a:ext uri="{9D8B030D-6E8A-4147-A177-3AD203B41FA5}">
                      <a16:colId xmlns:a16="http://schemas.microsoft.com/office/drawing/2014/main" val="1444632793"/>
                    </a:ext>
                  </a:extLst>
                </a:gridCol>
              </a:tblGrid>
              <a:tr h="544500">
                <a:tc gridSpan="2">
                  <a:txBody>
                    <a:bodyPr/>
                    <a:lstStyle/>
                    <a:p>
                      <a:pPr algn="ctr"/>
                      <a:r>
                        <a:rPr lang="en-US" sz="1800" dirty="0" smtClean="0"/>
                        <a:t>Vocabulary</a:t>
                      </a:r>
                      <a:endParaRPr lang="en-US" sz="18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6154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ashamed</a:t>
                      </a:r>
                    </a:p>
                  </a:txBody>
                  <a:tcPr marL="68580" marR="68580" marT="0" marB="0"/>
                </a:tc>
                <a:tc>
                  <a:txBody>
                    <a:bodyPr/>
                    <a:lstStyle/>
                    <a:p>
                      <a:r>
                        <a:rPr lang="en-GB" sz="1200" dirty="0" smtClean="0"/>
                        <a:t>Embarrassed or guilty feeling because of own actions or actions of others directed at you. </a:t>
                      </a:r>
                      <a:endParaRPr lang="en-GB" sz="1200" dirty="0"/>
                    </a:p>
                  </a:txBody>
                  <a:tcPr marL="68580" marR="68580" marT="0" marB="0"/>
                </a:tc>
                <a:extLst>
                  <a:ext uri="{0D108BD9-81ED-4DB2-BD59-A6C34878D82A}">
                    <a16:rowId xmlns:a16="http://schemas.microsoft.com/office/drawing/2014/main" val="3401584818"/>
                  </a:ext>
                </a:extLst>
              </a:tr>
              <a:tr h="4615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assertiveness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txBody>
                  <a:tcPr marL="68580" marR="68580" marT="0" marB="0"/>
                </a:tc>
                <a:tc>
                  <a:txBody>
                    <a:bodyPr/>
                    <a:lstStyle/>
                    <a:p>
                      <a:r>
                        <a:rPr lang="en-GB" sz="1200" dirty="0" smtClean="0"/>
                        <a:t>Confident and forceful behaviour. </a:t>
                      </a:r>
                      <a:endParaRPr lang="en-GB" sz="1200" dirty="0"/>
                    </a:p>
                  </a:txBody>
                  <a:tcPr marL="68580" marR="68580" marT="0" marB="0"/>
                </a:tc>
                <a:extLst>
                  <a:ext uri="{0D108BD9-81ED-4DB2-BD59-A6C34878D82A}">
                    <a16:rowId xmlns:a16="http://schemas.microsoft.com/office/drawing/2014/main" val="3468011435"/>
                  </a:ext>
                </a:extLst>
              </a:tr>
              <a:tr h="428457">
                <a:tc>
                  <a:txBody>
                    <a:bodyPr/>
                    <a:lstStyle/>
                    <a:p>
                      <a:r>
                        <a:rPr lang="en-GB" sz="1200" dirty="0" smtClean="0"/>
                        <a:t>bereavement</a:t>
                      </a:r>
                      <a:endParaRPr lang="en-GB" sz="1200" dirty="0"/>
                    </a:p>
                  </a:txBody>
                  <a:tcPr marL="68580" marR="68580" marT="0" marB="0"/>
                </a:tc>
                <a:tc>
                  <a:txBody>
                    <a:bodyPr/>
                    <a:lstStyle/>
                    <a:p>
                      <a:r>
                        <a:rPr lang="en-GB" sz="1200" dirty="0" smtClean="0"/>
                        <a:t>A feeling of loss when a person/pet dies.</a:t>
                      </a:r>
                      <a:r>
                        <a:rPr lang="en-GB" sz="1200" baseline="0" dirty="0" smtClean="0"/>
                        <a:t> </a:t>
                      </a:r>
                      <a:endParaRPr lang="en-GB" sz="1200" dirty="0"/>
                    </a:p>
                  </a:txBody>
                  <a:tcPr marL="68580" marR="68580" marT="0" marB="0"/>
                </a:tc>
                <a:extLst>
                  <a:ext uri="{0D108BD9-81ED-4DB2-BD59-A6C34878D82A}">
                    <a16:rowId xmlns:a16="http://schemas.microsoft.com/office/drawing/2014/main" val="2075142700"/>
                  </a:ext>
                </a:extLst>
              </a:tr>
              <a:tr h="4615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coping strategies</a:t>
                      </a:r>
                    </a:p>
                    <a:p>
                      <a:endParaRPr lang="en-GB" sz="1200" dirty="0"/>
                    </a:p>
                  </a:txBody>
                  <a:tcPr marL="68580" marR="68580" marT="0" marB="0"/>
                </a:tc>
                <a:tc>
                  <a:txBody>
                    <a:bodyPr/>
                    <a:lstStyle/>
                    <a:p>
                      <a:r>
                        <a:rPr lang="en-GB" sz="1200" dirty="0" smtClean="0"/>
                        <a:t>Things that you do to take your mind off difficult times. </a:t>
                      </a:r>
                      <a:endParaRPr lang="en-GB" sz="1200" dirty="0"/>
                    </a:p>
                  </a:txBody>
                  <a:tcPr marL="68580" marR="68580" marT="0" marB="0"/>
                </a:tc>
                <a:extLst>
                  <a:ext uri="{0D108BD9-81ED-4DB2-BD59-A6C34878D82A}">
                    <a16:rowId xmlns:a16="http://schemas.microsoft.com/office/drawing/2014/main" val="1498183642"/>
                  </a:ext>
                </a:extLst>
              </a:tr>
              <a:tr h="4615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cyberbullying</a:t>
                      </a:r>
                    </a:p>
                    <a:p>
                      <a:endParaRPr lang="en-GB" sz="1200" dirty="0"/>
                    </a:p>
                  </a:txBody>
                  <a:tcPr marL="68580" marR="68580" marT="0" marB="0"/>
                </a:tc>
                <a:tc>
                  <a:txBody>
                    <a:bodyPr/>
                    <a:lstStyle/>
                    <a:p>
                      <a:r>
                        <a:rPr lang="en-GB" sz="1200" dirty="0" smtClean="0"/>
                        <a:t>Bullying through devices/social media. </a:t>
                      </a:r>
                      <a:endParaRPr lang="en-GB" sz="1200" dirty="0"/>
                    </a:p>
                  </a:txBody>
                  <a:tcPr marL="68580" marR="68580" marT="0" marB="0"/>
                </a:tc>
                <a:extLst>
                  <a:ext uri="{0D108BD9-81ED-4DB2-BD59-A6C34878D82A}">
                    <a16:rowId xmlns:a16="http://schemas.microsoft.com/office/drawing/2014/main" val="803786164"/>
                  </a:ext>
                </a:extLst>
              </a:tr>
              <a:tr h="44205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denial</a:t>
                      </a:r>
                    </a:p>
                  </a:txBody>
                  <a:tcPr marL="68580" marR="68580" marT="0" marB="0"/>
                </a:tc>
                <a:tc>
                  <a:txBody>
                    <a:bodyPr/>
                    <a:lstStyle/>
                    <a:p>
                      <a:r>
                        <a:rPr lang="en-GB" sz="1200" dirty="0" smtClean="0"/>
                        <a:t>A stage in grief where you don’t believe a person can have died. </a:t>
                      </a:r>
                      <a:endParaRPr lang="en-GB" sz="1200" dirty="0"/>
                    </a:p>
                  </a:txBody>
                  <a:tcPr marL="68580" marR="68580" marT="0" marB="0"/>
                </a:tc>
                <a:extLst>
                  <a:ext uri="{0D108BD9-81ED-4DB2-BD59-A6C34878D82A}">
                    <a16:rowId xmlns:a16="http://schemas.microsoft.com/office/drawing/2014/main" val="3734594781"/>
                  </a:ext>
                </a:extLst>
              </a:tr>
              <a:tr h="461565">
                <a:tc>
                  <a:txBody>
                    <a:bodyPr/>
                    <a:lstStyle/>
                    <a:p>
                      <a:r>
                        <a:rPr lang="en-GB" sz="1200" dirty="0" smtClean="0"/>
                        <a:t>grief</a:t>
                      </a:r>
                      <a:endParaRPr lang="en-GB" sz="1200" dirty="0"/>
                    </a:p>
                  </a:txBody>
                  <a:tcPr marL="68580" marR="68580" marT="0" marB="0"/>
                </a:tc>
                <a:tc>
                  <a:txBody>
                    <a:bodyPr/>
                    <a:lstStyle/>
                    <a:p>
                      <a:r>
                        <a:rPr lang="en-GB" sz="1200" dirty="0" smtClean="0"/>
                        <a:t>Intense sorrow caused by someone’s death</a:t>
                      </a:r>
                      <a:r>
                        <a:rPr lang="en-GB" sz="1200" baseline="0" dirty="0" smtClean="0"/>
                        <a:t> or the death of a pet. </a:t>
                      </a:r>
                      <a:endParaRPr lang="en-GB" sz="1200" dirty="0"/>
                    </a:p>
                  </a:txBody>
                  <a:tcPr marL="68580" marR="68580" marT="0" marB="0"/>
                </a:tc>
                <a:extLst>
                  <a:ext uri="{0D108BD9-81ED-4DB2-BD59-A6C34878D82A}">
                    <a16:rowId xmlns:a16="http://schemas.microsoft.com/office/drawing/2014/main" val="1398772385"/>
                  </a:ext>
                </a:extLst>
              </a:tr>
              <a:tr h="42845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mental health</a:t>
                      </a:r>
                    </a:p>
                  </a:txBody>
                  <a:tcPr marL="68580" marR="68580" marT="0" marB="0"/>
                </a:tc>
                <a:tc>
                  <a:txBody>
                    <a:bodyPr/>
                    <a:lstStyle/>
                    <a:p>
                      <a:r>
                        <a:rPr lang="en-GB" sz="1200" dirty="0" smtClean="0"/>
                        <a:t>How a person feels emotionally.</a:t>
                      </a:r>
                      <a:r>
                        <a:rPr lang="en-GB" sz="1200" baseline="0" dirty="0" smtClean="0"/>
                        <a:t> </a:t>
                      </a:r>
                      <a:endParaRPr lang="en-GB" sz="1200" dirty="0"/>
                    </a:p>
                  </a:txBody>
                  <a:tcPr marL="68580" marR="68580" marT="0" marB="0"/>
                </a:tc>
                <a:extLst>
                  <a:ext uri="{0D108BD9-81ED-4DB2-BD59-A6C34878D82A}">
                    <a16:rowId xmlns:a16="http://schemas.microsoft.com/office/drawing/2014/main" val="432408064"/>
                  </a:ext>
                </a:extLst>
              </a:tr>
              <a:tr h="428457">
                <a:tc>
                  <a:txBody>
                    <a:bodyPr/>
                    <a:lstStyle/>
                    <a:p>
                      <a:r>
                        <a:rPr lang="en-GB" sz="1200" dirty="0" smtClean="0"/>
                        <a:t>power/control</a:t>
                      </a:r>
                      <a:endParaRPr lang="en-GB" sz="1200" dirty="0"/>
                    </a:p>
                  </a:txBody>
                  <a:tcPr marL="68580" marR="68580" marT="0" marB="0"/>
                </a:tc>
                <a:tc>
                  <a:txBody>
                    <a:bodyPr/>
                    <a:lstStyle/>
                    <a:p>
                      <a:r>
                        <a:rPr lang="en-GB" sz="1200" dirty="0" smtClean="0"/>
                        <a:t>Trying to make someone behave in a certain way.</a:t>
                      </a:r>
                      <a:endParaRPr lang="en-GB" sz="1200" dirty="0"/>
                    </a:p>
                  </a:txBody>
                  <a:tcPr marL="68580" marR="68580" marT="0" marB="0"/>
                </a:tc>
                <a:extLst>
                  <a:ext uri="{0D108BD9-81ED-4DB2-BD59-A6C34878D82A}">
                    <a16:rowId xmlns:a16="http://schemas.microsoft.com/office/drawing/2014/main" val="3075794675"/>
                  </a:ext>
                </a:extLst>
              </a:tr>
              <a:tr h="428457">
                <a:tc>
                  <a:txBody>
                    <a:bodyPr/>
                    <a:lstStyle/>
                    <a:p>
                      <a:r>
                        <a:rPr lang="en-GB" sz="1200" dirty="0" smtClean="0"/>
                        <a:t>stigma</a:t>
                      </a:r>
                      <a:endParaRPr lang="en-GB" sz="1200" dirty="0"/>
                    </a:p>
                  </a:txBody>
                  <a:tcPr marL="68580" marR="68580" marT="0" marB="0"/>
                </a:tc>
                <a:tc>
                  <a:txBody>
                    <a:bodyPr/>
                    <a:lstStyle/>
                    <a:p>
                      <a:r>
                        <a:rPr lang="en-GB" sz="1200" dirty="0" smtClean="0"/>
                        <a:t>A feeling that something is not allowed/not acceptable. </a:t>
                      </a:r>
                      <a:endParaRPr lang="en-GB" sz="1200" dirty="0"/>
                    </a:p>
                  </a:txBody>
                  <a:tcPr marL="68580" marR="68580" marT="0" marB="0"/>
                </a:tc>
                <a:extLst>
                  <a:ext uri="{0D108BD9-81ED-4DB2-BD59-A6C34878D82A}">
                    <a16:rowId xmlns:a16="http://schemas.microsoft.com/office/drawing/2014/main" val="3576520154"/>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3359852900"/>
              </p:ext>
            </p:extLst>
          </p:nvPr>
        </p:nvGraphicFramePr>
        <p:xfrm>
          <a:off x="6969117" y="5868087"/>
          <a:ext cx="2456823" cy="850557"/>
        </p:xfrm>
        <a:graphic>
          <a:graphicData uri="http://schemas.openxmlformats.org/drawingml/2006/table">
            <a:tbl>
              <a:tblPr firstRow="1" bandRow="1">
                <a:tableStyleId>{00A15C55-8517-42AA-B614-E9B94910E393}</a:tableStyleId>
              </a:tblPr>
              <a:tblGrid>
                <a:gridCol w="2456823">
                  <a:extLst>
                    <a:ext uri="{9D8B030D-6E8A-4147-A177-3AD203B41FA5}">
                      <a16:colId xmlns:a16="http://schemas.microsoft.com/office/drawing/2014/main" val="1998109792"/>
                    </a:ext>
                  </a:extLst>
                </a:gridCol>
              </a:tblGrid>
              <a:tr h="335338">
                <a:tc>
                  <a:txBody>
                    <a:bodyPr/>
                    <a:lstStyle/>
                    <a:p>
                      <a:pPr algn="ctr"/>
                      <a:r>
                        <a:rPr lang="en-GB" altLang="en-GB" sz="1400" dirty="0" smtClean="0"/>
                        <a:t>Useful</a:t>
                      </a:r>
                      <a:r>
                        <a:rPr lang="en-GB" altLang="en-GB" sz="1400" baseline="0" dirty="0" smtClean="0"/>
                        <a:t> agencies-</a:t>
                      </a:r>
                      <a:endParaRPr lang="en-GB" altLang="en-GB" sz="1400" dirty="0">
                        <a:latin typeface="Century Gothic" panose="020B0502020202020204" pitchFamily="34" charset="0"/>
                        <a:ea typeface="Tahoma" panose="020B0604030504040204" pitchFamily="34" charset="0"/>
                        <a:cs typeface="Tahoma" panose="020B0604030504040204" pitchFamily="34" charset="0"/>
                      </a:endParaRPr>
                    </a:p>
                  </a:txBody>
                  <a:tcPr marL="74295" marR="74295" marT="37148" marB="37148"/>
                </a:tc>
                <a:extLst>
                  <a:ext uri="{0D108BD9-81ED-4DB2-BD59-A6C34878D82A}">
                    <a16:rowId xmlns:a16="http://schemas.microsoft.com/office/drawing/2014/main" val="2630169865"/>
                  </a:ext>
                </a:extLst>
              </a:tr>
              <a:tr h="177662">
                <a:tc>
                  <a:txBody>
                    <a:bodyPr/>
                    <a:lstStyle/>
                    <a:p>
                      <a:pPr algn="just"/>
                      <a:r>
                        <a:rPr lang="en-US" sz="1000" u="none" strike="noStrike" kern="1200" baseline="0" dirty="0" smtClean="0"/>
                        <a:t>Childline-      0800 1111</a:t>
                      </a:r>
                      <a:endParaRPr lang="en-US" sz="1000" b="0" i="0" u="none" strike="noStrike" kern="1200" baseline="0" dirty="0" smtClean="0">
                        <a:solidFill>
                          <a:schemeClr val="dk1"/>
                        </a:solidFill>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2658411154"/>
                  </a:ext>
                </a:extLst>
              </a:tr>
              <a:tr h="337557">
                <a:tc>
                  <a:txBody>
                    <a:bodyPr/>
                    <a:lstStyle/>
                    <a:p>
                      <a:pPr algn="just"/>
                      <a:r>
                        <a:rPr lang="en-US" sz="1000" u="none" strike="noStrike" kern="1200" baseline="0" dirty="0" smtClean="0"/>
                        <a:t>Young Minds-   </a:t>
                      </a:r>
                    </a:p>
                    <a:p>
                      <a:pPr algn="just"/>
                      <a:r>
                        <a:rPr lang="en-GB" sz="900" dirty="0" smtClean="0">
                          <a:hlinkClick r:id="rId3"/>
                        </a:rPr>
                        <a:t>https://youngminds.org.uk</a:t>
                      </a:r>
                      <a:r>
                        <a:rPr lang="en-GB" sz="900" dirty="0" smtClean="0">
                          <a:hlinkClick r:id="rId3"/>
                        </a:rPr>
                        <a:t>/</a:t>
                      </a:r>
                      <a:endParaRPr lang="en-GB" sz="900" dirty="0" smtClean="0"/>
                    </a:p>
                  </a:txBody>
                  <a:tcPr marL="68580" marR="68580" marT="0" marB="0" anchor="ctr"/>
                </a:tc>
                <a:extLst>
                  <a:ext uri="{0D108BD9-81ED-4DB2-BD59-A6C34878D82A}">
                    <a16:rowId xmlns:a16="http://schemas.microsoft.com/office/drawing/2014/main" val="3896407635"/>
                  </a:ext>
                </a:extLst>
              </a:tr>
            </a:tbl>
          </a:graphicData>
        </a:graphic>
      </p:graphicFrame>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5675</TotalTime>
  <Words>643</Words>
  <Application>Microsoft Office PowerPoint</Application>
  <PresentationFormat>A4 Paper (210x297 mm)</PresentationFormat>
  <Paragraphs>63</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Tahoma</vt:lpstr>
      <vt:lpstr>Office Theme</vt:lpstr>
      <vt:lpstr>Shirley Heath  |  Relationships   Year Six| Summer 1     P.S.H.E.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Annabelle Clayton</cp:lastModifiedBy>
  <cp:revision>159</cp:revision>
  <cp:lastPrinted>2022-04-26T12:49:47Z</cp:lastPrinted>
  <dcterms:created xsi:type="dcterms:W3CDTF">2017-10-15T20:56:30Z</dcterms:created>
  <dcterms:modified xsi:type="dcterms:W3CDTF">2022-08-24T10:52:12Z</dcterms:modified>
</cp:coreProperties>
</file>