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3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459" y="8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|  Celebrating </a:t>
            </a:r>
            <a:r>
              <a:rPr lang="en-US" sz="1800" b="1" smtClean="0"/>
              <a:t>Difference Year Three</a:t>
            </a:r>
            <a:r>
              <a:rPr lang="en-US" sz="1800" b="1" dirty="0" smtClean="0"/>
              <a:t>| Autumn 2    P.S.H.E. 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6162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5785763"/>
              </p:ext>
            </p:extLst>
          </p:nvPr>
        </p:nvGraphicFramePr>
        <p:xfrm>
          <a:off x="6487708" y="393236"/>
          <a:ext cx="3228570" cy="56700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8653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4203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7674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winkl" panose="02000000000000000000" pitchFamily="2" charset="0"/>
                        </a:rPr>
                        <a:t>Vocabulary</a:t>
                      </a:r>
                      <a:endParaRPr lang="en-US" sz="18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751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bystander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Someone who watches</a:t>
                      </a:r>
                      <a:r>
                        <a:rPr lang="en-GB" sz="1000" baseline="0" dirty="0" smtClean="0">
                          <a:latin typeface="Twinkl" panose="02000000000000000000" pitchFamily="2" charset="0"/>
                        </a:rPr>
                        <a:t> something happen but does not take part.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751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conflict</a:t>
                      </a:r>
                    </a:p>
                    <a:p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Argument or fight.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187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connected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Joined.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751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consequences</a:t>
                      </a:r>
                    </a:p>
                    <a:p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Actions that happen because of someone’s behaviour.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1999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compliment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To say something nice/kind to someone.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751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difference</a:t>
                      </a:r>
                    </a:p>
                    <a:p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If something is not the same. 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750281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gay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u="none" dirty="0" smtClean="0">
                          <a:latin typeface="Twinkl" panose="02000000000000000000" pitchFamily="2" charset="0"/>
                        </a:rPr>
                        <a:t>Being gay is when someone is attracted to someone of the same gender as them. This should never be used as an insult.</a:t>
                      </a:r>
                      <a:r>
                        <a:rPr lang="en-US" sz="1000" b="0" u="none" baseline="0" dirty="0" smtClean="0">
                          <a:latin typeface="Twinkl" panose="02000000000000000000" pitchFamily="2" charset="0"/>
                        </a:rPr>
                        <a:t> </a:t>
                      </a:r>
                      <a:endParaRPr lang="en-US" sz="1000" b="0" u="none" dirty="0" smtClean="0">
                        <a:latin typeface="Twinkl" panose="02000000000000000000" pitchFamily="2" charset="0"/>
                      </a:endParaRPr>
                    </a:p>
                    <a:p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8898348"/>
                  </a:ext>
                </a:extLst>
              </a:tr>
              <a:tr h="3751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resolve</a:t>
                      </a:r>
                    </a:p>
                    <a:p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To sort out an</a:t>
                      </a:r>
                      <a:r>
                        <a:rPr lang="en-GB" sz="1000" baseline="0" dirty="0" smtClean="0">
                          <a:latin typeface="Twinkl" panose="02000000000000000000" pitchFamily="2" charset="0"/>
                        </a:rPr>
                        <a:t> argument or fight. 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3751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solution</a:t>
                      </a:r>
                    </a:p>
                    <a:p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To find  a way of making the problem better. 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3751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special</a:t>
                      </a:r>
                    </a:p>
                    <a:p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Different or important</a:t>
                      </a:r>
                      <a:r>
                        <a:rPr lang="en-GB" sz="1000" baseline="0" dirty="0" smtClean="0">
                          <a:latin typeface="Twinkl" panose="02000000000000000000" pitchFamily="2" charset="0"/>
                        </a:rPr>
                        <a:t> or precious. 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750281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stereotyping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u="none" baseline="0" dirty="0" smtClean="0">
                          <a:latin typeface="Twinkl" panose="02000000000000000000" pitchFamily="2" charset="0"/>
                        </a:rPr>
                        <a:t>to believe unfairly that all people or things with a particular characteristic are the same</a:t>
                      </a:r>
                      <a:endParaRPr lang="en-GB" sz="1000" dirty="0" smtClean="0">
                        <a:latin typeface="Twinkl" panose="02000000000000000000" pitchFamily="2" charset="0"/>
                      </a:endParaRPr>
                    </a:p>
                    <a:p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58033276"/>
                  </a:ext>
                </a:extLst>
              </a:tr>
              <a:tr h="5627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witness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 smtClean="0">
                        <a:latin typeface="Twinkl" panose="02000000000000000000" pitchFamily="2" charset="0"/>
                      </a:endParaRPr>
                    </a:p>
                    <a:p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Twinkl" panose="02000000000000000000" pitchFamily="2" charset="0"/>
                        </a:rPr>
                        <a:t>Someone that watches an event happen. </a:t>
                      </a:r>
                      <a:endParaRPr lang="en-GB" sz="10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0003" y="6236597"/>
            <a:ext cx="1147675" cy="3279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6908" y="6235210"/>
            <a:ext cx="1308889" cy="3192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40410" y="408886"/>
            <a:ext cx="3993072" cy="5985944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333810"/>
              </p:ext>
            </p:extLst>
          </p:nvPr>
        </p:nvGraphicFramePr>
        <p:xfrm>
          <a:off x="101601" y="407398"/>
          <a:ext cx="2484582" cy="244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582">
                  <a:extLst>
                    <a:ext uri="{9D8B030D-6E8A-4147-A177-3AD203B41FA5}">
                      <a16:colId xmlns:a16="http://schemas.microsoft.com/office/drawing/2014/main" val="36126871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winkl" panose="02000000000000000000" pitchFamily="2" charset="0"/>
                        </a:rPr>
                        <a:t>Equality act 2010</a:t>
                      </a:r>
                      <a:endParaRPr lang="en-GB" sz="1800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0177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The Equality Act 2010 makes it illegal to discriminate against people in any way on the basis of any of the characteristics below.</a:t>
                      </a:r>
                    </a:p>
                    <a:p>
                      <a:pPr algn="ctr"/>
                      <a:r>
                        <a:rPr lang="en-GB" sz="13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/>
                      </a:r>
                      <a:br>
                        <a:rPr lang="en-GB" sz="13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</a:br>
                      <a:r>
                        <a:rPr lang="en-GB" sz="13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This aims to promote fairness and equality and protect everyone in Britain from being treated differently to others.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4768729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9473192"/>
              </p:ext>
            </p:extLst>
          </p:nvPr>
        </p:nvGraphicFramePr>
        <p:xfrm>
          <a:off x="101601" y="3090392"/>
          <a:ext cx="2484582" cy="3632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484582">
                  <a:extLst>
                    <a:ext uri="{9D8B030D-6E8A-4147-A177-3AD203B41FA5}">
                      <a16:colId xmlns:a16="http://schemas.microsoft.com/office/drawing/2014/main" val="25876984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Protected</a:t>
                      </a:r>
                      <a:r>
                        <a:rPr lang="en-GB" sz="1600" baseline="0" dirty="0" smtClean="0">
                          <a:latin typeface="Twinkl" panose="02000000000000000000" pitchFamily="2" charset="0"/>
                        </a:rPr>
                        <a:t> Characteristics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9501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There are nine protected characteristics, these are: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age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disability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gender reassignment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marriage and civil partnership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pregnancy and maternity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race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religion or belief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sex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sexual orientation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485435"/>
                  </a:ext>
                </a:extLst>
              </a:tr>
            </a:tbl>
          </a:graphicData>
        </a:graphic>
      </p:graphicFrame>
      <p:sp>
        <p:nvSpPr>
          <p:cNvPr id="17" name="Rectangle 16"/>
          <p:cNvSpPr/>
          <p:nvPr/>
        </p:nvSpPr>
        <p:spPr>
          <a:xfrm>
            <a:off x="4276436" y="5569527"/>
            <a:ext cx="179194" cy="203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5630" y="5201395"/>
            <a:ext cx="1871279" cy="152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5506</TotalTime>
  <Words>214</Words>
  <Application>Microsoft Office PowerPoint</Application>
  <PresentationFormat>A4 Paper (210x297 mm)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</vt:lpstr>
      <vt:lpstr>Office Theme</vt:lpstr>
      <vt:lpstr>Shirley Heath  |  Celebrating Difference Year Three| Autumn 2    P.S.H.E.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Knight</cp:lastModifiedBy>
  <cp:revision>130</cp:revision>
  <cp:lastPrinted>2022-04-26T12:49:47Z</cp:lastPrinted>
  <dcterms:created xsi:type="dcterms:W3CDTF">2017-10-15T20:56:30Z</dcterms:created>
  <dcterms:modified xsi:type="dcterms:W3CDTF">2024-05-14T12:45:41Z</dcterms:modified>
</cp:coreProperties>
</file>