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83" d="100"/>
          <a:sy n="83" d="100"/>
        </p:scale>
        <p:origin x="1762"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5/9/2024</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5/9/2024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Light|  Year 6  | Autumn 1</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100798117"/>
              </p:ext>
            </p:extLst>
          </p:nvPr>
        </p:nvGraphicFramePr>
        <p:xfrm>
          <a:off x="2697532" y="376093"/>
          <a:ext cx="3144181" cy="6439230"/>
        </p:xfrm>
        <a:graphic>
          <a:graphicData uri="http://schemas.openxmlformats.org/drawingml/2006/table">
            <a:tbl>
              <a:tblPr firstRow="1" bandRow="1">
                <a:tableStyleId>{93296810-A885-4BE3-A3E7-6D5BEEA58F35}</a:tableStyleId>
              </a:tblPr>
              <a:tblGrid>
                <a:gridCol w="3144181">
                  <a:extLst>
                    <a:ext uri="{9D8B030D-6E8A-4147-A177-3AD203B41FA5}">
                      <a16:colId xmlns:a16="http://schemas.microsoft.com/office/drawing/2014/main" val="20000"/>
                    </a:ext>
                  </a:extLst>
                </a:gridCol>
              </a:tblGrid>
              <a:tr h="360675">
                <a:tc>
                  <a:txBody>
                    <a:bodyPr/>
                    <a:lstStyle/>
                    <a:p>
                      <a:pPr algn="ctr"/>
                      <a:r>
                        <a:rPr lang="en-GB" altLang="en-GB" dirty="0" smtClean="0"/>
                        <a:t>Key</a:t>
                      </a:r>
                      <a:r>
                        <a:rPr lang="en-GB" altLang="en-GB" baseline="0" dirty="0" smtClean="0"/>
                        <a:t> Diagrams</a:t>
                      </a:r>
                      <a:endParaRPr lang="en-GB" altLang="en-GB" dirty="0"/>
                    </a:p>
                  </a:txBody>
                  <a:tcPr marL="74295" marR="74295" marT="37148" marB="37148"/>
                </a:tc>
                <a:extLst>
                  <a:ext uri="{0D108BD9-81ED-4DB2-BD59-A6C34878D82A}">
                    <a16:rowId xmlns:a16="http://schemas.microsoft.com/office/drawing/2014/main" val="10000"/>
                  </a:ext>
                </a:extLst>
              </a:tr>
              <a:tr h="6078555">
                <a:tc>
                  <a:txBody>
                    <a:bodyPr/>
                    <a:lstStyle/>
                    <a:p>
                      <a:endParaRPr lang="en-GB" altLang="en-GB" sz="1000" b="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486477056"/>
              </p:ext>
            </p:extLst>
          </p:nvPr>
        </p:nvGraphicFramePr>
        <p:xfrm>
          <a:off x="5851464" y="368881"/>
          <a:ext cx="4000858" cy="6391217"/>
        </p:xfrm>
        <a:graphic>
          <a:graphicData uri="http://schemas.openxmlformats.org/drawingml/2006/table">
            <a:tbl>
              <a:tblPr firstRow="1" bandRow="1">
                <a:tableStyleId>{21E4AEA4-8DFA-4A89-87EB-49C32662AFE0}</a:tableStyleId>
              </a:tblPr>
              <a:tblGrid>
                <a:gridCol w="349608">
                  <a:extLst>
                    <a:ext uri="{9D8B030D-6E8A-4147-A177-3AD203B41FA5}">
                      <a16:colId xmlns:a16="http://schemas.microsoft.com/office/drawing/2014/main" val="3034729171"/>
                    </a:ext>
                  </a:extLst>
                </a:gridCol>
                <a:gridCol w="1396338">
                  <a:extLst>
                    <a:ext uri="{9D8B030D-6E8A-4147-A177-3AD203B41FA5}">
                      <a16:colId xmlns:a16="http://schemas.microsoft.com/office/drawing/2014/main" val="771789285"/>
                    </a:ext>
                  </a:extLst>
                </a:gridCol>
                <a:gridCol w="2254912">
                  <a:extLst>
                    <a:ext uri="{9D8B030D-6E8A-4147-A177-3AD203B41FA5}">
                      <a16:colId xmlns:a16="http://schemas.microsoft.com/office/drawing/2014/main" val="1444632793"/>
                    </a:ext>
                  </a:extLst>
                </a:gridCol>
              </a:tblGrid>
              <a:tr h="398367">
                <a:tc gridSpan="3">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499025">
                <a:tc>
                  <a:txBody>
                    <a:bodyPr/>
                    <a:lstStyle/>
                    <a:p>
                      <a:r>
                        <a:rPr lang="en-US" sz="1200" dirty="0"/>
                        <a:t>1</a:t>
                      </a:r>
                      <a:endParaRPr lang="en-US" sz="1200" b="0" dirty="0"/>
                    </a:p>
                  </a:txBody>
                  <a:tcPr marL="74295" marR="74295" marT="37148" marB="37148"/>
                </a:tc>
                <a:tc>
                  <a:txBody>
                    <a:bodyPr/>
                    <a:lstStyle/>
                    <a:p>
                      <a:r>
                        <a:rPr lang="en-GB" sz="1400" dirty="0" smtClean="0"/>
                        <a:t>Light source</a:t>
                      </a:r>
                      <a:endParaRPr lang="en-GB" sz="1400" dirty="0"/>
                    </a:p>
                  </a:txBody>
                  <a:tcPr marL="68580" marR="68580" marT="0" marB="0"/>
                </a:tc>
                <a:tc>
                  <a:txBody>
                    <a:bodyPr/>
                    <a:lstStyle/>
                    <a:p>
                      <a:r>
                        <a:rPr lang="en-GB" sz="1400" dirty="0" smtClean="0"/>
                        <a:t>Where the light is being produced</a:t>
                      </a:r>
                      <a:endParaRPr lang="en-GB" sz="1400" dirty="0"/>
                    </a:p>
                  </a:txBody>
                  <a:tcPr marL="68580" marR="68580" marT="0" marB="0"/>
                </a:tc>
                <a:extLst>
                  <a:ext uri="{0D108BD9-81ED-4DB2-BD59-A6C34878D82A}">
                    <a16:rowId xmlns:a16="http://schemas.microsoft.com/office/drawing/2014/main" val="3401584818"/>
                  </a:ext>
                </a:extLst>
              </a:tr>
              <a:tr h="731428">
                <a:tc>
                  <a:txBody>
                    <a:bodyPr/>
                    <a:lstStyle/>
                    <a:p>
                      <a:r>
                        <a:rPr lang="en-US" sz="1200" dirty="0"/>
                        <a:t>2</a:t>
                      </a:r>
                      <a:endParaRPr lang="en-US" sz="1200" b="0" dirty="0"/>
                    </a:p>
                  </a:txBody>
                  <a:tcPr marL="74295" marR="74295" marT="37148" marB="37148"/>
                </a:tc>
                <a:tc>
                  <a:txBody>
                    <a:bodyPr/>
                    <a:lstStyle/>
                    <a:p>
                      <a:r>
                        <a:rPr lang="en-GB" sz="1400" dirty="0" smtClean="0"/>
                        <a:t>Reflector</a:t>
                      </a:r>
                      <a:endParaRPr lang="en-GB" sz="1400" dirty="0"/>
                    </a:p>
                  </a:txBody>
                  <a:tcPr marL="68580" marR="68580" marT="0" marB="0"/>
                </a:tc>
                <a:tc>
                  <a:txBody>
                    <a:bodyPr/>
                    <a:lstStyle/>
                    <a:p>
                      <a:r>
                        <a:rPr lang="en-GB" sz="1400" dirty="0" smtClean="0"/>
                        <a:t>Something</a:t>
                      </a:r>
                      <a:r>
                        <a:rPr lang="en-GB" sz="1400" baseline="0" dirty="0" smtClean="0"/>
                        <a:t> that light bounces off as it travels in straight lines</a:t>
                      </a:r>
                      <a:endParaRPr lang="en-GB" sz="1400" dirty="0"/>
                    </a:p>
                  </a:txBody>
                  <a:tcPr marL="68580" marR="68580" marT="0" marB="0"/>
                </a:tc>
                <a:extLst>
                  <a:ext uri="{0D108BD9-81ED-4DB2-BD59-A6C34878D82A}">
                    <a16:rowId xmlns:a16="http://schemas.microsoft.com/office/drawing/2014/main" val="2075142700"/>
                  </a:ext>
                </a:extLst>
              </a:tr>
              <a:tr h="487618">
                <a:tc>
                  <a:txBody>
                    <a:bodyPr/>
                    <a:lstStyle/>
                    <a:p>
                      <a:r>
                        <a:rPr lang="en-US" sz="1200" dirty="0"/>
                        <a:t>3</a:t>
                      </a:r>
                      <a:endParaRPr lang="en-US" sz="1200" b="0" dirty="0"/>
                    </a:p>
                  </a:txBody>
                  <a:tcPr marL="74295" marR="74295" marT="37148" marB="37148"/>
                </a:tc>
                <a:tc>
                  <a:txBody>
                    <a:bodyPr/>
                    <a:lstStyle/>
                    <a:p>
                      <a:r>
                        <a:rPr lang="en-GB" sz="1400" dirty="0" smtClean="0"/>
                        <a:t>Light energy</a:t>
                      </a:r>
                      <a:endParaRPr lang="en-GB" sz="1400" dirty="0"/>
                    </a:p>
                  </a:txBody>
                  <a:tcPr marL="68580" marR="68580" marT="0" marB="0"/>
                </a:tc>
                <a:tc>
                  <a:txBody>
                    <a:bodyPr/>
                    <a:lstStyle/>
                    <a:p>
                      <a:r>
                        <a:rPr lang="en-GB" sz="1400" dirty="0" smtClean="0"/>
                        <a:t>The</a:t>
                      </a:r>
                      <a:r>
                        <a:rPr lang="en-GB" sz="1400" baseline="0" dirty="0" smtClean="0"/>
                        <a:t> type of energy carried by light</a:t>
                      </a:r>
                      <a:endParaRPr lang="en-GB" sz="1400" dirty="0"/>
                    </a:p>
                  </a:txBody>
                  <a:tcPr marL="68580" marR="68580" marT="0" marB="0"/>
                </a:tc>
                <a:extLst>
                  <a:ext uri="{0D108BD9-81ED-4DB2-BD59-A6C34878D82A}">
                    <a16:rowId xmlns:a16="http://schemas.microsoft.com/office/drawing/2014/main" val="3734594781"/>
                  </a:ext>
                </a:extLst>
              </a:tr>
              <a:tr h="300361">
                <a:tc>
                  <a:txBody>
                    <a:bodyPr/>
                    <a:lstStyle/>
                    <a:p>
                      <a:r>
                        <a:rPr lang="en-US" sz="1200" dirty="0"/>
                        <a:t>4</a:t>
                      </a:r>
                      <a:endParaRPr lang="en-US" sz="1200" b="0" dirty="0"/>
                    </a:p>
                  </a:txBody>
                  <a:tcPr marL="74295" marR="74295" marT="37148" marB="37148"/>
                </a:tc>
                <a:tc>
                  <a:txBody>
                    <a:bodyPr/>
                    <a:lstStyle/>
                    <a:p>
                      <a:r>
                        <a:rPr lang="en-GB" sz="1400" dirty="0" smtClean="0"/>
                        <a:t>Shadow</a:t>
                      </a:r>
                      <a:endParaRPr lang="en-GB" sz="1400" dirty="0"/>
                    </a:p>
                  </a:txBody>
                  <a:tcPr marL="68580" marR="68580" marT="0" marB="0"/>
                </a:tc>
                <a:tc>
                  <a:txBody>
                    <a:bodyPr/>
                    <a:lstStyle/>
                    <a:p>
                      <a:r>
                        <a:rPr lang="en-GB" sz="1400" dirty="0" smtClean="0"/>
                        <a:t>Where</a:t>
                      </a:r>
                      <a:r>
                        <a:rPr lang="en-GB" sz="1400" baseline="0" dirty="0" smtClean="0"/>
                        <a:t> light cannot reach</a:t>
                      </a:r>
                      <a:endParaRPr lang="en-GB" sz="1400" dirty="0"/>
                    </a:p>
                  </a:txBody>
                  <a:tcPr marL="68580" marR="68580" marT="0" marB="0"/>
                </a:tc>
                <a:extLst>
                  <a:ext uri="{0D108BD9-81ED-4DB2-BD59-A6C34878D82A}">
                    <a16:rowId xmlns:a16="http://schemas.microsoft.com/office/drawing/2014/main" val="3513572833"/>
                  </a:ext>
                </a:extLst>
              </a:tr>
              <a:tr h="532359">
                <a:tc>
                  <a:txBody>
                    <a:bodyPr/>
                    <a:lstStyle/>
                    <a:p>
                      <a:r>
                        <a:rPr lang="en-US" sz="1200" dirty="0"/>
                        <a:t>5</a:t>
                      </a:r>
                      <a:endParaRPr lang="en-US" sz="1200" b="0" dirty="0"/>
                    </a:p>
                  </a:txBody>
                  <a:tcPr marL="74295" marR="74295" marT="37148" marB="37148"/>
                </a:tc>
                <a:tc>
                  <a:txBody>
                    <a:bodyPr/>
                    <a:lstStyle/>
                    <a:p>
                      <a:r>
                        <a:rPr lang="en-GB" sz="1400" dirty="0" smtClean="0"/>
                        <a:t>Opaque</a:t>
                      </a:r>
                      <a:endParaRPr lang="en-GB" sz="1400" dirty="0"/>
                    </a:p>
                  </a:txBody>
                  <a:tcPr marL="68580" marR="68580" marT="0" marB="0"/>
                </a:tc>
                <a:tc>
                  <a:txBody>
                    <a:bodyPr/>
                    <a:lstStyle/>
                    <a:p>
                      <a:r>
                        <a:rPr lang="en-GB" sz="1400" dirty="0" smtClean="0"/>
                        <a:t>Light cannot pass through</a:t>
                      </a:r>
                      <a:endParaRPr lang="en-GB" sz="1400" dirty="0"/>
                    </a:p>
                  </a:txBody>
                  <a:tcPr marL="68580" marR="68580" marT="0" marB="0"/>
                </a:tc>
                <a:extLst>
                  <a:ext uri="{0D108BD9-81ED-4DB2-BD59-A6C34878D82A}">
                    <a16:rowId xmlns:a16="http://schemas.microsoft.com/office/drawing/2014/main" val="1398772385"/>
                  </a:ext>
                </a:extLst>
              </a:tr>
              <a:tr h="706075">
                <a:tc>
                  <a:txBody>
                    <a:bodyPr/>
                    <a:lstStyle/>
                    <a:p>
                      <a:r>
                        <a:rPr lang="en-US" sz="1200" dirty="0"/>
                        <a:t>6</a:t>
                      </a:r>
                      <a:endParaRPr lang="en-US" sz="1200" b="0" dirty="0"/>
                    </a:p>
                  </a:txBody>
                  <a:tcPr marL="74295" marR="74295" marT="37148" marB="37148"/>
                </a:tc>
                <a:tc>
                  <a:txBody>
                    <a:bodyPr/>
                    <a:lstStyle/>
                    <a:p>
                      <a:r>
                        <a:rPr lang="en-GB" sz="1400" dirty="0" smtClean="0"/>
                        <a:t>Transparent</a:t>
                      </a:r>
                      <a:endParaRPr lang="en-GB" sz="1400" dirty="0"/>
                    </a:p>
                  </a:txBody>
                  <a:tcPr marL="68580" marR="68580" marT="0" marB="0"/>
                </a:tc>
                <a:tc>
                  <a:txBody>
                    <a:bodyPr/>
                    <a:lstStyle/>
                    <a:p>
                      <a:r>
                        <a:rPr lang="en-GB" sz="1400" dirty="0" smtClean="0"/>
                        <a:t>Light can pass</a:t>
                      </a:r>
                      <a:r>
                        <a:rPr lang="en-GB" sz="1400" baseline="0" dirty="0" smtClean="0"/>
                        <a:t> through</a:t>
                      </a:r>
                      <a:endParaRPr lang="en-GB" sz="1400" dirty="0"/>
                    </a:p>
                  </a:txBody>
                  <a:tcPr marL="68580" marR="68580" marT="0" marB="0"/>
                </a:tc>
                <a:extLst>
                  <a:ext uri="{0D108BD9-81ED-4DB2-BD59-A6C34878D82A}">
                    <a16:rowId xmlns:a16="http://schemas.microsoft.com/office/drawing/2014/main" val="432408064"/>
                  </a:ext>
                </a:extLst>
              </a:tr>
              <a:tr h="487618">
                <a:tc>
                  <a:txBody>
                    <a:bodyPr/>
                    <a:lstStyle/>
                    <a:p>
                      <a:r>
                        <a:rPr lang="en-GB" altLang="en-GB" sz="1200" dirty="0"/>
                        <a:t>7</a:t>
                      </a:r>
                      <a:endParaRPr lang="en-US" sz="1200" b="0" dirty="0"/>
                    </a:p>
                  </a:txBody>
                  <a:tcPr marL="74295" marR="74295" marT="37148" marB="37148"/>
                </a:tc>
                <a:tc>
                  <a:txBody>
                    <a:bodyPr/>
                    <a:lstStyle/>
                    <a:p>
                      <a:r>
                        <a:rPr lang="en-GB" sz="1400" dirty="0" smtClean="0"/>
                        <a:t>Translucent</a:t>
                      </a:r>
                      <a:endParaRPr lang="en-GB" sz="1400" dirty="0"/>
                    </a:p>
                  </a:txBody>
                  <a:tcPr marL="68580" marR="68580" marT="0" marB="0"/>
                </a:tc>
                <a:tc>
                  <a:txBody>
                    <a:bodyPr/>
                    <a:lstStyle/>
                    <a:p>
                      <a:r>
                        <a:rPr lang="en-GB" sz="1400" dirty="0" smtClean="0"/>
                        <a:t>Light can partially pass through</a:t>
                      </a:r>
                      <a:endParaRPr lang="en-GB" sz="1400" dirty="0"/>
                    </a:p>
                  </a:txBody>
                  <a:tcPr marL="68580" marR="68580" marT="0" marB="0"/>
                </a:tc>
                <a:extLst>
                  <a:ext uri="{0D108BD9-81ED-4DB2-BD59-A6C34878D82A}">
                    <a16:rowId xmlns:a16="http://schemas.microsoft.com/office/drawing/2014/main" val="2253600408"/>
                  </a:ext>
                </a:extLst>
              </a:tr>
              <a:tr h="345905">
                <a:tc>
                  <a:txBody>
                    <a:bodyPr/>
                    <a:lstStyle/>
                    <a:p>
                      <a:r>
                        <a:rPr lang="en-US" sz="1200" dirty="0" smtClean="0"/>
                        <a:t>8</a:t>
                      </a:r>
                      <a:endParaRPr lang="en-US" sz="1200" b="0" dirty="0"/>
                    </a:p>
                  </a:txBody>
                  <a:tcPr marL="74295" marR="74295" marT="37148" marB="37148"/>
                </a:tc>
                <a:tc>
                  <a:txBody>
                    <a:bodyPr/>
                    <a:lstStyle/>
                    <a:p>
                      <a:r>
                        <a:rPr lang="en-GB" sz="1400" dirty="0" smtClean="0"/>
                        <a:t>incidence</a:t>
                      </a:r>
                      <a:r>
                        <a:rPr lang="en-GB" sz="1400" baseline="0" dirty="0" smtClean="0"/>
                        <a:t> ray</a:t>
                      </a:r>
                      <a:endParaRPr lang="en-GB" sz="1400" dirty="0"/>
                    </a:p>
                  </a:txBody>
                  <a:tcPr marL="68580" marR="68580" marT="0" marB="0"/>
                </a:tc>
                <a:tc>
                  <a:txBody>
                    <a:bodyPr/>
                    <a:lstStyle/>
                    <a:p>
                      <a:r>
                        <a:rPr lang="en-GB" sz="1400" dirty="0" smtClean="0"/>
                        <a:t>Ray of light that hits an object</a:t>
                      </a:r>
                      <a:endParaRPr lang="en-GB" sz="1400" dirty="0"/>
                    </a:p>
                  </a:txBody>
                  <a:tcPr marL="68580" marR="68580" marT="0" marB="0"/>
                </a:tc>
                <a:extLst>
                  <a:ext uri="{0D108BD9-81ED-4DB2-BD59-A6C34878D82A}">
                    <a16:rowId xmlns:a16="http://schemas.microsoft.com/office/drawing/2014/main" val="3431194389"/>
                  </a:ext>
                </a:extLst>
              </a:tr>
              <a:tr h="541486">
                <a:tc>
                  <a:txBody>
                    <a:bodyPr/>
                    <a:lstStyle/>
                    <a:p>
                      <a:r>
                        <a:rPr lang="en-US" sz="1200" dirty="0" smtClean="0"/>
                        <a:t>9</a:t>
                      </a:r>
                      <a:endParaRPr lang="en-US" sz="1200" b="0" dirty="0"/>
                    </a:p>
                  </a:txBody>
                  <a:tcPr marL="74295" marR="74295" marT="37148" marB="37148"/>
                </a:tc>
                <a:tc>
                  <a:txBody>
                    <a:bodyPr/>
                    <a:lstStyle/>
                    <a:p>
                      <a:r>
                        <a:rPr lang="en-GB" sz="1400" dirty="0" smtClean="0"/>
                        <a:t>reflected</a:t>
                      </a:r>
                      <a:r>
                        <a:rPr lang="en-GB" sz="1400" baseline="0" dirty="0" smtClean="0"/>
                        <a:t> ray</a:t>
                      </a:r>
                      <a:endParaRPr lang="en-GB" sz="1400" dirty="0"/>
                    </a:p>
                  </a:txBody>
                  <a:tcPr marL="68580" marR="68580" marT="0" marB="0"/>
                </a:tc>
                <a:tc>
                  <a:txBody>
                    <a:bodyPr/>
                    <a:lstStyle/>
                    <a:p>
                      <a:r>
                        <a:rPr lang="en-GB" sz="1400" dirty="0" smtClean="0"/>
                        <a:t>Ray of light that bounces off an</a:t>
                      </a:r>
                      <a:r>
                        <a:rPr lang="en-GB" sz="1400" baseline="0" dirty="0" smtClean="0"/>
                        <a:t> object</a:t>
                      </a:r>
                      <a:endParaRPr lang="en-GB" sz="1400" dirty="0"/>
                    </a:p>
                  </a:txBody>
                  <a:tcPr marL="68580" marR="68580" marT="0" marB="0"/>
                </a:tc>
                <a:extLst>
                  <a:ext uri="{0D108BD9-81ED-4DB2-BD59-A6C34878D82A}">
                    <a16:rowId xmlns:a16="http://schemas.microsoft.com/office/drawing/2014/main" val="3075794675"/>
                  </a:ext>
                </a:extLst>
              </a:tr>
              <a:tr h="375133">
                <a:tc>
                  <a:txBody>
                    <a:bodyPr/>
                    <a:lstStyle/>
                    <a:p>
                      <a:r>
                        <a:rPr lang="en-GB" sz="1200" dirty="0" smtClean="0"/>
                        <a:t>11</a:t>
                      </a:r>
                      <a:endParaRPr lang="en-GB" sz="1200" dirty="0"/>
                    </a:p>
                  </a:txBody>
                  <a:tcPr marL="74295" marR="74295" marT="37148" marB="37148"/>
                </a:tc>
                <a:tc>
                  <a:txBody>
                    <a:bodyPr/>
                    <a:lstStyle/>
                    <a:p>
                      <a:r>
                        <a:rPr lang="en-GB" sz="1400" dirty="0" smtClean="0"/>
                        <a:t>refraction</a:t>
                      </a:r>
                      <a:endParaRPr lang="en-GB" sz="1400" dirty="0"/>
                    </a:p>
                  </a:txBody>
                  <a:tcPr marL="68580" marR="68580" marT="0" marB="0"/>
                </a:tc>
                <a:tc>
                  <a:txBody>
                    <a:bodyPr/>
                    <a:lstStyle/>
                    <a:p>
                      <a:r>
                        <a:rPr lang="en-GB" sz="1400" dirty="0" smtClean="0"/>
                        <a:t>Light</a:t>
                      </a:r>
                      <a:r>
                        <a:rPr lang="en-GB" sz="1400" baseline="0" dirty="0" smtClean="0"/>
                        <a:t> changing direction and bending</a:t>
                      </a:r>
                      <a:endParaRPr lang="en-GB" sz="1400" dirty="0"/>
                    </a:p>
                  </a:txBody>
                  <a:tcPr marL="68580" marR="68580" marT="0" marB="0"/>
                </a:tc>
                <a:extLst>
                  <a:ext uri="{0D108BD9-81ED-4DB2-BD59-A6C34878D82A}">
                    <a16:rowId xmlns:a16="http://schemas.microsoft.com/office/drawing/2014/main" val="1470796219"/>
                  </a:ext>
                </a:extLst>
              </a:tr>
              <a:tr h="349657">
                <a:tc>
                  <a:txBody>
                    <a:bodyPr/>
                    <a:lstStyle/>
                    <a:p>
                      <a:r>
                        <a:rPr lang="en-GB" sz="1200" dirty="0" smtClean="0"/>
                        <a:t>12</a:t>
                      </a:r>
                      <a:endParaRPr lang="en-GB" sz="1200" dirty="0"/>
                    </a:p>
                  </a:txBody>
                  <a:tcPr marL="74295" marR="74295" marT="37148" marB="37148"/>
                </a:tc>
                <a:tc>
                  <a:txBody>
                    <a:bodyPr/>
                    <a:lstStyle/>
                    <a:p>
                      <a:r>
                        <a:rPr lang="en-GB" sz="1400" dirty="0" smtClean="0"/>
                        <a:t>spectrum</a:t>
                      </a:r>
                      <a:endParaRPr lang="en-GB" sz="1400" dirty="0"/>
                    </a:p>
                  </a:txBody>
                  <a:tcPr marL="68580" marR="68580" marT="0" marB="0"/>
                </a:tc>
                <a:tc>
                  <a:txBody>
                    <a:bodyPr/>
                    <a:lstStyle/>
                    <a:p>
                      <a:r>
                        <a:rPr lang="en-GB" sz="1400" b="0" i="0" kern="1200" dirty="0" smtClean="0">
                          <a:solidFill>
                            <a:schemeClr val="dk1"/>
                          </a:solidFill>
                          <a:effectLst/>
                          <a:latin typeface="+mn-lt"/>
                          <a:ea typeface="+mn-ea"/>
                          <a:cs typeface="+mn-cs"/>
                        </a:rPr>
                        <a:t>The colours of the spectrum are violet (V), indigo (1), blue (B), green (G), yellow (Y), orange (O), and red (R).</a:t>
                      </a:r>
                      <a:endParaRPr lang="en-GB" sz="1400" dirty="0"/>
                    </a:p>
                  </a:txBody>
                  <a:tcPr marL="68580" marR="68580" marT="0" marB="0"/>
                </a:tc>
                <a:extLst>
                  <a:ext uri="{0D108BD9-81ED-4DB2-BD59-A6C34878D82A}">
                    <a16:rowId xmlns:a16="http://schemas.microsoft.com/office/drawing/2014/main" val="2614095513"/>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4050839313"/>
              </p:ext>
            </p:extLst>
          </p:nvPr>
        </p:nvGraphicFramePr>
        <p:xfrm>
          <a:off x="30455" y="376093"/>
          <a:ext cx="2648098" cy="6289260"/>
        </p:xfrm>
        <a:graphic>
          <a:graphicData uri="http://schemas.openxmlformats.org/drawingml/2006/table">
            <a:tbl>
              <a:tblPr firstRow="1" bandRow="1">
                <a:tableStyleId>{00A15C55-8517-42AA-B614-E9B94910E393}</a:tableStyleId>
              </a:tblPr>
              <a:tblGrid>
                <a:gridCol w="293466">
                  <a:extLst>
                    <a:ext uri="{9D8B030D-6E8A-4147-A177-3AD203B41FA5}">
                      <a16:colId xmlns:a16="http://schemas.microsoft.com/office/drawing/2014/main" val="2316687726"/>
                    </a:ext>
                  </a:extLst>
                </a:gridCol>
                <a:gridCol w="2354632">
                  <a:extLst>
                    <a:ext uri="{9D8B030D-6E8A-4147-A177-3AD203B41FA5}">
                      <a16:colId xmlns:a16="http://schemas.microsoft.com/office/drawing/2014/main" val="2379496559"/>
                    </a:ext>
                  </a:extLst>
                </a:gridCol>
              </a:tblGrid>
              <a:tr h="408883">
                <a:tc gridSpan="2">
                  <a:txBody>
                    <a:bodyPr/>
                    <a:lstStyle/>
                    <a:p>
                      <a:pPr algn="ctr"/>
                      <a:r>
                        <a:rPr lang="en-GB" altLang="en-GB" sz="1600" dirty="0" smtClean="0"/>
                        <a:t>Key Knowledge</a:t>
                      </a:r>
                      <a:endParaRPr lang="en-GB" altLang="en-GB" sz="16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543513">
                <a:tc>
                  <a:txBody>
                    <a:bodyPr/>
                    <a:lstStyle/>
                    <a:p>
                      <a:r>
                        <a:rPr lang="en-GB" altLang="en-GB" sz="1100" dirty="0"/>
                        <a:t>1</a:t>
                      </a:r>
                      <a:endParaRPr lang="en-GB" altLang="en-GB" sz="11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Light travels in straight lines. </a:t>
                      </a:r>
                      <a:endParaRPr lang="en-GB" sz="1200" dirty="0"/>
                    </a:p>
                  </a:txBody>
                  <a:tcPr marL="68580" marR="68580" marT="0" marB="0"/>
                </a:tc>
                <a:extLst>
                  <a:ext uri="{0D108BD9-81ED-4DB2-BD59-A6C34878D82A}">
                    <a16:rowId xmlns:a16="http://schemas.microsoft.com/office/drawing/2014/main" val="2963941051"/>
                  </a:ext>
                </a:extLst>
              </a:tr>
              <a:tr h="884988">
                <a:tc>
                  <a:txBody>
                    <a:bodyPr/>
                    <a:lstStyle/>
                    <a:p>
                      <a:r>
                        <a:rPr lang="en-GB" altLang="en-GB" sz="1100" b="0" dirty="0" smtClean="0"/>
                        <a:t>2</a:t>
                      </a:r>
                      <a:endParaRPr lang="en-GB" altLang="en-GB" sz="11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We are able to see using light when the light rays bounce off of an object and then the light enters our eyes. </a:t>
                      </a:r>
                    </a:p>
                    <a:p>
                      <a:endParaRPr lang="en-GB" sz="1200" dirty="0"/>
                    </a:p>
                  </a:txBody>
                  <a:tcPr marL="68580" marR="68580" marT="0" marB="0"/>
                </a:tc>
                <a:extLst>
                  <a:ext uri="{0D108BD9-81ED-4DB2-BD59-A6C34878D82A}">
                    <a16:rowId xmlns:a16="http://schemas.microsoft.com/office/drawing/2014/main" val="1963125136"/>
                  </a:ext>
                </a:extLst>
              </a:tr>
              <a:tr h="884988">
                <a:tc>
                  <a:txBody>
                    <a:bodyPr/>
                    <a:lstStyle/>
                    <a:p>
                      <a:r>
                        <a:rPr lang="en-GB" altLang="en-GB" sz="1100" b="0" dirty="0" smtClean="0"/>
                        <a:t>3</a:t>
                      </a:r>
                      <a:endParaRPr lang="en-GB" altLang="en-GB" sz="1100" b="0" dirty="0"/>
                    </a:p>
                  </a:txBody>
                  <a:tcPr marL="74295" marR="74295" marT="37148" marB="37148"/>
                </a:tc>
                <a:tc>
                  <a:txBody>
                    <a:bodyPr/>
                    <a:lstStyle/>
                    <a:p>
                      <a:pPr marL="0" indent="0" algn="l">
                        <a:lnSpc>
                          <a:spcPct val="100000"/>
                        </a:lnSpc>
                        <a:buFont typeface="Arial" panose="020B0604020202020204" pitchFamily="34" charset="0"/>
                        <a:buNone/>
                      </a:pPr>
                      <a:r>
                        <a:rPr lang="en-GB" altLang="en-US" sz="1200" dirty="0" smtClean="0"/>
                        <a:t>When rays of light reflect, they obey the law of reflection: the angle of incidence always equals the angle of reflection.</a:t>
                      </a:r>
                      <a:endParaRPr lang="en-GB" altLang="en-US" sz="1200" dirty="0" smtClean="0"/>
                    </a:p>
                  </a:txBody>
                  <a:tcPr marL="68580" marR="68580" marT="0" marB="0"/>
                </a:tc>
                <a:extLst>
                  <a:ext uri="{0D108BD9-81ED-4DB2-BD59-A6C34878D82A}">
                    <a16:rowId xmlns:a16="http://schemas.microsoft.com/office/drawing/2014/main" val="1263761970"/>
                  </a:ext>
                </a:extLst>
              </a:tr>
              <a:tr h="1238983">
                <a:tc>
                  <a:txBody>
                    <a:bodyPr/>
                    <a:lstStyle/>
                    <a:p>
                      <a:pPr algn="just"/>
                      <a:r>
                        <a:rPr lang="en-GB" altLang="en-GB" sz="1100" b="0" dirty="0" smtClean="0"/>
                        <a:t>4</a:t>
                      </a:r>
                      <a:endParaRPr lang="en-GB" altLang="en-GB" sz="11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Mirrors can be used to see objects which are not immediately in our field of view. If the mirrors are arranged correctly then we can enable someone to see an object in any </a:t>
                      </a:r>
                      <a:r>
                        <a:rPr lang="en-GB" sz="1200" kern="1200" dirty="0" smtClean="0">
                          <a:solidFill>
                            <a:schemeClr val="dk1"/>
                          </a:solidFill>
                          <a:effectLst/>
                          <a:latin typeface="+mn-lt"/>
                          <a:ea typeface="+mn-ea"/>
                          <a:cs typeface="+mn-cs"/>
                        </a:rPr>
                        <a:t>position.</a:t>
                      </a:r>
                      <a:endParaRPr lang="en-GB" sz="1050" dirty="0" smtClean="0"/>
                    </a:p>
                    <a:p>
                      <a:endParaRPr lang="en-GB" sz="1200" dirty="0"/>
                    </a:p>
                  </a:txBody>
                  <a:tcPr marL="68580" marR="68580" marT="0" marB="0"/>
                </a:tc>
                <a:extLst>
                  <a:ext uri="{0D108BD9-81ED-4DB2-BD59-A6C34878D82A}">
                    <a16:rowId xmlns:a16="http://schemas.microsoft.com/office/drawing/2014/main" val="916236417"/>
                  </a:ext>
                </a:extLst>
              </a:tr>
              <a:tr h="642762">
                <a:tc>
                  <a:txBody>
                    <a:bodyPr/>
                    <a:lstStyle/>
                    <a:p>
                      <a:r>
                        <a:rPr lang="en-GB" altLang="en-GB" sz="1100" b="0" dirty="0" smtClean="0"/>
                        <a:t>5</a:t>
                      </a:r>
                      <a:endParaRPr lang="en-GB" altLang="en-GB" sz="1100" b="0" dirty="0"/>
                    </a:p>
                  </a:txBody>
                  <a:tcPr marL="74295" marR="74295" marT="37148" marB="37148"/>
                </a:tc>
                <a:tc>
                  <a:txBody>
                    <a:bodyPr/>
                    <a:lstStyle/>
                    <a:p>
                      <a:r>
                        <a:rPr lang="en-GB" sz="1200" dirty="0" smtClean="0"/>
                        <a:t>Visible light is made up of the 7 colours of the rainbow.</a:t>
                      </a:r>
                      <a:endParaRPr lang="en-GB" sz="1200" dirty="0"/>
                    </a:p>
                  </a:txBody>
                  <a:tcPr marL="68580" marR="68580" marT="0" marB="0"/>
                </a:tc>
                <a:extLst>
                  <a:ext uri="{0D108BD9-81ED-4DB2-BD59-A6C34878D82A}">
                    <a16:rowId xmlns:a16="http://schemas.microsoft.com/office/drawing/2014/main" val="2771437051"/>
                  </a:ext>
                </a:extLst>
              </a:tr>
              <a:tr h="552569">
                <a:tc>
                  <a:txBody>
                    <a:bodyPr/>
                    <a:lstStyle/>
                    <a:p>
                      <a:r>
                        <a:rPr lang="en-GB" altLang="en-GB" sz="1100" b="0" dirty="0" smtClean="0"/>
                        <a:t>6</a:t>
                      </a:r>
                      <a:endParaRPr lang="en-GB" altLang="en-GB" sz="1100" b="0" dirty="0"/>
                    </a:p>
                  </a:txBody>
                  <a:tcPr marL="74295" marR="74295" marT="37148" marB="37148"/>
                </a:tc>
                <a:tc>
                  <a:txBody>
                    <a:bodyPr/>
                    <a:lstStyle/>
                    <a:p>
                      <a:r>
                        <a:rPr lang="en-GB" sz="1200" dirty="0" smtClean="0"/>
                        <a:t>Shadows</a:t>
                      </a:r>
                      <a:r>
                        <a:rPr lang="en-GB" sz="1200" baseline="0" dirty="0" smtClean="0"/>
                        <a:t> are the same shape as the object that made them.</a:t>
                      </a:r>
                      <a:endParaRPr lang="en-GB" sz="1200" dirty="0"/>
                    </a:p>
                  </a:txBody>
                  <a:tcPr marL="68580" marR="68580" marT="0" marB="0"/>
                </a:tc>
                <a:extLst>
                  <a:ext uri="{0D108BD9-81ED-4DB2-BD59-A6C34878D82A}">
                    <a16:rowId xmlns:a16="http://schemas.microsoft.com/office/drawing/2014/main" val="2339168030"/>
                  </a:ext>
                </a:extLst>
              </a:tr>
              <a:tr h="1061985">
                <a:tc>
                  <a:txBody>
                    <a:bodyPr/>
                    <a:lstStyle/>
                    <a:p>
                      <a:r>
                        <a:rPr lang="en-GB" altLang="en-GB" sz="1100" b="0" dirty="0" smtClean="0"/>
                        <a:t>7</a:t>
                      </a:r>
                      <a:endParaRPr lang="en-GB" altLang="en-GB" sz="1100" b="0" dirty="0"/>
                    </a:p>
                  </a:txBody>
                  <a:tcPr marL="74295" marR="74295" marT="37148" marB="37148"/>
                </a:tc>
                <a:tc>
                  <a:txBody>
                    <a:bodyPr/>
                    <a:lstStyle/>
                    <a:p>
                      <a:r>
                        <a:rPr lang="en-GB" sz="1200" dirty="0" smtClean="0"/>
                        <a:t>Rays</a:t>
                      </a:r>
                      <a:r>
                        <a:rPr lang="en-GB" sz="1200" baseline="0" dirty="0" smtClean="0"/>
                        <a:t> of light change direction and bend when they go through other transparent materials, such as water.</a:t>
                      </a:r>
                      <a:endParaRPr lang="en-GB" sz="1200" dirty="0"/>
                    </a:p>
                  </a:txBody>
                  <a:tcPr marL="68580" marR="68580" marT="0" marB="0"/>
                </a:tc>
                <a:extLst>
                  <a:ext uri="{0D108BD9-81ED-4DB2-BD59-A6C34878D82A}">
                    <a16:rowId xmlns:a16="http://schemas.microsoft.com/office/drawing/2014/main" val="273161768"/>
                  </a:ext>
                </a:extLst>
              </a:tr>
            </a:tbl>
          </a:graphicData>
        </a:graphic>
      </p:graphicFrame>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7290" y="704383"/>
            <a:ext cx="3215437" cy="137397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9126" y="4585356"/>
            <a:ext cx="3113993" cy="2165640"/>
          </a:xfrm>
          <a:prstGeom prst="rect">
            <a:avLst/>
          </a:prstGeom>
        </p:spPr>
      </p:pic>
      <p:pic>
        <p:nvPicPr>
          <p:cNvPr id="6" name="Picture 5"/>
          <p:cNvPicPr>
            <a:picLocks noChangeAspect="1"/>
          </p:cNvPicPr>
          <p:nvPr/>
        </p:nvPicPr>
        <p:blipFill>
          <a:blip r:embed="rId5"/>
          <a:stretch>
            <a:fillRect/>
          </a:stretch>
        </p:blipFill>
        <p:spPr>
          <a:xfrm>
            <a:off x="2799126" y="2351226"/>
            <a:ext cx="3031807" cy="2083932"/>
          </a:xfrm>
          <a:prstGeom prst="rect">
            <a:avLst/>
          </a:prstGeom>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4918</TotalTime>
  <Words>281</Words>
  <Application>Microsoft Office PowerPoint</Application>
  <PresentationFormat>A4 Paper (210x297 mm)</PresentationFormat>
  <Paragraphs>52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Light|  Year 6  | Autumn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Suzanne Thompson</cp:lastModifiedBy>
  <cp:revision>105</cp:revision>
  <cp:lastPrinted>2019-04-03T10:51:31Z</cp:lastPrinted>
  <dcterms:created xsi:type="dcterms:W3CDTF">2017-10-15T20:56:30Z</dcterms:created>
  <dcterms:modified xsi:type="dcterms:W3CDTF">2024-05-09T14:08:55Z</dcterms:modified>
</cp:coreProperties>
</file>