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varScale="1">
        <p:scale>
          <a:sx n="60" d="100"/>
          <a:sy n="60" d="100"/>
        </p:scale>
        <p:origin x="676"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9/26/2024</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9/26/2024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a:t>Year 4 Autumn 1 </a:t>
            </a:r>
            <a:r>
              <a:rPr lang="en-US" sz="1800" b="1" dirty="0"/>
              <a:t>		</a:t>
            </a:r>
            <a:r>
              <a:rPr lang="en-US" sz="1600" b="1" dirty="0"/>
              <a:t>Judaism | What is the best way for a Jew to lead a good life?</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441363121"/>
              </p:ext>
            </p:extLst>
          </p:nvPr>
        </p:nvGraphicFramePr>
        <p:xfrm>
          <a:off x="2707257" y="407127"/>
          <a:ext cx="3319618" cy="5157372"/>
        </p:xfrm>
        <a:graphic>
          <a:graphicData uri="http://schemas.openxmlformats.org/drawingml/2006/table">
            <a:tbl>
              <a:tblPr firstRow="1" bandRow="1">
                <a:tableStyleId>{93296810-A885-4BE3-A3E7-6D5BEEA58F35}</a:tableStyleId>
              </a:tblPr>
              <a:tblGrid>
                <a:gridCol w="3319618">
                  <a:extLst>
                    <a:ext uri="{9D8B030D-6E8A-4147-A177-3AD203B41FA5}">
                      <a16:colId xmlns:a16="http://schemas.microsoft.com/office/drawing/2014/main" val="20000"/>
                    </a:ext>
                  </a:extLst>
                </a:gridCol>
              </a:tblGrid>
              <a:tr h="356195">
                <a:tc>
                  <a:txBody>
                    <a:bodyPr/>
                    <a:lstStyle/>
                    <a:p>
                      <a:pPr algn="ctr"/>
                      <a:r>
                        <a:rPr lang="en-GB" altLang="en-GB" dirty="0"/>
                        <a:t>Knowledge</a:t>
                      </a:r>
                    </a:p>
                  </a:txBody>
                  <a:tcPr marL="74295" marR="74295" marT="37148" marB="37148"/>
                </a:tc>
                <a:extLst>
                  <a:ext uri="{0D108BD9-81ED-4DB2-BD59-A6C34878D82A}">
                    <a16:rowId xmlns:a16="http://schemas.microsoft.com/office/drawing/2014/main" val="10000"/>
                  </a:ext>
                </a:extLst>
              </a:tr>
              <a:tr h="467896">
                <a:tc>
                  <a:txBody>
                    <a:bodyPr/>
                    <a:lstStyle/>
                    <a:p>
                      <a:r>
                        <a:rPr lang="en-GB" sz="1200" b="1" dirty="0"/>
                        <a:t>Abraham</a:t>
                      </a:r>
                      <a:r>
                        <a:rPr lang="en-GB" sz="1200" baseline="0" dirty="0"/>
                        <a:t> is the</a:t>
                      </a:r>
                      <a:r>
                        <a:rPr lang="en-GB" sz="1200" dirty="0"/>
                        <a:t> founder of Judaism</a:t>
                      </a:r>
                      <a:r>
                        <a:rPr lang="en-GB" sz="1200" baseline="0" dirty="0"/>
                        <a:t> and he made a covenant with God</a:t>
                      </a:r>
                      <a:endParaRPr lang="en-GB" sz="1200" kern="1200" baseline="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1"/>
                  </a:ext>
                </a:extLst>
              </a:tr>
              <a:tr h="813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dk1"/>
                          </a:solidFill>
                          <a:effectLst/>
                          <a:latin typeface="+mn-lt"/>
                          <a:ea typeface="+mn-ea"/>
                          <a:cs typeface="+mn-cs"/>
                        </a:rPr>
                        <a:t>J</a:t>
                      </a:r>
                      <a:r>
                        <a:rPr lang="en-GB" sz="1200" b="1" i="0" kern="1200" dirty="0">
                          <a:solidFill>
                            <a:schemeClr val="dk1"/>
                          </a:solidFill>
                          <a:effectLst/>
                          <a:latin typeface="+mn-lt"/>
                          <a:ea typeface="+mn-ea"/>
                          <a:cs typeface="+mn-cs"/>
                        </a:rPr>
                        <a:t>ewish marriage: </a:t>
                      </a:r>
                      <a:r>
                        <a:rPr lang="en-GB" sz="1200" b="0" i="0" kern="1200" dirty="0">
                          <a:solidFill>
                            <a:schemeClr val="dk1"/>
                          </a:solidFill>
                          <a:effectLst/>
                          <a:latin typeface="+mn-lt"/>
                          <a:ea typeface="+mn-ea"/>
                          <a:cs typeface="+mn-cs"/>
                        </a:rPr>
                        <a:t>This is seen as a public commitment making ceremony and therefore a sincere desire to lead a good life</a:t>
                      </a:r>
                      <a:r>
                        <a:rPr lang="en-GB" sz="1200" b="0" i="0" kern="1200">
                          <a:solidFill>
                            <a:schemeClr val="dk1"/>
                          </a:solidFill>
                          <a:effectLst/>
                          <a:latin typeface="+mn-lt"/>
                          <a:ea typeface="+mn-ea"/>
                          <a:cs typeface="+mn-cs"/>
                        </a:rPr>
                        <a:t>. </a:t>
                      </a:r>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marL="74295" marR="74295" marT="37148" marB="37148"/>
                </a:tc>
                <a:extLst>
                  <a:ext uri="{0D108BD9-81ED-4DB2-BD59-A6C34878D82A}">
                    <a16:rowId xmlns:a16="http://schemas.microsoft.com/office/drawing/2014/main" val="10002"/>
                  </a:ext>
                </a:extLst>
              </a:tr>
              <a:tr h="9126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dk1"/>
                          </a:solidFill>
                          <a:effectLst/>
                          <a:latin typeface="+mn-lt"/>
                          <a:ea typeface="+mn-ea"/>
                          <a:cs typeface="+mn-cs"/>
                        </a:rPr>
                        <a:t>Mitzvoth</a:t>
                      </a:r>
                      <a:r>
                        <a:rPr lang="en-GB" sz="1200" b="0" i="0" kern="1200" dirty="0">
                          <a:solidFill>
                            <a:schemeClr val="dk1"/>
                          </a:solidFill>
                          <a:effectLst/>
                          <a:latin typeface="+mn-lt"/>
                          <a:ea typeface="+mn-ea"/>
                          <a:cs typeface="+mn-cs"/>
                        </a:rPr>
                        <a:t> means doing good and helping others. This is an important part of Jewish life. There are 613 rules or suggested ways this can be done.  </a:t>
                      </a:r>
                      <a:endParaRPr lang="en-GB" sz="1200" dirty="0"/>
                    </a:p>
                    <a:p>
                      <a:endParaRPr lang="en-GB" sz="1200" b="0" i="0" u="none" strike="noStrike" kern="1200" baseline="0" dirty="0">
                        <a:solidFill>
                          <a:schemeClr val="dk1"/>
                        </a:solidFill>
                        <a:latin typeface="+mn-lt"/>
                        <a:ea typeface="+mn-ea"/>
                        <a:cs typeface="+mn-cs"/>
                      </a:endParaRPr>
                    </a:p>
                  </a:txBody>
                  <a:tcPr marL="74295" marR="74295" marT="37148" marB="37148"/>
                </a:tc>
                <a:extLst>
                  <a:ext uri="{0D108BD9-81ED-4DB2-BD59-A6C34878D82A}">
                    <a16:rowId xmlns:a16="http://schemas.microsoft.com/office/drawing/2014/main" val="2407509847"/>
                  </a:ext>
                </a:extLst>
              </a:tr>
              <a:tr h="9126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dk1"/>
                          </a:solidFill>
                          <a:effectLst/>
                          <a:latin typeface="+mn-lt"/>
                          <a:ea typeface="+mn-ea"/>
                          <a:cs typeface="+mn-cs"/>
                        </a:rPr>
                        <a:t>Mitzvah Day</a:t>
                      </a:r>
                      <a:r>
                        <a:rPr lang="en-GB" sz="1200" b="0" i="0" kern="1200" dirty="0">
                          <a:solidFill>
                            <a:schemeClr val="dk1"/>
                          </a:solidFill>
                          <a:effectLst/>
                          <a:latin typeface="+mn-lt"/>
                          <a:ea typeface="+mn-ea"/>
                          <a:cs typeface="+mn-cs"/>
                        </a:rPr>
                        <a:t>: Jews feel they can all make a positive difference to the world in which they live by giving their most valuable possession — their time. </a:t>
                      </a:r>
                      <a:endParaRPr lang="en-GB" altLang="en-GB" sz="1200" b="0" dirty="0"/>
                    </a:p>
                    <a:p>
                      <a:endParaRPr lang="en-GB" sz="1200" dirty="0"/>
                    </a:p>
                  </a:txBody>
                  <a:tcPr marL="74295" marR="74295" marT="37148" marB="37148"/>
                </a:tc>
                <a:extLst>
                  <a:ext uri="{0D108BD9-81ED-4DB2-BD59-A6C34878D82A}">
                    <a16:rowId xmlns:a16="http://schemas.microsoft.com/office/drawing/2014/main" val="10003"/>
                  </a:ext>
                </a:extLst>
              </a:tr>
              <a:tr h="675073">
                <a:tc>
                  <a:txBody>
                    <a:bodyPr/>
                    <a:lstStyle/>
                    <a:p>
                      <a:r>
                        <a:rPr lang="en-GB" sz="1200" b="1" i="0" kern="1200" dirty="0">
                          <a:solidFill>
                            <a:schemeClr val="dk1"/>
                          </a:solidFill>
                          <a:effectLst/>
                          <a:latin typeface="+mn-lt"/>
                          <a:ea typeface="+mn-ea"/>
                          <a:cs typeface="+mn-cs"/>
                        </a:rPr>
                        <a:t>Tikkun Olam</a:t>
                      </a:r>
                      <a:r>
                        <a:rPr lang="en-GB" sz="1200" b="0" i="0" kern="1200" dirty="0">
                          <a:solidFill>
                            <a:schemeClr val="dk1"/>
                          </a:solidFill>
                          <a:effectLst/>
                          <a:latin typeface="+mn-lt"/>
                          <a:ea typeface="+mn-ea"/>
                          <a:cs typeface="+mn-cs"/>
                        </a:rPr>
                        <a:t> (repair of the world) To perform an act of kindness that will improve or help to repair the world. </a:t>
                      </a:r>
                      <a:endParaRPr lang="en-GB" altLang="en-GB" sz="1200" b="0" dirty="0"/>
                    </a:p>
                  </a:txBody>
                  <a:tcPr marL="74295" marR="74295" marT="37148" marB="37148"/>
                </a:tc>
                <a:extLst>
                  <a:ext uri="{0D108BD9-81ED-4DB2-BD59-A6C34878D82A}">
                    <a16:rowId xmlns:a16="http://schemas.microsoft.com/office/drawing/2014/main" val="2489049202"/>
                  </a:ext>
                </a:extLst>
              </a:tr>
              <a:tr h="1019543">
                <a:tc>
                  <a:txBody>
                    <a:bodyPr/>
                    <a:lstStyle/>
                    <a:p>
                      <a:r>
                        <a:rPr lang="en-GB" sz="1200" b="1" i="0" kern="1200" dirty="0">
                          <a:solidFill>
                            <a:schemeClr val="dk1"/>
                          </a:solidFill>
                          <a:effectLst/>
                          <a:latin typeface="+mn-lt"/>
                          <a:ea typeface="+mn-ea"/>
                          <a:cs typeface="+mn-cs"/>
                        </a:rPr>
                        <a:t>Tu </a:t>
                      </a:r>
                      <a:r>
                        <a:rPr lang="en-GB" sz="1200" b="1" i="0" kern="1200" dirty="0" err="1">
                          <a:solidFill>
                            <a:schemeClr val="dk1"/>
                          </a:solidFill>
                          <a:effectLst/>
                          <a:latin typeface="+mn-lt"/>
                          <a:ea typeface="+mn-ea"/>
                          <a:cs typeface="+mn-cs"/>
                        </a:rPr>
                        <a:t>B’Shevat</a:t>
                      </a:r>
                      <a:r>
                        <a:rPr lang="en-GB" sz="1200" b="1" i="0" kern="1200" dirty="0">
                          <a:solidFill>
                            <a:schemeClr val="dk1"/>
                          </a:solidFill>
                          <a:effectLst/>
                          <a:latin typeface="+mn-lt"/>
                          <a:ea typeface="+mn-ea"/>
                          <a:cs typeface="+mn-cs"/>
                        </a:rPr>
                        <a:t>:</a:t>
                      </a:r>
                      <a:r>
                        <a:rPr lang="en-GB" sz="1200" b="0" i="0" kern="1200" dirty="0">
                          <a:solidFill>
                            <a:schemeClr val="dk1"/>
                          </a:solidFill>
                          <a:effectLst/>
                          <a:latin typeface="+mn-lt"/>
                          <a:ea typeface="+mn-ea"/>
                          <a:cs typeface="+mn-cs"/>
                        </a:rPr>
                        <a:t> this is an annual tree planting ceremony which usually takes place in January or February. It is the Jewish New Year for trees.  This is part of taking care of the environment. </a:t>
                      </a:r>
                      <a:endParaRPr lang="en-GB" altLang="en-GB" sz="1200" b="0" dirty="0"/>
                    </a:p>
                  </a:txBody>
                  <a:tcPr marL="74295" marR="74295" marT="37148" marB="37148"/>
                </a:tc>
                <a:extLst>
                  <a:ext uri="{0D108BD9-81ED-4DB2-BD59-A6C34878D82A}">
                    <a16:rowId xmlns:a16="http://schemas.microsoft.com/office/drawing/2014/main" val="1012054302"/>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256582613"/>
              </p:ext>
            </p:extLst>
          </p:nvPr>
        </p:nvGraphicFramePr>
        <p:xfrm>
          <a:off x="6114105" y="355926"/>
          <a:ext cx="3667204" cy="6280426"/>
        </p:xfrm>
        <a:graphic>
          <a:graphicData uri="http://schemas.openxmlformats.org/drawingml/2006/table">
            <a:tbl>
              <a:tblPr firstRow="1" bandRow="1">
                <a:tableStyleId>{21E4AEA4-8DFA-4A89-87EB-49C32662AFE0}</a:tableStyleId>
              </a:tblPr>
              <a:tblGrid>
                <a:gridCol w="1498079">
                  <a:extLst>
                    <a:ext uri="{9D8B030D-6E8A-4147-A177-3AD203B41FA5}">
                      <a16:colId xmlns:a16="http://schemas.microsoft.com/office/drawing/2014/main" val="771789285"/>
                    </a:ext>
                  </a:extLst>
                </a:gridCol>
                <a:gridCol w="2169125">
                  <a:extLst>
                    <a:ext uri="{9D8B030D-6E8A-4147-A177-3AD203B41FA5}">
                      <a16:colId xmlns:a16="http://schemas.microsoft.com/office/drawing/2014/main" val="1444632793"/>
                    </a:ext>
                  </a:extLst>
                </a:gridCol>
              </a:tblGrid>
              <a:tr h="429773">
                <a:tc gridSpan="2">
                  <a:txBody>
                    <a:bodyPr/>
                    <a:lstStyle/>
                    <a:p>
                      <a:pPr algn="ctr"/>
                      <a:r>
                        <a:rPr lang="en-US" sz="1800" dirty="0"/>
                        <a:t>Vocabulary</a:t>
                      </a: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35557">
                <a:tc>
                  <a:txBody>
                    <a:bodyPr/>
                    <a:lstStyle/>
                    <a:p>
                      <a:r>
                        <a:rPr lang="en-GB" sz="1200" dirty="0"/>
                        <a:t>Agreement</a:t>
                      </a:r>
                    </a:p>
                  </a:txBody>
                  <a:tcPr marL="68580" marR="68580" marT="0" marB="0"/>
                </a:tc>
                <a:tc>
                  <a:txBody>
                    <a:bodyPr/>
                    <a:lstStyle/>
                    <a:p>
                      <a:r>
                        <a:rPr lang="en-GB" sz="1200" dirty="0"/>
                        <a:t>When people think or feel the same way about something, they agree.  It’s important to</a:t>
                      </a:r>
                      <a:r>
                        <a:rPr lang="en-GB" sz="1200" baseline="0" dirty="0"/>
                        <a:t> write this down or make a promise.  </a:t>
                      </a:r>
                      <a:endParaRPr lang="en-GB" sz="1200" dirty="0"/>
                    </a:p>
                  </a:txBody>
                  <a:tcPr marL="68580" marR="68580" marT="0" marB="0"/>
                </a:tc>
                <a:extLst>
                  <a:ext uri="{0D108BD9-81ED-4DB2-BD59-A6C34878D82A}">
                    <a16:rowId xmlns:a16="http://schemas.microsoft.com/office/drawing/2014/main" val="2497595684"/>
                  </a:ext>
                </a:extLst>
              </a:tr>
              <a:tr h="535557">
                <a:tc>
                  <a:txBody>
                    <a:bodyPr/>
                    <a:lstStyle/>
                    <a:p>
                      <a:r>
                        <a:rPr lang="en-GB" sz="1200" dirty="0"/>
                        <a:t>covenant</a:t>
                      </a:r>
                    </a:p>
                  </a:txBody>
                  <a:tcPr marL="68580" marR="68580" marT="0" marB="0"/>
                </a:tc>
                <a:tc>
                  <a:txBody>
                    <a:bodyPr/>
                    <a:lstStyle/>
                    <a:p>
                      <a:r>
                        <a:rPr lang="en-GB" sz="1200" dirty="0"/>
                        <a:t>An agreement</a:t>
                      </a:r>
                      <a:r>
                        <a:rPr lang="en-GB" sz="1200" baseline="0" dirty="0"/>
                        <a:t> between people</a:t>
                      </a:r>
                      <a:r>
                        <a:rPr lang="en-GB" sz="1200" dirty="0"/>
                        <a:t>. In religion. A</a:t>
                      </a:r>
                      <a:r>
                        <a:rPr lang="en-GB" sz="1200"/>
                        <a:t>n </a:t>
                      </a:r>
                      <a:r>
                        <a:rPr lang="en-GB" sz="1200" dirty="0"/>
                        <a:t>agreement is known as a covenant. </a:t>
                      </a:r>
                    </a:p>
                  </a:txBody>
                  <a:tcPr marL="68580" marR="68580" marT="0" marB="0"/>
                </a:tc>
                <a:extLst>
                  <a:ext uri="{0D108BD9-81ED-4DB2-BD59-A6C34878D82A}">
                    <a16:rowId xmlns:a16="http://schemas.microsoft.com/office/drawing/2014/main" val="3401584818"/>
                  </a:ext>
                </a:extLst>
              </a:tr>
              <a:tr h="334560">
                <a:tc>
                  <a:txBody>
                    <a:bodyPr/>
                    <a:lstStyle/>
                    <a:p>
                      <a:r>
                        <a:rPr lang="en-GB" sz="1200" dirty="0"/>
                        <a:t>contract</a:t>
                      </a:r>
                    </a:p>
                  </a:txBody>
                  <a:tcPr marL="68580" marR="68580" marT="0" marB="0"/>
                </a:tc>
                <a:tc>
                  <a:txBody>
                    <a:bodyPr/>
                    <a:lstStyle/>
                    <a:p>
                      <a:r>
                        <a:rPr lang="en-GB" sz="1200"/>
                        <a:t>An </a:t>
                      </a:r>
                      <a:r>
                        <a:rPr lang="en-GB" sz="1200" dirty="0"/>
                        <a:t>agreement made by 2 or more people. </a:t>
                      </a:r>
                    </a:p>
                  </a:txBody>
                  <a:tcPr marL="68580" marR="68580" marT="0" marB="0"/>
                </a:tc>
                <a:extLst>
                  <a:ext uri="{0D108BD9-81ED-4DB2-BD59-A6C34878D82A}">
                    <a16:rowId xmlns:a16="http://schemas.microsoft.com/office/drawing/2014/main" val="2075142700"/>
                  </a:ext>
                </a:extLst>
              </a:tr>
              <a:tr h="535557">
                <a:tc>
                  <a:txBody>
                    <a:bodyPr/>
                    <a:lstStyle/>
                    <a:p>
                      <a:r>
                        <a:rPr lang="en-GB" sz="1200" dirty="0"/>
                        <a:t>Sacrifice</a:t>
                      </a:r>
                    </a:p>
                  </a:txBody>
                  <a:tcPr marL="68580" marR="68580" marT="0" marB="0"/>
                </a:tc>
                <a:tc>
                  <a:txBody>
                    <a:bodyPr/>
                    <a:lstStyle/>
                    <a:p>
                      <a:r>
                        <a:rPr lang="en-GB" sz="1200" dirty="0"/>
                        <a:t>The act of giving up something of great value to show loyalty.  </a:t>
                      </a:r>
                    </a:p>
                  </a:txBody>
                  <a:tcPr marL="68580" marR="68580" marT="0" marB="0"/>
                </a:tc>
                <a:extLst>
                  <a:ext uri="{0D108BD9-81ED-4DB2-BD59-A6C34878D82A}">
                    <a16:rowId xmlns:a16="http://schemas.microsoft.com/office/drawing/2014/main" val="1398772385"/>
                  </a:ext>
                </a:extLst>
              </a:tr>
              <a:tr h="535557">
                <a:tc>
                  <a:txBody>
                    <a:bodyPr/>
                    <a:lstStyle/>
                    <a:p>
                      <a:r>
                        <a:rPr lang="en-GB" sz="1200" dirty="0"/>
                        <a:t>Wedding</a:t>
                      </a:r>
                    </a:p>
                  </a:txBody>
                  <a:tcPr marL="68580" marR="68580" marT="0" marB="0"/>
                </a:tc>
                <a:tc>
                  <a:txBody>
                    <a:bodyPr/>
                    <a:lstStyle/>
                    <a:p>
                      <a:r>
                        <a:rPr lang="en-GB" sz="1200" dirty="0"/>
                        <a:t>A Jewish wedding is a seen as a public commitment making ceremony. </a:t>
                      </a:r>
                    </a:p>
                  </a:txBody>
                  <a:tcPr marL="68580" marR="68580" marT="0" marB="0"/>
                </a:tc>
                <a:extLst>
                  <a:ext uri="{0D108BD9-81ED-4DB2-BD59-A6C34878D82A}">
                    <a16:rowId xmlns:a16="http://schemas.microsoft.com/office/drawing/2014/main" val="432408064"/>
                  </a:ext>
                </a:extLst>
              </a:tr>
              <a:tr h="390419">
                <a:tc>
                  <a:txBody>
                    <a:bodyPr/>
                    <a:lstStyle/>
                    <a:p>
                      <a:r>
                        <a:rPr lang="en-GB" sz="1200" dirty="0"/>
                        <a:t>Ceremony</a:t>
                      </a:r>
                    </a:p>
                  </a:txBody>
                  <a:tcPr marL="68580" marR="68580" marT="0" marB="0"/>
                </a:tc>
                <a:tc>
                  <a:txBody>
                    <a:bodyPr/>
                    <a:lstStyle/>
                    <a:p>
                      <a:r>
                        <a:rPr lang="en-GB" sz="1200" baseline="0" dirty="0"/>
                        <a:t>A formal act done to honour a special occasion.  </a:t>
                      </a:r>
                      <a:endParaRPr lang="en-GB" sz="1200" dirty="0"/>
                    </a:p>
                  </a:txBody>
                  <a:tcPr marL="68580" marR="68580" marT="0" marB="0"/>
                </a:tc>
                <a:extLst>
                  <a:ext uri="{0D108BD9-81ED-4DB2-BD59-A6C34878D82A}">
                    <a16:rowId xmlns:a16="http://schemas.microsoft.com/office/drawing/2014/main" val="3431194389"/>
                  </a:ext>
                </a:extLst>
              </a:tr>
              <a:tr h="535557">
                <a:tc>
                  <a:txBody>
                    <a:bodyPr/>
                    <a:lstStyle/>
                    <a:p>
                      <a:r>
                        <a:rPr lang="en-GB" sz="1200" dirty="0"/>
                        <a:t>commitment</a:t>
                      </a:r>
                    </a:p>
                  </a:txBody>
                  <a:tcPr marL="68580" marR="68580" marT="0" marB="0"/>
                </a:tc>
                <a:tc>
                  <a:txBody>
                    <a:bodyPr/>
                    <a:lstStyle/>
                    <a:p>
                      <a:r>
                        <a:rPr lang="en-GB" sz="1200" dirty="0"/>
                        <a:t>A promise or firm decision to do something. </a:t>
                      </a:r>
                    </a:p>
                  </a:txBody>
                  <a:tcPr marL="68580" marR="68580" marT="0" marB="0"/>
                </a:tc>
                <a:extLst>
                  <a:ext uri="{0D108BD9-81ED-4DB2-BD59-A6C34878D82A}">
                    <a16:rowId xmlns:a16="http://schemas.microsoft.com/office/drawing/2014/main" val="3075794675"/>
                  </a:ext>
                </a:extLst>
              </a:tr>
              <a:tr h="365760">
                <a:tc>
                  <a:txBody>
                    <a:bodyPr/>
                    <a:lstStyle/>
                    <a:p>
                      <a:r>
                        <a:rPr lang="en-GB" sz="1200" dirty="0"/>
                        <a:t>Torah</a:t>
                      </a:r>
                    </a:p>
                  </a:txBody>
                  <a:tcPr marL="68580" marR="68580" marT="0" marB="0"/>
                </a:tc>
                <a:tc>
                  <a:txBody>
                    <a:bodyPr/>
                    <a:lstStyle/>
                    <a:p>
                      <a:r>
                        <a:rPr lang="en-GB" sz="1200" dirty="0"/>
                        <a:t>The Jewish holy book</a:t>
                      </a:r>
                    </a:p>
                  </a:txBody>
                  <a:tcPr marL="68580" marR="68580" marT="0" marB="0"/>
                </a:tc>
                <a:extLst>
                  <a:ext uri="{0D108BD9-81ED-4DB2-BD59-A6C34878D82A}">
                    <a16:rowId xmlns:a16="http://schemas.microsoft.com/office/drawing/2014/main" val="3576520154"/>
                  </a:ext>
                </a:extLst>
              </a:tr>
              <a:tr h="363537">
                <a:tc>
                  <a:txBody>
                    <a:bodyPr/>
                    <a:lstStyle/>
                    <a:p>
                      <a:r>
                        <a:rPr lang="en-GB" sz="1200" dirty="0"/>
                        <a:t>Shabbat</a:t>
                      </a:r>
                    </a:p>
                  </a:txBody>
                  <a:tcPr marL="68580" marR="68580" marT="0" marB="0"/>
                </a:tc>
                <a:tc>
                  <a:txBody>
                    <a:bodyPr/>
                    <a:lstStyle/>
                    <a:p>
                      <a:r>
                        <a:rPr lang="en-GB" sz="1200" dirty="0"/>
                        <a:t>Jewish day of rest. </a:t>
                      </a:r>
                    </a:p>
                    <a:p>
                      <a:r>
                        <a:rPr lang="en-GB" sz="1200" dirty="0"/>
                        <a:t> </a:t>
                      </a:r>
                    </a:p>
                  </a:txBody>
                  <a:tcPr marL="68580" marR="68580" marT="0" marB="0"/>
                </a:tc>
                <a:extLst>
                  <a:ext uri="{0D108BD9-81ED-4DB2-BD59-A6C34878D82A}">
                    <a16:rowId xmlns:a16="http://schemas.microsoft.com/office/drawing/2014/main" val="2295622535"/>
                  </a:ext>
                </a:extLst>
              </a:tr>
              <a:tr h="535557">
                <a:tc>
                  <a:txBody>
                    <a:bodyPr/>
                    <a:lstStyle/>
                    <a:p>
                      <a:r>
                        <a:rPr lang="en-GB" sz="1200" dirty="0"/>
                        <a:t>Mitzvah day</a:t>
                      </a:r>
                    </a:p>
                  </a:txBody>
                  <a:tcPr marL="68580" marR="68580" marT="0" marB="0"/>
                </a:tc>
                <a:tc>
                  <a:txBody>
                    <a:bodyPr/>
                    <a:lstStyle/>
                    <a:p>
                      <a:r>
                        <a:rPr lang="en-GB" sz="1200" dirty="0"/>
                        <a:t>Jews feel that they can make a positive difference to the world by giving away their most valuable possession. </a:t>
                      </a:r>
                    </a:p>
                  </a:txBody>
                  <a:tcPr marL="68580" marR="68580" marT="0" marB="0"/>
                </a:tc>
                <a:extLst>
                  <a:ext uri="{0D108BD9-81ED-4DB2-BD59-A6C34878D82A}">
                    <a16:rowId xmlns:a16="http://schemas.microsoft.com/office/drawing/2014/main" val="1074878937"/>
                  </a:ext>
                </a:extLst>
              </a:tr>
              <a:tr h="535557">
                <a:tc>
                  <a:txBody>
                    <a:bodyPr/>
                    <a:lstStyle/>
                    <a:p>
                      <a:r>
                        <a:rPr lang="en-GB" sz="1200" dirty="0"/>
                        <a:t>Mitzvoth</a:t>
                      </a:r>
                    </a:p>
                  </a:txBody>
                  <a:tcPr marL="68580" marR="68580" marT="0" marB="0"/>
                </a:tc>
                <a:tc>
                  <a:txBody>
                    <a:bodyPr/>
                    <a:lstStyle/>
                    <a:p>
                      <a:r>
                        <a:rPr lang="en-GB" sz="1200" dirty="0"/>
                        <a:t>Means doing good and helping others.  An important part of Jewish life. </a:t>
                      </a:r>
                    </a:p>
                  </a:txBody>
                  <a:tcPr marL="68580" marR="68580" marT="0" marB="0"/>
                </a:tc>
                <a:extLst>
                  <a:ext uri="{0D108BD9-81ED-4DB2-BD59-A6C34878D82A}">
                    <a16:rowId xmlns:a16="http://schemas.microsoft.com/office/drawing/2014/main" val="1028800177"/>
                  </a:ext>
                </a:extLst>
              </a:tr>
            </a:tbl>
          </a:graphicData>
        </a:graphic>
      </p:graphicFrame>
      <p:sp>
        <p:nvSpPr>
          <p:cNvPr id="6" name="TextBox 5"/>
          <p:cNvSpPr txBox="1"/>
          <p:nvPr/>
        </p:nvSpPr>
        <p:spPr>
          <a:xfrm>
            <a:off x="113292" y="3066787"/>
            <a:ext cx="2313709" cy="1477328"/>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p:txBody>
      </p:sp>
      <p:sp>
        <p:nvSpPr>
          <p:cNvPr id="10" name="Rectangle 9"/>
          <p:cNvSpPr/>
          <p:nvPr/>
        </p:nvSpPr>
        <p:spPr>
          <a:xfrm>
            <a:off x="815178" y="1548372"/>
            <a:ext cx="343364" cy="369332"/>
          </a:xfrm>
          <a:prstGeom prst="rect">
            <a:avLst/>
          </a:prstGeom>
        </p:spPr>
        <p:txBody>
          <a:bodyPr wrap="none">
            <a:spAutoFit/>
          </a:bodyPr>
          <a:lstStyle/>
          <a:p>
            <a:r>
              <a:rPr lang="en-GB" dirty="0"/>
              <a:t>   </a:t>
            </a:r>
            <a:endParaRPr lang="en-GB" sz="1400"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7708" y="-16238"/>
            <a:ext cx="356956" cy="423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p:cNvPicPr>
          <p:nvPr/>
        </p:nvPicPr>
        <p:blipFill>
          <a:blip r:embed="rId4"/>
          <a:stretch>
            <a:fillRect/>
          </a:stretch>
        </p:blipFill>
        <p:spPr>
          <a:xfrm>
            <a:off x="430118" y="3440132"/>
            <a:ext cx="2004719" cy="1299763"/>
          </a:xfrm>
          <a:prstGeom prst="rect">
            <a:avLst/>
          </a:prstGeom>
        </p:spPr>
      </p:pic>
      <p:pic>
        <p:nvPicPr>
          <p:cNvPr id="14" name="Picture 13"/>
          <p:cNvPicPr>
            <a:picLocks noChangeAspect="1"/>
          </p:cNvPicPr>
          <p:nvPr/>
        </p:nvPicPr>
        <p:blipFill>
          <a:blip r:embed="rId5"/>
          <a:stretch>
            <a:fillRect/>
          </a:stretch>
        </p:blipFill>
        <p:spPr>
          <a:xfrm>
            <a:off x="1260925" y="407126"/>
            <a:ext cx="1384841" cy="1237778"/>
          </a:xfrm>
          <a:prstGeom prst="rect">
            <a:avLst/>
          </a:prstGeom>
        </p:spPr>
      </p:pic>
      <p:sp>
        <p:nvSpPr>
          <p:cNvPr id="15" name="TextBox 14"/>
          <p:cNvSpPr txBox="1"/>
          <p:nvPr/>
        </p:nvSpPr>
        <p:spPr>
          <a:xfrm>
            <a:off x="1418995" y="1601422"/>
            <a:ext cx="1095236" cy="369332"/>
          </a:xfrm>
          <a:prstGeom prst="rect">
            <a:avLst/>
          </a:prstGeom>
          <a:noFill/>
        </p:spPr>
        <p:txBody>
          <a:bodyPr wrap="none" rtlCol="0">
            <a:spAutoFit/>
          </a:bodyPr>
          <a:lstStyle/>
          <a:p>
            <a:r>
              <a:rPr lang="en-GB" dirty="0"/>
              <a:t>Abraham </a:t>
            </a:r>
          </a:p>
        </p:txBody>
      </p:sp>
      <p:sp>
        <p:nvSpPr>
          <p:cNvPr id="17" name="TextBox 16"/>
          <p:cNvSpPr txBox="1"/>
          <p:nvPr/>
        </p:nvSpPr>
        <p:spPr>
          <a:xfrm>
            <a:off x="819119" y="4701740"/>
            <a:ext cx="1199752" cy="369332"/>
          </a:xfrm>
          <a:prstGeom prst="rect">
            <a:avLst/>
          </a:prstGeom>
          <a:noFill/>
        </p:spPr>
        <p:txBody>
          <a:bodyPr wrap="none" rtlCol="0">
            <a:spAutoFit/>
          </a:bodyPr>
          <a:lstStyle/>
          <a:p>
            <a:r>
              <a:rPr lang="en-GB" dirty="0"/>
              <a:t>Synagogue</a:t>
            </a:r>
          </a:p>
        </p:txBody>
      </p:sp>
      <p:pic>
        <p:nvPicPr>
          <p:cNvPr id="7" name="Picture 6"/>
          <p:cNvPicPr>
            <a:picLocks noChangeAspect="1"/>
          </p:cNvPicPr>
          <p:nvPr/>
        </p:nvPicPr>
        <p:blipFill>
          <a:blip r:embed="rId6"/>
          <a:stretch>
            <a:fillRect/>
          </a:stretch>
        </p:blipFill>
        <p:spPr>
          <a:xfrm>
            <a:off x="196436" y="390587"/>
            <a:ext cx="850048" cy="1189222"/>
          </a:xfrm>
          <a:prstGeom prst="rect">
            <a:avLst/>
          </a:prstGeom>
        </p:spPr>
      </p:pic>
      <p:sp>
        <p:nvSpPr>
          <p:cNvPr id="21" name="TextBox 20"/>
          <p:cNvSpPr txBox="1"/>
          <p:nvPr/>
        </p:nvSpPr>
        <p:spPr>
          <a:xfrm>
            <a:off x="34155" y="1540691"/>
            <a:ext cx="1384840" cy="369332"/>
          </a:xfrm>
          <a:prstGeom prst="rect">
            <a:avLst/>
          </a:prstGeom>
          <a:noFill/>
        </p:spPr>
        <p:txBody>
          <a:bodyPr wrap="square" rtlCol="0">
            <a:spAutoFit/>
          </a:bodyPr>
          <a:lstStyle/>
          <a:p>
            <a:r>
              <a:rPr lang="en-GB" dirty="0"/>
              <a:t>Torah scrolls</a:t>
            </a:r>
          </a:p>
        </p:txBody>
      </p:sp>
      <p:pic>
        <p:nvPicPr>
          <p:cNvPr id="29" name="Picture 28">
            <a:extLst>
              <a:ext uri="{FF2B5EF4-FFF2-40B4-BE49-F238E27FC236}">
                <a16:creationId xmlns:a16="http://schemas.microsoft.com/office/drawing/2014/main" id="{2373AA18-6E78-2826-30B0-DD3F4F9C811E}"/>
              </a:ext>
            </a:extLst>
          </p:cNvPr>
          <p:cNvPicPr>
            <a:picLocks noChangeAspect="1"/>
          </p:cNvPicPr>
          <p:nvPr/>
        </p:nvPicPr>
        <p:blipFill>
          <a:blip r:embed="rId7"/>
          <a:stretch>
            <a:fillRect/>
          </a:stretch>
        </p:blipFill>
        <p:spPr>
          <a:xfrm>
            <a:off x="-1" y="1910024"/>
            <a:ext cx="2514231" cy="1201976"/>
          </a:xfrm>
          <a:prstGeom prst="rect">
            <a:avLst/>
          </a:prstGeom>
        </p:spPr>
      </p:pic>
      <p:pic>
        <p:nvPicPr>
          <p:cNvPr id="31" name="Picture 30">
            <a:extLst>
              <a:ext uri="{FF2B5EF4-FFF2-40B4-BE49-F238E27FC236}">
                <a16:creationId xmlns:a16="http://schemas.microsoft.com/office/drawing/2014/main" id="{71C52F68-82AE-7CC9-6B50-CA0E64B5F471}"/>
              </a:ext>
            </a:extLst>
          </p:cNvPr>
          <p:cNvPicPr>
            <a:picLocks noChangeAspect="1"/>
          </p:cNvPicPr>
          <p:nvPr/>
        </p:nvPicPr>
        <p:blipFill>
          <a:blip r:embed="rId8"/>
          <a:stretch>
            <a:fillRect/>
          </a:stretch>
        </p:blipFill>
        <p:spPr>
          <a:xfrm>
            <a:off x="196436" y="5155676"/>
            <a:ext cx="2313709" cy="1477328"/>
          </a:xfrm>
          <a:prstGeom prst="rect">
            <a:avLst/>
          </a:prstGeom>
        </p:spPr>
      </p:pic>
      <p:pic>
        <p:nvPicPr>
          <p:cNvPr id="33" name="Picture 32">
            <a:extLst>
              <a:ext uri="{FF2B5EF4-FFF2-40B4-BE49-F238E27FC236}">
                <a16:creationId xmlns:a16="http://schemas.microsoft.com/office/drawing/2014/main" id="{ABA70171-C751-21AB-F967-ECB315193522}"/>
              </a:ext>
            </a:extLst>
          </p:cNvPr>
          <p:cNvPicPr>
            <a:picLocks noChangeAspect="1"/>
          </p:cNvPicPr>
          <p:nvPr/>
        </p:nvPicPr>
        <p:blipFill>
          <a:blip r:embed="rId9"/>
          <a:stretch>
            <a:fillRect/>
          </a:stretch>
        </p:blipFill>
        <p:spPr>
          <a:xfrm>
            <a:off x="2645766" y="5493027"/>
            <a:ext cx="3247145" cy="1237778"/>
          </a:xfrm>
          <a:prstGeom prst="rect">
            <a:avLst/>
          </a:prstGeom>
        </p:spPr>
      </p:pic>
      <p:sp>
        <p:nvSpPr>
          <p:cNvPr id="4" name="TextBox 3">
            <a:extLst>
              <a:ext uri="{FF2B5EF4-FFF2-40B4-BE49-F238E27FC236}">
                <a16:creationId xmlns:a16="http://schemas.microsoft.com/office/drawing/2014/main" id="{3479983B-AF2E-2E0D-EFFD-1FF5D85DB943}"/>
              </a:ext>
            </a:extLst>
          </p:cNvPr>
          <p:cNvSpPr txBox="1"/>
          <p:nvPr/>
        </p:nvSpPr>
        <p:spPr>
          <a:xfrm>
            <a:off x="358851" y="3014967"/>
            <a:ext cx="2129641" cy="369332"/>
          </a:xfrm>
          <a:prstGeom prst="rect">
            <a:avLst/>
          </a:prstGeom>
          <a:noFill/>
        </p:spPr>
        <p:txBody>
          <a:bodyPr wrap="square" rtlCol="0">
            <a:spAutoFit/>
          </a:bodyPr>
          <a:lstStyle/>
          <a:p>
            <a:r>
              <a:rPr lang="en-GB" dirty="0"/>
              <a:t>Wedding Ceremony</a:t>
            </a:r>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5774</TotalTime>
  <Words>339</Words>
  <Application>Microsoft Office PowerPoint</Application>
  <PresentationFormat>A4 Paper (210x297 mm)</PresentationFormat>
  <Paragraphs>41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Year 4 Autumn 1   Judaism | What is the best way for a Jew to lead a good life?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Leanne Taylor</cp:lastModifiedBy>
  <cp:revision>103</cp:revision>
  <cp:lastPrinted>2021-07-20T13:06:37Z</cp:lastPrinted>
  <dcterms:created xsi:type="dcterms:W3CDTF">2017-10-15T20:56:30Z</dcterms:created>
  <dcterms:modified xsi:type="dcterms:W3CDTF">2024-09-26T10:59:05Z</dcterms:modified>
</cp:coreProperties>
</file>