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559" autoAdjust="0"/>
    <p:restoredTop sz="94627"/>
  </p:normalViewPr>
  <p:slideViewPr>
    <p:cSldViewPr snapToGrid="0" snapToObjects="1">
      <p:cViewPr varScale="1">
        <p:scale>
          <a:sx n="69" d="100"/>
          <a:sy n="69" d="100"/>
        </p:scale>
        <p:origin x="1698" y="4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1/10/2023</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1/10/2023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1/10/2023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200" b="1" dirty="0" smtClean="0">
                <a:latin typeface="Twinkl Cursive Looped" panose="02000000000000000000" pitchFamily="2" charset="0"/>
              </a:rPr>
              <a:t>Shirley Heath 		Anglo Saxons and Vikings |  Year 4  | Spring 1 &amp; 2</a:t>
            </a:r>
            <a:endParaRPr lang="en-US" sz="1200" b="1" dirty="0">
              <a:latin typeface="Twinkl Cursive Looped" panose="02000000000000000000" pitchFamily="2" charset="0"/>
            </a:endParaRP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830120167"/>
              </p:ext>
            </p:extLst>
          </p:nvPr>
        </p:nvGraphicFramePr>
        <p:xfrm>
          <a:off x="6604000" y="334138"/>
          <a:ext cx="3302000" cy="6523860"/>
        </p:xfrm>
        <a:graphic>
          <a:graphicData uri="http://schemas.openxmlformats.org/drawingml/2006/table">
            <a:tbl>
              <a:tblPr firstRow="1" bandRow="1">
                <a:tableStyleId>{21E4AEA4-8DFA-4A89-87EB-49C32662AFE0}</a:tableStyleId>
              </a:tblPr>
              <a:tblGrid>
                <a:gridCol w="1125268">
                  <a:extLst>
                    <a:ext uri="{9D8B030D-6E8A-4147-A177-3AD203B41FA5}">
                      <a16:colId xmlns:a16="http://schemas.microsoft.com/office/drawing/2014/main" val="771789285"/>
                    </a:ext>
                  </a:extLst>
                </a:gridCol>
                <a:gridCol w="2176732">
                  <a:extLst>
                    <a:ext uri="{9D8B030D-6E8A-4147-A177-3AD203B41FA5}">
                      <a16:colId xmlns:a16="http://schemas.microsoft.com/office/drawing/2014/main" val="1444632793"/>
                    </a:ext>
                  </a:extLst>
                </a:gridCol>
              </a:tblGrid>
              <a:tr h="260870">
                <a:tc gridSpan="2">
                  <a:txBody>
                    <a:bodyPr/>
                    <a:lstStyle/>
                    <a:p>
                      <a:pPr algn="ctr"/>
                      <a:r>
                        <a:rPr lang="en-US" sz="1200" dirty="0" smtClean="0">
                          <a:latin typeface="Twinkl Cursive Looped" panose="02000000000000000000" pitchFamily="2" charset="0"/>
                        </a:rPr>
                        <a:t>Vocabulary</a:t>
                      </a:r>
                      <a:endParaRPr lang="en-US" sz="1200" dirty="0">
                        <a:latin typeface="Twinkl Cursive Looped" panose="02000000000000000000" pitchFamily="2" charset="0"/>
                      </a:endParaRPr>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56519">
                <a:tc>
                  <a:txBody>
                    <a:bodyPr/>
                    <a:lstStyle/>
                    <a:p>
                      <a:r>
                        <a:rPr lang="en-GB" sz="1200" dirty="0" smtClean="0">
                          <a:latin typeface="Twinkl Cursive Looped" panose="02000000000000000000" pitchFamily="2" charset="0"/>
                        </a:rPr>
                        <a:t>Anglo Saxons</a:t>
                      </a:r>
                      <a:endParaRPr lang="en-GB" sz="120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winkl Cursive Looped" panose="02000000000000000000" pitchFamily="2" charset="0"/>
                        </a:rPr>
                        <a:t>Made up of the Angles, Saxons and Jutes. </a:t>
                      </a:r>
                      <a:r>
                        <a:rPr lang="en-GB" sz="1200" dirty="0" smtClean="0">
                          <a:latin typeface="Twinkl Cursive Looped" panose="02000000000000000000" pitchFamily="2" charset="0"/>
                        </a:rPr>
                        <a:t>410AD - 1066 AD.</a:t>
                      </a:r>
                    </a:p>
                  </a:txBody>
                  <a:tcPr marL="68580" marR="68580" marT="0" marB="0"/>
                </a:tc>
                <a:extLst>
                  <a:ext uri="{0D108BD9-81ED-4DB2-BD59-A6C34878D82A}">
                    <a16:rowId xmlns:a16="http://schemas.microsoft.com/office/drawing/2014/main" val="3401584818"/>
                  </a:ext>
                </a:extLst>
              </a:tr>
              <a:tr h="556519">
                <a:tc>
                  <a:txBody>
                    <a:bodyPr/>
                    <a:lstStyle/>
                    <a:p>
                      <a:r>
                        <a:rPr lang="en-GB" sz="1200" dirty="0" smtClean="0">
                          <a:latin typeface="Twinkl Cursive Looped" panose="02000000000000000000" pitchFamily="2" charset="0"/>
                        </a:rPr>
                        <a:t>Angles, Saxons and Jutes</a:t>
                      </a:r>
                      <a:endParaRPr lang="en-GB" sz="120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Twinkl Cursive Looped" panose="02000000000000000000" pitchFamily="2" charset="0"/>
                        </a:rPr>
                        <a:t>German tribes who </a:t>
                      </a:r>
                      <a:r>
                        <a:rPr lang="en-US" sz="1200" dirty="0" smtClean="0">
                          <a:latin typeface="Twinkl Cursive Looped" panose="02000000000000000000" pitchFamily="2" charset="0"/>
                        </a:rPr>
                        <a:t>came to England from across the North Sea</a:t>
                      </a:r>
                      <a:endParaRPr lang="en-GB" sz="120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632684020"/>
                  </a:ext>
                </a:extLst>
              </a:tr>
              <a:tr h="556519">
                <a:tc>
                  <a:txBody>
                    <a:bodyPr/>
                    <a:lstStyle/>
                    <a:p>
                      <a:r>
                        <a:rPr lang="en-GB" sz="1200" dirty="0" smtClean="0">
                          <a:latin typeface="Twinkl Cursive Looped" panose="02000000000000000000" pitchFamily="2" charset="0"/>
                        </a:rPr>
                        <a:t>Kingdoms</a:t>
                      </a:r>
                      <a:endParaRPr lang="en-GB" sz="120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winkl Cursive Looped" panose="02000000000000000000" pitchFamily="2" charset="0"/>
                        </a:rPr>
                        <a:t>Made up of land from the same region or territory that is ruled by a king</a:t>
                      </a:r>
                      <a:endParaRPr lang="en-GB" sz="120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2071773426"/>
                  </a:ext>
                </a:extLst>
              </a:tr>
              <a:tr h="305375">
                <a:tc>
                  <a:txBody>
                    <a:bodyPr/>
                    <a:lstStyle/>
                    <a:p>
                      <a:r>
                        <a:rPr lang="en-GB" sz="1200" dirty="0" smtClean="0">
                          <a:latin typeface="Twinkl Cursive Looped" panose="02000000000000000000" pitchFamily="2" charset="0"/>
                        </a:rPr>
                        <a:t>Sutton </a:t>
                      </a:r>
                      <a:r>
                        <a:rPr lang="en-GB" sz="1200" dirty="0" err="1" smtClean="0">
                          <a:latin typeface="Twinkl Cursive Looped" panose="02000000000000000000" pitchFamily="2" charset="0"/>
                        </a:rPr>
                        <a:t>Hoo</a:t>
                      </a:r>
                      <a:endParaRPr lang="en-GB" sz="120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Twinkl Cursive Looped" panose="02000000000000000000" pitchFamily="2" charset="0"/>
                        </a:rPr>
                        <a:t>A burial ground found in 1939</a:t>
                      </a:r>
                    </a:p>
                  </a:txBody>
                  <a:tcPr marL="68580" marR="68580" marT="0" marB="0"/>
                </a:tc>
                <a:extLst>
                  <a:ext uri="{0D108BD9-81ED-4DB2-BD59-A6C34878D82A}">
                    <a16:rowId xmlns:a16="http://schemas.microsoft.com/office/drawing/2014/main" val="1090635527"/>
                  </a:ext>
                </a:extLst>
              </a:tr>
              <a:tr h="458061">
                <a:tc>
                  <a:txBody>
                    <a:bodyPr/>
                    <a:lstStyle/>
                    <a:p>
                      <a:r>
                        <a:rPr lang="en-GB" sz="1200" dirty="0" smtClean="0">
                          <a:latin typeface="Twinkl Cursive Looped" panose="02000000000000000000" pitchFamily="2" charset="0"/>
                        </a:rPr>
                        <a:t>Artefacts</a:t>
                      </a:r>
                      <a:endParaRPr lang="en-GB" sz="120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winkl Cursive Looped" panose="02000000000000000000" pitchFamily="2" charset="0"/>
                        </a:rPr>
                        <a:t>An object </a:t>
                      </a:r>
                      <a:r>
                        <a:rPr lang="en-US" sz="1200" dirty="0" smtClean="0">
                          <a:latin typeface="Twinkl Cursive Looped" panose="02000000000000000000" pitchFamily="2" charset="0"/>
                        </a:rPr>
                        <a:t>from </a:t>
                      </a:r>
                      <a:r>
                        <a:rPr lang="en-US" sz="1200" dirty="0" smtClean="0">
                          <a:latin typeface="Twinkl Cursive Looped" panose="02000000000000000000" pitchFamily="2" charset="0"/>
                        </a:rPr>
                        <a:t>a period of time</a:t>
                      </a:r>
                      <a:endParaRPr lang="en-GB" sz="120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1930926990"/>
                  </a:ext>
                </a:extLst>
              </a:tr>
              <a:tr h="371013">
                <a:tc>
                  <a:txBody>
                    <a:bodyPr/>
                    <a:lstStyle/>
                    <a:p>
                      <a:r>
                        <a:rPr lang="en-GB" sz="1200" dirty="0" smtClean="0">
                          <a:latin typeface="Twinkl Cursive Looped" panose="02000000000000000000" pitchFamily="2" charset="0"/>
                        </a:rPr>
                        <a:t>Reforms</a:t>
                      </a:r>
                      <a:endParaRPr lang="en-GB" sz="120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winkl Cursive Looped" panose="02000000000000000000" pitchFamily="2" charset="0"/>
                        </a:rPr>
                        <a:t>Changes and improvements to laws</a:t>
                      </a:r>
                      <a:endParaRPr lang="en-GB" sz="120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2660221417"/>
                  </a:ext>
                </a:extLst>
              </a:tr>
              <a:tr h="371013">
                <a:tc>
                  <a:txBody>
                    <a:bodyPr/>
                    <a:lstStyle/>
                    <a:p>
                      <a:r>
                        <a:rPr lang="en-GB" sz="1200" b="0" dirty="0" smtClean="0">
                          <a:latin typeface="Twinkl Cursive Looped" panose="02000000000000000000" pitchFamily="2" charset="0"/>
                        </a:rPr>
                        <a:t>Peace treaty</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latin typeface="Twinkl Cursive Looped" panose="02000000000000000000" pitchFamily="2" charset="0"/>
                        </a:rPr>
                        <a:t>An official agreement which ends a conflict</a:t>
                      </a:r>
                      <a:endParaRPr lang="en-GB" sz="1200" b="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1391185614"/>
                  </a:ext>
                </a:extLst>
              </a:tr>
              <a:tr h="371013">
                <a:tc>
                  <a:txBody>
                    <a:bodyPr/>
                    <a:lstStyle/>
                    <a:p>
                      <a:r>
                        <a:rPr lang="en-GB" sz="1200" b="0" dirty="0" smtClean="0">
                          <a:latin typeface="Twinkl Cursive Looped" panose="02000000000000000000" pitchFamily="2" charset="0"/>
                        </a:rPr>
                        <a:t>Hoard</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latin typeface="Twinkl Cursive Looped" panose="02000000000000000000" pitchFamily="2" charset="0"/>
                        </a:rPr>
                        <a:t>A</a:t>
                      </a:r>
                      <a:r>
                        <a:rPr lang="en-US" sz="1200" b="0" baseline="0" dirty="0" smtClean="0">
                          <a:latin typeface="Twinkl Cursive Looped" panose="02000000000000000000" pitchFamily="2" charset="0"/>
                        </a:rPr>
                        <a:t> </a:t>
                      </a:r>
                      <a:r>
                        <a:rPr lang="en-US" sz="1200" b="0" dirty="0" smtClean="0">
                          <a:latin typeface="Twinkl Cursive Looped" panose="02000000000000000000" pitchFamily="2" charset="0"/>
                        </a:rPr>
                        <a:t>collection of valuable objects</a:t>
                      </a:r>
                      <a:endParaRPr lang="en-GB" sz="1200" b="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1809529476"/>
                  </a:ext>
                </a:extLst>
              </a:tr>
              <a:tr h="371013">
                <a:tc>
                  <a:txBody>
                    <a:bodyPr/>
                    <a:lstStyle/>
                    <a:p>
                      <a:r>
                        <a:rPr lang="en-GB" sz="1200" b="0" dirty="0" smtClean="0">
                          <a:latin typeface="Twinkl Cursive Looped" panose="02000000000000000000" pitchFamily="2" charset="0"/>
                        </a:rPr>
                        <a:t>Archaeologist</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latin typeface="Twinkl Cursive Looped" panose="02000000000000000000" pitchFamily="2" charset="0"/>
                        </a:rPr>
                        <a:t>Somebody who looks at ancient sites and objects</a:t>
                      </a:r>
                    </a:p>
                  </a:txBody>
                  <a:tcPr marL="68580" marR="68580" marT="0" marB="0"/>
                </a:tc>
                <a:extLst>
                  <a:ext uri="{0D108BD9-81ED-4DB2-BD59-A6C34878D82A}">
                    <a16:rowId xmlns:a16="http://schemas.microsoft.com/office/drawing/2014/main" val="1545488888"/>
                  </a:ext>
                </a:extLst>
              </a:tr>
              <a:tr h="185506">
                <a:tc>
                  <a:txBody>
                    <a:bodyPr/>
                    <a:lstStyle/>
                    <a:p>
                      <a:r>
                        <a:rPr lang="en-GB" sz="1200" b="0" dirty="0" smtClean="0">
                          <a:latin typeface="Twinkl Cursive Looped" panose="02000000000000000000" pitchFamily="2" charset="0"/>
                        </a:rPr>
                        <a:t>Raids</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latin typeface="Twinkl Cursive Looped" panose="02000000000000000000" pitchFamily="2" charset="0"/>
                        </a:rPr>
                        <a:t>A sudden</a:t>
                      </a:r>
                      <a:r>
                        <a:rPr lang="en-US" sz="1200" b="0" baseline="0" dirty="0" smtClean="0">
                          <a:latin typeface="Twinkl Cursive Looped" panose="02000000000000000000" pitchFamily="2" charset="0"/>
                        </a:rPr>
                        <a:t>, surprise attack</a:t>
                      </a:r>
                      <a:endParaRPr lang="en-US" sz="1200" b="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21366387"/>
                  </a:ext>
                </a:extLst>
              </a:tr>
              <a:tr h="185506">
                <a:tc>
                  <a:txBody>
                    <a:bodyPr/>
                    <a:lstStyle/>
                    <a:p>
                      <a:r>
                        <a:rPr lang="en-GB" sz="1200" b="0" dirty="0" smtClean="0">
                          <a:latin typeface="Twinkl Cursive Looped" panose="02000000000000000000" pitchFamily="2" charset="0"/>
                        </a:rPr>
                        <a:t>Settled</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latin typeface="Twinkl Cursive Looped" panose="02000000000000000000" pitchFamily="2" charset="0"/>
                        </a:rPr>
                        <a:t>Living in</a:t>
                      </a:r>
                      <a:r>
                        <a:rPr lang="en-US" sz="1200" b="0" baseline="0" dirty="0" smtClean="0">
                          <a:latin typeface="Twinkl Cursive Looped" panose="02000000000000000000" pitchFamily="2" charset="0"/>
                        </a:rPr>
                        <a:t> an area</a:t>
                      </a:r>
                      <a:endParaRPr lang="en-US" sz="1200" b="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3032576967"/>
                  </a:ext>
                </a:extLst>
              </a:tr>
              <a:tr h="371013">
                <a:tc>
                  <a:txBody>
                    <a:bodyPr/>
                    <a:lstStyle/>
                    <a:p>
                      <a:r>
                        <a:rPr lang="en-GB" sz="1200" b="0" dirty="0" smtClean="0">
                          <a:latin typeface="Twinkl Cursive Looped" panose="02000000000000000000" pitchFamily="2" charset="0"/>
                        </a:rPr>
                        <a:t>Invasions</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latin typeface="Twinkl Cursive Looped" panose="02000000000000000000" pitchFamily="2" charset="0"/>
                        </a:rPr>
                        <a:t>Taking</a:t>
                      </a:r>
                      <a:r>
                        <a:rPr lang="en-US" sz="1200" b="0" baseline="0" dirty="0" smtClean="0">
                          <a:latin typeface="Twinkl Cursive Looped" panose="02000000000000000000" pitchFamily="2" charset="0"/>
                        </a:rPr>
                        <a:t> over a piece of land in another country/area</a:t>
                      </a:r>
                      <a:endParaRPr lang="en-US" sz="1200" b="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3245613344"/>
                  </a:ext>
                </a:extLst>
              </a:tr>
              <a:tr h="556519">
                <a:tc>
                  <a:txBody>
                    <a:bodyPr/>
                    <a:lstStyle/>
                    <a:p>
                      <a:r>
                        <a:rPr lang="en-GB" sz="1200" b="0" dirty="0" smtClean="0">
                          <a:latin typeface="Twinkl Cursive Looped" panose="02000000000000000000" pitchFamily="2" charset="0"/>
                        </a:rPr>
                        <a:t>Danelaw</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latin typeface="Twinkl Cursive Looped" panose="02000000000000000000" pitchFamily="2" charset="0"/>
                        </a:rPr>
                        <a:t>T</a:t>
                      </a:r>
                      <a:r>
                        <a:rPr lang="en-US" sz="1200" b="0" i="0" kern="1200" dirty="0" smtClean="0">
                          <a:solidFill>
                            <a:schemeClr val="dk1"/>
                          </a:solidFill>
                          <a:effectLst/>
                          <a:latin typeface="Twinkl Cursive Looped" panose="02000000000000000000" pitchFamily="2" charset="0"/>
                          <a:ea typeface="+mn-ea"/>
                          <a:cs typeface="+mn-cs"/>
                        </a:rPr>
                        <a:t>he name of the area of England that officially belonged to the Vikings</a:t>
                      </a:r>
                      <a:endParaRPr lang="en-US" sz="1200" b="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4002576217"/>
                  </a:ext>
                </a:extLst>
              </a:tr>
              <a:tr h="371013">
                <a:tc>
                  <a:txBody>
                    <a:bodyPr/>
                    <a:lstStyle/>
                    <a:p>
                      <a:r>
                        <a:rPr lang="en-GB" sz="1200" b="0" dirty="0" smtClean="0">
                          <a:latin typeface="Twinkl Cursive Looped" panose="02000000000000000000" pitchFamily="2" charset="0"/>
                        </a:rPr>
                        <a:t>Law-speaker</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latin typeface="Twinkl Cursive Looped" panose="02000000000000000000" pitchFamily="2" charset="0"/>
                        </a:rPr>
                        <a:t>The person who memorized all the laws of a community</a:t>
                      </a:r>
                    </a:p>
                  </a:txBody>
                  <a:tcPr marL="68580" marR="68580" marT="0" marB="0"/>
                </a:tc>
                <a:extLst>
                  <a:ext uri="{0D108BD9-81ED-4DB2-BD59-A6C34878D82A}">
                    <a16:rowId xmlns:a16="http://schemas.microsoft.com/office/drawing/2014/main" val="341983807"/>
                  </a:ext>
                </a:extLst>
              </a:tr>
              <a:tr h="305375">
                <a:tc>
                  <a:txBody>
                    <a:bodyPr/>
                    <a:lstStyle/>
                    <a:p>
                      <a:r>
                        <a:rPr lang="en-GB" sz="1200" b="0" dirty="0" smtClean="0">
                          <a:latin typeface="Twinkl Cursive Looped" panose="02000000000000000000" pitchFamily="2" charset="0"/>
                        </a:rPr>
                        <a:t>Chieftain</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smtClean="0">
                          <a:latin typeface="Twinkl Cursive Looped" panose="02000000000000000000" pitchFamily="2" charset="0"/>
                        </a:rPr>
                        <a:t>The leader of the community</a:t>
                      </a:r>
                      <a:r>
                        <a:rPr lang="en-US" sz="1200" b="0" baseline="0" dirty="0" smtClean="0">
                          <a:latin typeface="Twinkl Cursive Looped" panose="02000000000000000000" pitchFamily="2" charset="0"/>
                        </a:rPr>
                        <a:t> </a:t>
                      </a:r>
                      <a:endParaRPr lang="en-US" sz="1200" b="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2159349335"/>
                  </a:ext>
                </a:extLst>
              </a:tr>
              <a:tr h="371013">
                <a:tc>
                  <a:txBody>
                    <a:bodyPr/>
                    <a:lstStyle/>
                    <a:p>
                      <a:r>
                        <a:rPr lang="en-GB" sz="1200" b="0" dirty="0" smtClean="0">
                          <a:latin typeface="Twinkl Cursive Looped" panose="02000000000000000000" pitchFamily="2" charset="0"/>
                        </a:rPr>
                        <a:t>Settlements</a:t>
                      </a:r>
                      <a:endParaRPr lang="en-GB" sz="1200" b="0" dirty="0">
                        <a:latin typeface="Twinkl Cursive Looped" panose="02000000000000000000" pitchFamily="2"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dk1"/>
                          </a:solidFill>
                          <a:effectLst/>
                          <a:latin typeface="Twinkl Cursive Looped" panose="02000000000000000000" pitchFamily="2" charset="0"/>
                          <a:ea typeface="+mn-ea"/>
                          <a:cs typeface="+mn-cs"/>
                        </a:rPr>
                        <a:t>Places where people live and sometimes work</a:t>
                      </a:r>
                      <a:endParaRPr lang="en-US" sz="1200" b="0" dirty="0" smtClean="0">
                        <a:latin typeface="Twinkl Cursive Looped" panose="02000000000000000000" pitchFamily="2" charset="0"/>
                      </a:endParaRPr>
                    </a:p>
                  </a:txBody>
                  <a:tcPr marL="68580" marR="68580" marT="0" marB="0"/>
                </a:tc>
                <a:extLst>
                  <a:ext uri="{0D108BD9-81ED-4DB2-BD59-A6C34878D82A}">
                    <a16:rowId xmlns:a16="http://schemas.microsoft.com/office/drawing/2014/main" val="2423152287"/>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611159645"/>
              </p:ext>
            </p:extLst>
          </p:nvPr>
        </p:nvGraphicFramePr>
        <p:xfrm>
          <a:off x="0" y="334139"/>
          <a:ext cx="6604000" cy="5120640"/>
        </p:xfrm>
        <a:graphic>
          <a:graphicData uri="http://schemas.openxmlformats.org/drawingml/2006/table">
            <a:tbl>
              <a:tblPr firstRow="1" bandRow="1">
                <a:tableStyleId>{5C22544A-7EE6-4342-B048-85BDC9FD1C3A}</a:tableStyleId>
              </a:tblPr>
              <a:tblGrid>
                <a:gridCol w="6604000">
                  <a:extLst>
                    <a:ext uri="{9D8B030D-6E8A-4147-A177-3AD203B41FA5}">
                      <a16:colId xmlns:a16="http://schemas.microsoft.com/office/drawing/2014/main" val="939207010"/>
                    </a:ext>
                  </a:extLst>
                </a:gridCol>
              </a:tblGrid>
              <a:tr h="137713">
                <a:tc>
                  <a:txBody>
                    <a:bodyPr/>
                    <a:lstStyle/>
                    <a:p>
                      <a:pPr algn="ctr"/>
                      <a:r>
                        <a:rPr lang="en-GB" sz="1200" dirty="0" smtClean="0">
                          <a:latin typeface="Twinkl Cursive Looped" panose="02000000000000000000" pitchFamily="2" charset="0"/>
                        </a:rPr>
                        <a:t>Key Facts</a:t>
                      </a:r>
                      <a:endParaRPr lang="en-GB" sz="1200" dirty="0">
                        <a:latin typeface="Twinkl Cursive Looped" panose="02000000000000000000" pitchFamily="2" charset="0"/>
                      </a:endParaRPr>
                    </a:p>
                  </a:txBody>
                  <a:tcPr/>
                </a:tc>
                <a:extLst>
                  <a:ext uri="{0D108BD9-81ED-4DB2-BD59-A6C34878D82A}">
                    <a16:rowId xmlns:a16="http://schemas.microsoft.com/office/drawing/2014/main" val="3577216013"/>
                  </a:ext>
                </a:extLst>
              </a:tr>
              <a:tr h="3213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Twinkl Cursive Looped" panose="02000000000000000000" pitchFamily="2" charset="0"/>
                          <a:ea typeface="+mn-ea"/>
                          <a:cs typeface="+mn-cs"/>
                        </a:rPr>
                        <a:t>Anglo-Saxons came from many places,</a:t>
                      </a:r>
                      <a:r>
                        <a:rPr lang="en-GB" sz="1200" kern="1200" baseline="0" dirty="0" smtClean="0">
                          <a:solidFill>
                            <a:schemeClr val="dk1"/>
                          </a:solidFill>
                          <a:effectLst/>
                          <a:latin typeface="Twinkl Cursive Looped" panose="02000000000000000000" pitchFamily="2" charset="0"/>
                          <a:ea typeface="+mn-ea"/>
                          <a:cs typeface="+mn-cs"/>
                        </a:rPr>
                        <a:t> mainly </a:t>
                      </a:r>
                      <a:r>
                        <a:rPr lang="en-GB" sz="1200" kern="1200" dirty="0" smtClean="0">
                          <a:solidFill>
                            <a:schemeClr val="dk1"/>
                          </a:solidFill>
                          <a:effectLst/>
                          <a:latin typeface="Twinkl Cursive Looped" panose="02000000000000000000" pitchFamily="2" charset="0"/>
                          <a:ea typeface="+mn-ea"/>
                          <a:cs typeface="+mn-cs"/>
                        </a:rPr>
                        <a:t>Denmark, Germany and the Netherlands and they lived in Britain between 410 AD and 1066 AD. They were originally invited to defend Britain and the Romans. The Anglo-Saxons split Britain into kingdoms. </a:t>
                      </a:r>
                    </a:p>
                  </a:txBody>
                  <a:tcPr/>
                </a:tc>
                <a:extLst>
                  <a:ext uri="{0D108BD9-81ED-4DB2-BD59-A6C34878D82A}">
                    <a16:rowId xmlns:a16="http://schemas.microsoft.com/office/drawing/2014/main" val="1777435139"/>
                  </a:ext>
                </a:extLst>
              </a:tr>
              <a:tr h="3213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Twinkl Cursive Looped" panose="02000000000000000000" pitchFamily="2" charset="0"/>
                          <a:ea typeface="+mn-ea"/>
                          <a:cs typeface="+mn-cs"/>
                        </a:rPr>
                        <a:t>Sutton </a:t>
                      </a:r>
                      <a:r>
                        <a:rPr lang="en-GB" sz="1200" kern="1200" dirty="0" err="1" smtClean="0">
                          <a:solidFill>
                            <a:schemeClr val="dk1"/>
                          </a:solidFill>
                          <a:effectLst/>
                          <a:latin typeface="Twinkl Cursive Looped" panose="02000000000000000000" pitchFamily="2" charset="0"/>
                          <a:ea typeface="+mn-ea"/>
                          <a:cs typeface="+mn-cs"/>
                        </a:rPr>
                        <a:t>Hoo</a:t>
                      </a:r>
                      <a:r>
                        <a:rPr lang="en-GB" sz="1200" kern="1200" dirty="0" smtClean="0">
                          <a:solidFill>
                            <a:schemeClr val="dk1"/>
                          </a:solidFill>
                          <a:effectLst/>
                          <a:latin typeface="Twinkl Cursive Looped" panose="02000000000000000000" pitchFamily="2" charset="0"/>
                          <a:ea typeface="+mn-ea"/>
                          <a:cs typeface="+mn-cs"/>
                        </a:rPr>
                        <a:t> was a burial ground for a king and historians discovered a large number of artefacts that revealed a lot about Anglo-Saxon religion. Anglo-Saxons were Pagans and gradually became Christians.</a:t>
                      </a:r>
                    </a:p>
                  </a:txBody>
                  <a:tcPr/>
                </a:tc>
                <a:extLst>
                  <a:ext uri="{0D108BD9-81ED-4DB2-BD59-A6C34878D82A}">
                    <a16:rowId xmlns:a16="http://schemas.microsoft.com/office/drawing/2014/main" val="111955548"/>
                  </a:ext>
                </a:extLst>
              </a:tr>
              <a:tr h="229522">
                <a:tc>
                  <a:txBody>
                    <a:bodyPr/>
                    <a:lstStyle/>
                    <a:p>
                      <a:r>
                        <a:rPr lang="en-GB" sz="1200" kern="1200" dirty="0" smtClean="0">
                          <a:solidFill>
                            <a:schemeClr val="dk1"/>
                          </a:solidFill>
                          <a:effectLst/>
                          <a:latin typeface="Twinkl Cursive Looped" panose="02000000000000000000" pitchFamily="2" charset="0"/>
                          <a:ea typeface="+mn-ea"/>
                          <a:cs typeface="+mn-cs"/>
                        </a:rPr>
                        <a:t>Each kingdom had a king to rule over them, and they created the laws. The first King was called Egbert.</a:t>
                      </a:r>
                      <a:r>
                        <a:rPr lang="en-GB" sz="1200" b="1" kern="1200" dirty="0" smtClean="0">
                          <a:solidFill>
                            <a:schemeClr val="dk1"/>
                          </a:solidFill>
                          <a:effectLst/>
                          <a:latin typeface="Twinkl Cursive Looped" panose="02000000000000000000" pitchFamily="2" charset="0"/>
                          <a:ea typeface="+mn-ea"/>
                          <a:cs typeface="+mn-cs"/>
                        </a:rPr>
                        <a:t> </a:t>
                      </a:r>
                      <a:r>
                        <a:rPr lang="en-GB" sz="1200" kern="1200" dirty="0" smtClean="0">
                          <a:solidFill>
                            <a:schemeClr val="dk1"/>
                          </a:solidFill>
                          <a:effectLst/>
                          <a:latin typeface="Twinkl Cursive Looped" panose="02000000000000000000" pitchFamily="2" charset="0"/>
                          <a:ea typeface="+mn-ea"/>
                          <a:cs typeface="+mn-cs"/>
                        </a:rPr>
                        <a:t>King Athelstan was the first king of England in 924 – 939.</a:t>
                      </a:r>
                      <a:endParaRPr lang="en-GB" sz="1200" dirty="0">
                        <a:latin typeface="Twinkl Cursive Looped" panose="02000000000000000000" pitchFamily="2" charset="0"/>
                      </a:endParaRPr>
                    </a:p>
                  </a:txBody>
                  <a:tcPr/>
                </a:tc>
                <a:extLst>
                  <a:ext uri="{0D108BD9-81ED-4DB2-BD59-A6C34878D82A}">
                    <a16:rowId xmlns:a16="http://schemas.microsoft.com/office/drawing/2014/main" val="2381248481"/>
                  </a:ext>
                </a:extLst>
              </a:tr>
              <a:tr h="229522">
                <a:tc>
                  <a:txBody>
                    <a:bodyPr/>
                    <a:lstStyle/>
                    <a:p>
                      <a:r>
                        <a:rPr lang="en-GB" sz="1200" kern="1200" dirty="0" smtClean="0">
                          <a:solidFill>
                            <a:schemeClr val="dk1"/>
                          </a:solidFill>
                          <a:effectLst/>
                          <a:latin typeface="Twinkl Cursive Looped" panose="02000000000000000000" pitchFamily="2" charset="0"/>
                          <a:ea typeface="+mn-ea"/>
                          <a:cs typeface="+mn-cs"/>
                        </a:rPr>
                        <a:t>Alfred the Great was King of Wessex from 849 – 899. He brought about many reforms and was a fair ruler. He defeated the Vikings and created a peace treaty with them.</a:t>
                      </a:r>
                      <a:endParaRPr lang="en-GB" sz="1200" dirty="0">
                        <a:latin typeface="Twinkl Cursive Looped" panose="02000000000000000000" pitchFamily="2" charset="0"/>
                      </a:endParaRPr>
                    </a:p>
                  </a:txBody>
                  <a:tcPr/>
                </a:tc>
                <a:extLst>
                  <a:ext uri="{0D108BD9-81ED-4DB2-BD59-A6C34878D82A}">
                    <a16:rowId xmlns:a16="http://schemas.microsoft.com/office/drawing/2014/main" val="2129366751"/>
                  </a:ext>
                </a:extLst>
              </a:tr>
              <a:tr h="2349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Twinkl Cursive Looped" panose="02000000000000000000" pitchFamily="2" charset="0"/>
                          <a:ea typeface="+mn-ea"/>
                          <a:cs typeface="+mn-cs"/>
                        </a:rPr>
                        <a:t>The Staffordshire Hoard, found in 2009, was the largest hoard of Anglo-Saxon gold and silver metalwork found. </a:t>
                      </a:r>
                    </a:p>
                  </a:txBody>
                  <a:tcPr/>
                </a:tc>
                <a:extLst>
                  <a:ext uri="{0D108BD9-81ED-4DB2-BD59-A6C34878D82A}">
                    <a16:rowId xmlns:a16="http://schemas.microsoft.com/office/drawing/2014/main" val="1823831781"/>
                  </a:ext>
                </a:extLst>
              </a:tr>
              <a:tr h="321330">
                <a:tc>
                  <a:txBody>
                    <a:bodyPr/>
                    <a:lstStyle/>
                    <a:p>
                      <a:r>
                        <a:rPr lang="en-GB" sz="1200" kern="1200" dirty="0" smtClean="0">
                          <a:solidFill>
                            <a:schemeClr val="dk1"/>
                          </a:solidFill>
                          <a:effectLst/>
                          <a:latin typeface="Twinkl Cursive Looped" panose="02000000000000000000" pitchFamily="2" charset="0"/>
                          <a:ea typeface="+mn-ea"/>
                          <a:cs typeface="+mn-cs"/>
                        </a:rPr>
                        <a:t>The Vikings were from Norway, Sweden and Denmark. They invaded Britain and starting settling from 793AD. By 878AD the Vikings had control of the Danelaw (Viking lands), to the north and east of England</a:t>
                      </a:r>
                      <a:endParaRPr lang="en-GB" sz="1200" kern="1200" dirty="0">
                        <a:solidFill>
                          <a:schemeClr val="dk1"/>
                        </a:solidFill>
                        <a:effectLst/>
                        <a:latin typeface="Twinkl Cursive Looped" panose="02000000000000000000" pitchFamily="2" charset="0"/>
                        <a:ea typeface="+mn-ea"/>
                        <a:cs typeface="+mn-cs"/>
                      </a:endParaRPr>
                    </a:p>
                  </a:txBody>
                  <a:tcPr/>
                </a:tc>
                <a:extLst>
                  <a:ext uri="{0D108BD9-81ED-4DB2-BD59-A6C34878D82A}">
                    <a16:rowId xmlns:a16="http://schemas.microsoft.com/office/drawing/2014/main" val="2992844448"/>
                  </a:ext>
                </a:extLst>
              </a:tr>
              <a:tr h="3213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Twinkl Cursive Looped" panose="02000000000000000000" pitchFamily="2" charset="0"/>
                          <a:ea typeface="+mn-ea"/>
                          <a:cs typeface="+mn-cs"/>
                        </a:rPr>
                        <a:t>The community would meet at a Thing to solve disputes. The law-speaker would remember the laws and share these around the community. The chieftain would help to settle disputes. </a:t>
                      </a:r>
                    </a:p>
                  </a:txBody>
                  <a:tcPr/>
                </a:tc>
                <a:extLst>
                  <a:ext uri="{0D108BD9-81ED-4DB2-BD59-A6C34878D82A}">
                    <a16:rowId xmlns:a16="http://schemas.microsoft.com/office/drawing/2014/main" val="1326679240"/>
                  </a:ext>
                </a:extLst>
              </a:tr>
              <a:tr h="321330">
                <a:tc>
                  <a:txBody>
                    <a:bodyPr/>
                    <a:lstStyle/>
                    <a:p>
                      <a:r>
                        <a:rPr lang="en-GB" sz="1200" kern="1200" dirty="0" smtClean="0">
                          <a:solidFill>
                            <a:schemeClr val="dk1"/>
                          </a:solidFill>
                          <a:effectLst/>
                          <a:latin typeface="Twinkl Cursive Looped" panose="02000000000000000000" pitchFamily="2" charset="0"/>
                          <a:ea typeface="+mn-ea"/>
                          <a:cs typeface="+mn-cs"/>
                        </a:rPr>
                        <a:t>The Battle of Hastings happened in 1066 and was caused because Edward the Confessor died and William the Duke of Normandy wanted to be king. William killed Harold Godwinson (the king of England) and became king. The Bayeux Tapestry shows the Battle of Hastings.</a:t>
                      </a:r>
                      <a:endParaRPr lang="en-GB" sz="1200" dirty="0">
                        <a:latin typeface="Twinkl Cursive Looped" panose="02000000000000000000" pitchFamily="2" charset="0"/>
                      </a:endParaRPr>
                    </a:p>
                  </a:txBody>
                  <a:tcPr/>
                </a:tc>
                <a:extLst>
                  <a:ext uri="{0D108BD9-81ED-4DB2-BD59-A6C34878D82A}">
                    <a16:rowId xmlns:a16="http://schemas.microsoft.com/office/drawing/2014/main" val="1517908042"/>
                  </a:ext>
                </a:extLst>
              </a:tr>
              <a:tr h="229522">
                <a:tc>
                  <a:txBody>
                    <a:bodyPr/>
                    <a:lstStyle/>
                    <a:p>
                      <a:r>
                        <a:rPr lang="en-GB" sz="1200" kern="1200" dirty="0" smtClean="0">
                          <a:solidFill>
                            <a:schemeClr val="dk1"/>
                          </a:solidFill>
                          <a:effectLst/>
                          <a:latin typeface="Twinkl Cursive Looped" panose="02000000000000000000" pitchFamily="2" charset="0"/>
                          <a:ea typeface="+mn-ea"/>
                          <a:cs typeface="+mn-cs"/>
                        </a:rPr>
                        <a:t>There are some similarities in modern day Britain and the Anglo-Saxon and Viking era, including place names.</a:t>
                      </a:r>
                      <a:r>
                        <a:rPr lang="en-GB" sz="1200" b="1" kern="1200" dirty="0" smtClean="0">
                          <a:solidFill>
                            <a:schemeClr val="dk1"/>
                          </a:solidFill>
                          <a:effectLst/>
                          <a:latin typeface="Twinkl Cursive Looped" panose="02000000000000000000" pitchFamily="2" charset="0"/>
                          <a:ea typeface="+mn-ea"/>
                          <a:cs typeface="+mn-cs"/>
                        </a:rPr>
                        <a:t> </a:t>
                      </a:r>
                      <a:r>
                        <a:rPr lang="en-GB" sz="1200" kern="1200" dirty="0" smtClean="0">
                          <a:solidFill>
                            <a:schemeClr val="dk1"/>
                          </a:solidFill>
                          <a:effectLst/>
                          <a:latin typeface="Twinkl Cursive Looped" panose="02000000000000000000" pitchFamily="2" charset="0"/>
                          <a:ea typeface="+mn-ea"/>
                          <a:cs typeface="+mn-cs"/>
                        </a:rPr>
                        <a:t>The Vikings lived in Longhouses.</a:t>
                      </a:r>
                      <a:endParaRPr lang="en-GB" sz="1200" dirty="0">
                        <a:latin typeface="Twinkl Cursive Looped" panose="02000000000000000000" pitchFamily="2" charset="0"/>
                      </a:endParaRPr>
                    </a:p>
                  </a:txBody>
                  <a:tcPr/>
                </a:tc>
                <a:extLst>
                  <a:ext uri="{0D108BD9-81ED-4DB2-BD59-A6C34878D82A}">
                    <a16:rowId xmlns:a16="http://schemas.microsoft.com/office/drawing/2014/main" val="2186773348"/>
                  </a:ext>
                </a:extLst>
              </a:tr>
            </a:tbl>
          </a:graphicData>
        </a:graphic>
      </p:graphicFrame>
      <p:pic>
        <p:nvPicPr>
          <p:cNvPr id="4" name="Picture 3"/>
          <p:cNvPicPr>
            <a:picLocks noChangeAspect="1"/>
          </p:cNvPicPr>
          <p:nvPr/>
        </p:nvPicPr>
        <p:blipFill>
          <a:blip r:embed="rId3"/>
          <a:stretch>
            <a:fillRect/>
          </a:stretch>
        </p:blipFill>
        <p:spPr>
          <a:xfrm>
            <a:off x="3588588" y="5437322"/>
            <a:ext cx="3015411" cy="1432165"/>
          </a:xfrm>
          <a:prstGeom prst="rect">
            <a:avLst/>
          </a:prstGeom>
        </p:spPr>
      </p:pic>
      <p:pic>
        <p:nvPicPr>
          <p:cNvPr id="10" name="Picture 9"/>
          <p:cNvPicPr>
            <a:picLocks noChangeAspect="1"/>
          </p:cNvPicPr>
          <p:nvPr/>
        </p:nvPicPr>
        <p:blipFill>
          <a:blip r:embed="rId4"/>
          <a:stretch>
            <a:fillRect/>
          </a:stretch>
        </p:blipFill>
        <p:spPr>
          <a:xfrm>
            <a:off x="-1" y="5443483"/>
            <a:ext cx="3588589" cy="1414517"/>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5740</TotalTime>
  <Words>489</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 Cursive Looped</vt:lpstr>
      <vt:lpstr>Office Theme</vt:lpstr>
      <vt:lpstr>Shirley Heath   Anglo Saxons and Vikings |  Year 4  | Spring 1 &amp;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Eleanor Douglas</cp:lastModifiedBy>
  <cp:revision>104</cp:revision>
  <cp:lastPrinted>2017-10-30T10:21:12Z</cp:lastPrinted>
  <dcterms:created xsi:type="dcterms:W3CDTF">2017-10-15T20:56:30Z</dcterms:created>
  <dcterms:modified xsi:type="dcterms:W3CDTF">2023-01-10T16:09:49Z</dcterms:modified>
</cp:coreProperties>
</file>