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559" autoAdjust="0"/>
    <p:restoredTop sz="94627"/>
  </p:normalViewPr>
  <p:slideViewPr>
    <p:cSldViewPr snapToGrid="0" snapToObjects="1">
      <p:cViewPr varScale="1">
        <p:scale>
          <a:sx n="69" d="100"/>
          <a:sy n="69" d="100"/>
        </p:scale>
        <p:origin x="1698" y="66"/>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347" cy="498215"/>
          </a:xfrm>
          <a:prstGeom prst="rect">
            <a:avLst/>
          </a:prstGeom>
        </p:spPr>
        <p:txBody>
          <a:bodyPr vert="horz" lIns="91321" tIns="45661" rIns="91321" bIns="45661" numCol="1" rtlCol="0"/>
          <a:lstStyle>
            <a:lvl1pPr algn="l">
              <a:defRPr sz="1200"/>
            </a:lvl1pPr>
          </a:lstStyle>
          <a:p>
            <a:endParaRPr lang="en-US"/>
          </a:p>
        </p:txBody>
      </p:sp>
      <p:sp>
        <p:nvSpPr>
          <p:cNvPr id="3" name="Date Placeholder 2"/>
          <p:cNvSpPr>
            <a:spLocks noGrp="1"/>
          </p:cNvSpPr>
          <p:nvPr>
            <p:ph type="dt" idx="1"/>
          </p:nvPr>
        </p:nvSpPr>
        <p:spPr>
          <a:xfrm>
            <a:off x="3851343" y="0"/>
            <a:ext cx="2946347" cy="498215"/>
          </a:xfrm>
          <a:prstGeom prst="rect">
            <a:avLst/>
          </a:prstGeom>
        </p:spPr>
        <p:txBody>
          <a:bodyPr vert="horz" lIns="91321" tIns="45661" rIns="91321" bIns="45661" numCol="1" rtlCol="0"/>
          <a:lstStyle>
            <a:lvl1pPr algn="r">
              <a:defRPr sz="1200"/>
            </a:lvl1pPr>
          </a:lstStyle>
          <a:p>
            <a:fld id="{74DA69C8-F84C-2947-85D9-F4E475966ECC}" type="datetimeFigureOut">
              <a:rPr lang="en-US" smtClean="0"/>
              <a:t>1/3/2020</a:t>
            </a:fld>
            <a:endParaRPr lang="en-US"/>
          </a:p>
        </p:txBody>
      </p:sp>
      <p:sp>
        <p:nvSpPr>
          <p:cNvPr id="4" name="Slide Image Placeholder 3"/>
          <p:cNvSpPr>
            <a:spLocks noGrp="1" noRot="1" noChangeAspect="1"/>
          </p:cNvSpPr>
          <p:nvPr>
            <p:ph type="sldImg" idx="2"/>
          </p:nvPr>
        </p:nvSpPr>
        <p:spPr>
          <a:xfrm>
            <a:off x="979488" y="1241425"/>
            <a:ext cx="4840287" cy="3351213"/>
          </a:xfrm>
          <a:prstGeom prst="rect">
            <a:avLst/>
          </a:prstGeom>
          <a:noFill/>
          <a:ln w="12700">
            <a:solidFill>
              <a:prstClr val="black"/>
            </a:solidFill>
          </a:ln>
        </p:spPr>
        <p:txBody>
          <a:bodyPr vert="horz" lIns="91321" tIns="45661" rIns="91321" bIns="45661" numCol="1" rtlCol="0" anchor="ctr"/>
          <a:lstStyle/>
          <a:p>
            <a:endParaRPr lang="en-US"/>
          </a:p>
        </p:txBody>
      </p:sp>
      <p:sp>
        <p:nvSpPr>
          <p:cNvPr id="5" name="Notes Placeholder 4"/>
          <p:cNvSpPr>
            <a:spLocks noGrp="1"/>
          </p:cNvSpPr>
          <p:nvPr>
            <p:ph type="body" sz="quarter" idx="3"/>
          </p:nvPr>
        </p:nvSpPr>
        <p:spPr>
          <a:xfrm>
            <a:off x="679927" y="4778723"/>
            <a:ext cx="5439410" cy="3909863"/>
          </a:xfrm>
          <a:prstGeom prst="rect">
            <a:avLst/>
          </a:prstGeom>
        </p:spPr>
        <p:txBody>
          <a:bodyPr vert="horz" lIns="91321" tIns="45661" rIns="91321" bIns="45661"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31600"/>
            <a:ext cx="2946347" cy="498214"/>
          </a:xfrm>
          <a:prstGeom prst="rect">
            <a:avLst/>
          </a:prstGeom>
        </p:spPr>
        <p:txBody>
          <a:bodyPr vert="horz" lIns="91321" tIns="45661" rIns="91321" bIns="45661"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1343" y="9431600"/>
            <a:ext cx="2946347" cy="498214"/>
          </a:xfrm>
          <a:prstGeom prst="rect">
            <a:avLst/>
          </a:prstGeom>
        </p:spPr>
        <p:txBody>
          <a:bodyPr vert="horz" lIns="91321" tIns="45661" rIns="91321" bIns="45661"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1/3/2020</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1/3/2020</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1/3/2020</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1/3/2020</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1/3/2020</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1/3/2020</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1/3/2020</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1/3/2020</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1/3/2020</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1/3/2020</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1/3/2020</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1/3/2020</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gi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5633" y="47193"/>
            <a:ext cx="9721468" cy="307174"/>
          </a:xfrm>
        </p:spPr>
        <p:txBody>
          <a:bodyPr numCol="1">
            <a:noAutofit/>
          </a:bodyPr>
          <a:lstStyle/>
          <a:p>
            <a:pPr algn="l"/>
            <a:r>
              <a:rPr lang="en-US" sz="1600" b="1" dirty="0" smtClean="0"/>
              <a:t>Shirley Heath </a:t>
            </a:r>
            <a:r>
              <a:rPr lang="en-US" sz="1800" b="1" dirty="0"/>
              <a:t> </a:t>
            </a:r>
            <a:r>
              <a:rPr lang="en-US" sz="1800" b="1" dirty="0" smtClean="0"/>
              <a:t>  		  </a:t>
            </a:r>
            <a:r>
              <a:rPr lang="en-US" sz="1800" b="1" dirty="0" smtClean="0"/>
              <a:t>‘Can you defy gravity?’ Physics </a:t>
            </a:r>
            <a:r>
              <a:rPr lang="en-US" sz="1800" b="1" dirty="0" smtClean="0"/>
              <a:t>(Forces) |  Year 5  | Spring 1 </a:t>
            </a:r>
            <a:endParaRPr lang="en-US" sz="1800" b="1" dirty="0"/>
          </a:p>
        </p:txBody>
      </p:sp>
      <p:graphicFrame>
        <p:nvGraphicFramePr>
          <p:cNvPr id="4" name="Table 3"/>
          <p:cNvGraphicFramePr>
            <a:graphicFrameLocks noGrp="1"/>
          </p:cNvGraphicFramePr>
          <p:nvPr>
            <p:extLst>
              <p:ext uri="{D42A27DB-BD31-4B8C-83A1-F6EECF244321}">
                <p14:modId xmlns:p14="http://schemas.microsoft.com/office/powerpoint/2010/main" val="107375181"/>
              </p:ext>
            </p:extLst>
          </p:nvPr>
        </p:nvGraphicFramePr>
        <p:xfrm>
          <a:off x="6672920" y="365010"/>
          <a:ext cx="3144181" cy="2274226"/>
        </p:xfrm>
        <a:graphic>
          <a:graphicData uri="http://schemas.openxmlformats.org/drawingml/2006/table">
            <a:tbl>
              <a:tblPr firstRow="1" bandRow="1">
                <a:tableStyleId>{5C22544A-7EE6-4342-B048-85BDC9FD1C3A}</a:tableStyleId>
              </a:tblPr>
              <a:tblGrid>
                <a:gridCol w="389994">
                  <a:extLst>
                    <a:ext uri="{9D8B030D-6E8A-4147-A177-3AD203B41FA5}">
                      <a16:colId xmlns:a16="http://schemas.microsoft.com/office/drawing/2014/main" val="20002"/>
                    </a:ext>
                  </a:extLst>
                </a:gridCol>
                <a:gridCol w="1427822">
                  <a:extLst>
                    <a:ext uri="{9D8B030D-6E8A-4147-A177-3AD203B41FA5}">
                      <a16:colId xmlns:a16="http://schemas.microsoft.com/office/drawing/2014/main" val="20000"/>
                    </a:ext>
                  </a:extLst>
                </a:gridCol>
                <a:gridCol w="1326365">
                  <a:extLst>
                    <a:ext uri="{9D8B030D-6E8A-4147-A177-3AD203B41FA5}">
                      <a16:colId xmlns:a16="http://schemas.microsoft.com/office/drawing/2014/main" val="20001"/>
                    </a:ext>
                  </a:extLst>
                </a:gridCol>
              </a:tblGrid>
              <a:tr h="324482">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800" dirty="0" smtClean="0"/>
                        <a:t>Important Scientists</a:t>
                      </a:r>
                      <a:endParaRPr lang="en-US" sz="1800" dirty="0"/>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863510">
                <a:tc>
                  <a:txBody>
                    <a:bodyPr/>
                    <a:lstStyle/>
                    <a:p>
                      <a:r>
                        <a:rPr lang="en-US" sz="1200" dirty="0"/>
                        <a:t>1</a:t>
                      </a:r>
                    </a:p>
                  </a:txBody>
                  <a:tcPr marL="74295" marR="74295" marT="37148" marB="37148"/>
                </a:tc>
                <a:tc>
                  <a:txBody>
                    <a:bodyPr/>
                    <a:lstStyle/>
                    <a:p>
                      <a:pPr algn="ctr"/>
                      <a:r>
                        <a:rPr lang="en-GB" sz="1200" b="0" u="none" dirty="0" smtClean="0"/>
                        <a:t>Isaac</a:t>
                      </a:r>
                      <a:r>
                        <a:rPr lang="en-GB" sz="1200" b="0" u="none" baseline="0" dirty="0" smtClean="0"/>
                        <a:t> Newton</a:t>
                      </a:r>
                    </a:p>
                    <a:p>
                      <a:pPr algn="ctr"/>
                      <a:r>
                        <a:rPr lang="en-GB" sz="1200" b="0" u="none" baseline="0" dirty="0" smtClean="0"/>
                        <a:t>(1643-1727)</a:t>
                      </a:r>
                      <a:endParaRPr lang="en-GB" sz="1200" b="0" u="none" dirty="0" smtClean="0"/>
                    </a:p>
                    <a:p>
                      <a:endParaRPr lang="en-GB" sz="1200" b="0" u="none" dirty="0" smtClean="0"/>
                    </a:p>
                    <a:p>
                      <a:endParaRPr lang="en-GB" sz="1200" b="0" u="none" dirty="0"/>
                    </a:p>
                  </a:txBody>
                  <a:tcPr marL="74295" marR="74295" marT="37148" marB="37148"/>
                </a:tc>
                <a:tc>
                  <a:txBody>
                    <a:bodyPr/>
                    <a:lstStyle/>
                    <a:p>
                      <a:endParaRPr lang="en-GB" sz="1400" dirty="0"/>
                    </a:p>
                  </a:txBody>
                  <a:tcPr marL="74295" marR="74295" marT="37148" marB="37148"/>
                </a:tc>
                <a:extLst>
                  <a:ext uri="{0D108BD9-81ED-4DB2-BD59-A6C34878D82A}">
                    <a16:rowId xmlns:a16="http://schemas.microsoft.com/office/drawing/2014/main" val="10001"/>
                  </a:ext>
                </a:extLst>
              </a:tr>
              <a:tr h="1062100">
                <a:tc>
                  <a:txBody>
                    <a:bodyPr/>
                    <a:lstStyle/>
                    <a:p>
                      <a:r>
                        <a:rPr lang="en-US" sz="1200" dirty="0"/>
                        <a:t>2</a:t>
                      </a:r>
                    </a:p>
                  </a:txBody>
                  <a:tcPr marL="74295" marR="74295" marT="37148" marB="37148"/>
                </a:tc>
                <a:tc>
                  <a:txBody>
                    <a:bodyPr/>
                    <a:lstStyle/>
                    <a:p>
                      <a:pPr algn="ctr"/>
                      <a:r>
                        <a:rPr lang="en-GB" sz="1200" u="none" dirty="0" smtClean="0"/>
                        <a:t>Galileo Galilei</a:t>
                      </a:r>
                    </a:p>
                    <a:p>
                      <a:pPr algn="ctr"/>
                      <a:r>
                        <a:rPr lang="en-GB" sz="1200" u="none" dirty="0" smtClean="0"/>
                        <a:t>(1564-1642)</a:t>
                      </a:r>
                    </a:p>
                    <a:p>
                      <a:endParaRPr lang="en-GB" sz="1200" u="none" dirty="0" smtClean="0"/>
                    </a:p>
                    <a:p>
                      <a:endParaRPr lang="en-GB" sz="1200" u="none" dirty="0" smtClean="0"/>
                    </a:p>
                    <a:p>
                      <a:endParaRPr lang="en-GB" sz="1200" u="none" dirty="0"/>
                    </a:p>
                  </a:txBody>
                  <a:tcPr marL="74295" marR="74295" marT="37148" marB="37148"/>
                </a:tc>
                <a:tc>
                  <a:txBody>
                    <a:bodyPr/>
                    <a:lstStyle/>
                    <a:p>
                      <a:endParaRPr lang="en-GB" sz="1400" dirty="0"/>
                    </a:p>
                  </a:txBody>
                  <a:tcPr marL="74295" marR="74295" marT="37148" marB="37148"/>
                </a:tc>
                <a:extLst>
                  <a:ext uri="{0D108BD9-81ED-4DB2-BD59-A6C34878D82A}">
                    <a16:rowId xmlns:a16="http://schemas.microsoft.com/office/drawing/2014/main" val="10002"/>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3938166527"/>
              </p:ext>
            </p:extLst>
          </p:nvPr>
        </p:nvGraphicFramePr>
        <p:xfrm>
          <a:off x="6672920" y="2615102"/>
          <a:ext cx="3144181" cy="4233987"/>
        </p:xfrm>
        <a:graphic>
          <a:graphicData uri="http://schemas.openxmlformats.org/drawingml/2006/table">
            <a:tbl>
              <a:tblPr firstRow="1" bandRow="1">
                <a:tableStyleId>{93296810-A885-4BE3-A3E7-6D5BEEA58F35}</a:tableStyleId>
              </a:tblPr>
              <a:tblGrid>
                <a:gridCol w="3144181">
                  <a:extLst>
                    <a:ext uri="{9D8B030D-6E8A-4147-A177-3AD203B41FA5}">
                      <a16:colId xmlns:a16="http://schemas.microsoft.com/office/drawing/2014/main" val="20000"/>
                    </a:ext>
                  </a:extLst>
                </a:gridCol>
              </a:tblGrid>
              <a:tr h="370789">
                <a:tc>
                  <a:txBody>
                    <a:bodyPr/>
                    <a:lstStyle/>
                    <a:p>
                      <a:pPr algn="ctr"/>
                      <a:r>
                        <a:rPr lang="en-GB" altLang="en-GB" dirty="0" smtClean="0"/>
                        <a:t>Key</a:t>
                      </a:r>
                      <a:r>
                        <a:rPr lang="en-GB" altLang="en-GB" baseline="0" dirty="0" smtClean="0"/>
                        <a:t> Diagrams</a:t>
                      </a:r>
                      <a:endParaRPr lang="en-GB" altLang="en-GB" dirty="0"/>
                    </a:p>
                  </a:txBody>
                  <a:tcPr marL="74295" marR="74295" marT="37148" marB="37148"/>
                </a:tc>
                <a:extLst>
                  <a:ext uri="{0D108BD9-81ED-4DB2-BD59-A6C34878D82A}">
                    <a16:rowId xmlns:a16="http://schemas.microsoft.com/office/drawing/2014/main" val="10000"/>
                  </a:ext>
                </a:extLst>
              </a:tr>
              <a:tr h="3863198">
                <a:tc>
                  <a:txBody>
                    <a:bodyPr/>
                    <a:lstStyle/>
                    <a:p>
                      <a:endParaRPr lang="en-GB" altLang="en-GB" sz="1000" b="0" dirty="0"/>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1155583901"/>
              </p:ext>
            </p:extLst>
          </p:nvPr>
        </p:nvGraphicFramePr>
        <p:xfrm>
          <a:off x="2697532" y="354367"/>
          <a:ext cx="3942153" cy="6472714"/>
        </p:xfrm>
        <a:graphic>
          <a:graphicData uri="http://schemas.openxmlformats.org/drawingml/2006/table">
            <a:tbl>
              <a:tblPr firstRow="1" bandRow="1">
                <a:tableStyleId>{21E4AEA4-8DFA-4A89-87EB-49C32662AFE0}</a:tableStyleId>
              </a:tblPr>
              <a:tblGrid>
                <a:gridCol w="538571">
                  <a:extLst>
                    <a:ext uri="{9D8B030D-6E8A-4147-A177-3AD203B41FA5}">
                      <a16:colId xmlns:a16="http://schemas.microsoft.com/office/drawing/2014/main" val="3034729171"/>
                    </a:ext>
                  </a:extLst>
                </a:gridCol>
                <a:gridCol w="1432879">
                  <a:extLst>
                    <a:ext uri="{9D8B030D-6E8A-4147-A177-3AD203B41FA5}">
                      <a16:colId xmlns:a16="http://schemas.microsoft.com/office/drawing/2014/main" val="771789285"/>
                    </a:ext>
                  </a:extLst>
                </a:gridCol>
                <a:gridCol w="1970703">
                  <a:extLst>
                    <a:ext uri="{9D8B030D-6E8A-4147-A177-3AD203B41FA5}">
                      <a16:colId xmlns:a16="http://schemas.microsoft.com/office/drawing/2014/main" val="1444632793"/>
                    </a:ext>
                  </a:extLst>
                </a:gridCol>
              </a:tblGrid>
              <a:tr h="379037">
                <a:tc gridSpan="3">
                  <a:txBody>
                    <a:bodyPr/>
                    <a:lstStyle/>
                    <a:p>
                      <a:pPr algn="ctr"/>
                      <a:r>
                        <a:rPr lang="en-US" sz="1600" dirty="0" smtClean="0"/>
                        <a:t>Key Vocabulary</a:t>
                      </a:r>
                      <a:endParaRPr lang="en-US" sz="1600" dirty="0"/>
                    </a:p>
                  </a:txBody>
                  <a:tcPr marL="74295" marR="74295" marT="37148" marB="37148"/>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106910169"/>
                  </a:ext>
                </a:extLst>
              </a:tr>
              <a:tr h="453428">
                <a:tc>
                  <a:txBody>
                    <a:bodyPr/>
                    <a:lstStyle/>
                    <a:p>
                      <a:r>
                        <a:rPr lang="en-GB" sz="1200" dirty="0" smtClean="0"/>
                        <a:t>1</a:t>
                      </a:r>
                      <a:endParaRPr lang="en-GB" sz="1200" dirty="0"/>
                    </a:p>
                  </a:txBody>
                  <a:tcPr marL="74295" marR="74295" marT="37148" marB="37148"/>
                </a:tc>
                <a:tc>
                  <a:txBody>
                    <a:bodyPr/>
                    <a:lstStyle/>
                    <a:p>
                      <a:r>
                        <a:rPr lang="en-GB" sz="1200" dirty="0" smtClean="0"/>
                        <a:t>Mass</a:t>
                      </a:r>
                      <a:endParaRPr lang="en-GB" sz="1200" dirty="0"/>
                    </a:p>
                  </a:txBody>
                  <a:tcPr marL="68580" marR="68580" marT="0" marB="0"/>
                </a:tc>
                <a:tc>
                  <a:txBody>
                    <a:bodyPr/>
                    <a:lstStyle/>
                    <a:p>
                      <a:r>
                        <a:rPr lang="en-GB" sz="1200" dirty="0" smtClean="0"/>
                        <a:t>What</a:t>
                      </a:r>
                      <a:r>
                        <a:rPr lang="en-GB" sz="1200" baseline="0" dirty="0" smtClean="0"/>
                        <a:t> an object is made of and how much space it takes up. Measured in grams (g)</a:t>
                      </a:r>
                      <a:endParaRPr lang="en-GB" sz="1200" dirty="0"/>
                    </a:p>
                  </a:txBody>
                  <a:tcPr marL="68580" marR="68580" marT="0" marB="0"/>
                </a:tc>
                <a:extLst>
                  <a:ext uri="{0D108BD9-81ED-4DB2-BD59-A6C34878D82A}">
                    <a16:rowId xmlns:a16="http://schemas.microsoft.com/office/drawing/2014/main" val="3401584818"/>
                  </a:ext>
                </a:extLst>
              </a:tr>
              <a:tr h="494653">
                <a:tc>
                  <a:txBody>
                    <a:bodyPr/>
                    <a:lstStyle/>
                    <a:p>
                      <a:r>
                        <a:rPr lang="en-GB" sz="1200" dirty="0" smtClean="0"/>
                        <a:t>2</a:t>
                      </a:r>
                      <a:endParaRPr lang="en-GB" sz="1200" dirty="0"/>
                    </a:p>
                  </a:txBody>
                  <a:tcPr marL="74295" marR="74295" marT="37148" marB="37148"/>
                </a:tc>
                <a:tc>
                  <a:txBody>
                    <a:bodyPr/>
                    <a:lstStyle/>
                    <a:p>
                      <a:r>
                        <a:rPr lang="en-GB" sz="1200" dirty="0" smtClean="0"/>
                        <a:t>Weight</a:t>
                      </a:r>
                      <a:endParaRPr lang="en-GB" sz="1200" dirty="0"/>
                    </a:p>
                  </a:txBody>
                  <a:tcPr marL="68580" marR="68580" marT="0" marB="0"/>
                </a:tc>
                <a:tc>
                  <a:txBody>
                    <a:bodyPr/>
                    <a:lstStyle/>
                    <a:p>
                      <a:r>
                        <a:rPr lang="en-GB" sz="1200" dirty="0" smtClean="0"/>
                        <a:t>The effect</a:t>
                      </a:r>
                      <a:r>
                        <a:rPr lang="en-GB" sz="1200" baseline="0" dirty="0" smtClean="0"/>
                        <a:t> of gravity on the mass of an object (measured in Newtons)</a:t>
                      </a:r>
                      <a:endParaRPr lang="en-GB" sz="1200" dirty="0"/>
                    </a:p>
                  </a:txBody>
                  <a:tcPr marL="68580" marR="68580" marT="0" marB="0"/>
                </a:tc>
                <a:extLst>
                  <a:ext uri="{0D108BD9-81ED-4DB2-BD59-A6C34878D82A}">
                    <a16:rowId xmlns:a16="http://schemas.microsoft.com/office/drawing/2014/main" val="2075142700"/>
                  </a:ext>
                </a:extLst>
              </a:tr>
              <a:tr h="427706">
                <a:tc>
                  <a:txBody>
                    <a:bodyPr/>
                    <a:lstStyle/>
                    <a:p>
                      <a:r>
                        <a:rPr lang="en-US" sz="1200" b="0" dirty="0" smtClean="0"/>
                        <a:t>3</a:t>
                      </a:r>
                      <a:endParaRPr lang="en-US" sz="1200" b="0" dirty="0"/>
                    </a:p>
                  </a:txBody>
                  <a:tcPr marL="74295" marR="74295" marT="37148" marB="37148"/>
                </a:tc>
                <a:tc>
                  <a:txBody>
                    <a:bodyPr/>
                    <a:lstStyle/>
                    <a:p>
                      <a:r>
                        <a:rPr lang="en-GB" sz="1200" dirty="0" smtClean="0"/>
                        <a:t>Gravity</a:t>
                      </a:r>
                      <a:endParaRPr lang="en-GB" sz="1200" dirty="0"/>
                    </a:p>
                  </a:txBody>
                  <a:tcPr marL="68580" marR="68580" marT="0" marB="0"/>
                </a:tc>
                <a:tc>
                  <a:txBody>
                    <a:bodyPr/>
                    <a:lstStyle/>
                    <a:p>
                      <a:r>
                        <a:rPr lang="en-GB" sz="1200" dirty="0" smtClean="0"/>
                        <a:t>An</a:t>
                      </a:r>
                      <a:r>
                        <a:rPr lang="en-GB" sz="1200" baseline="0" dirty="0" smtClean="0"/>
                        <a:t> attractive force between objects</a:t>
                      </a:r>
                      <a:endParaRPr lang="en-GB" sz="1200" dirty="0"/>
                    </a:p>
                  </a:txBody>
                  <a:tcPr marL="68580" marR="68580" marT="0" marB="0"/>
                </a:tc>
                <a:extLst>
                  <a:ext uri="{0D108BD9-81ED-4DB2-BD59-A6C34878D82A}">
                    <a16:rowId xmlns:a16="http://schemas.microsoft.com/office/drawing/2014/main" val="3734594781"/>
                  </a:ext>
                </a:extLst>
              </a:tr>
              <a:tr h="452411">
                <a:tc>
                  <a:txBody>
                    <a:bodyPr/>
                    <a:lstStyle/>
                    <a:p>
                      <a:r>
                        <a:rPr lang="en-US" sz="1200" b="0" dirty="0" smtClean="0"/>
                        <a:t>4</a:t>
                      </a:r>
                      <a:endParaRPr lang="en-US" sz="1200" b="0" dirty="0"/>
                    </a:p>
                  </a:txBody>
                  <a:tcPr marL="74295" marR="74295" marT="37148" marB="37148"/>
                </a:tc>
                <a:tc>
                  <a:txBody>
                    <a:bodyPr/>
                    <a:lstStyle/>
                    <a:p>
                      <a:r>
                        <a:rPr lang="en-GB" sz="1200" dirty="0" smtClean="0"/>
                        <a:t>Driving Force (Thrust)</a:t>
                      </a:r>
                      <a:endParaRPr lang="en-GB" sz="1200" dirty="0"/>
                    </a:p>
                  </a:txBody>
                  <a:tcPr marL="68580" marR="68580" marT="0" marB="0"/>
                </a:tc>
                <a:tc>
                  <a:txBody>
                    <a:bodyPr/>
                    <a:lstStyle/>
                    <a:p>
                      <a:r>
                        <a:rPr lang="en-GB" sz="1200" dirty="0" smtClean="0"/>
                        <a:t>The force</a:t>
                      </a:r>
                      <a:r>
                        <a:rPr lang="en-GB" sz="1200" baseline="0" dirty="0" smtClean="0"/>
                        <a:t> driving an object forward</a:t>
                      </a:r>
                      <a:endParaRPr lang="en-GB" sz="1200" dirty="0"/>
                    </a:p>
                  </a:txBody>
                  <a:tcPr marL="68580" marR="68580" marT="0" marB="0"/>
                </a:tc>
                <a:extLst>
                  <a:ext uri="{0D108BD9-81ED-4DB2-BD59-A6C34878D82A}">
                    <a16:rowId xmlns:a16="http://schemas.microsoft.com/office/drawing/2014/main" val="3513572833"/>
                  </a:ext>
                </a:extLst>
              </a:tr>
              <a:tr h="483716">
                <a:tc>
                  <a:txBody>
                    <a:bodyPr/>
                    <a:lstStyle/>
                    <a:p>
                      <a:r>
                        <a:rPr lang="en-US" sz="1200" b="0" dirty="0" smtClean="0"/>
                        <a:t>5</a:t>
                      </a:r>
                      <a:endParaRPr lang="en-US" sz="1200" b="0" dirty="0"/>
                    </a:p>
                  </a:txBody>
                  <a:tcPr marL="74295" marR="74295" marT="37148" marB="37148"/>
                </a:tc>
                <a:tc>
                  <a:txBody>
                    <a:bodyPr/>
                    <a:lstStyle/>
                    <a:p>
                      <a:r>
                        <a:rPr lang="en-GB" sz="1200" dirty="0" smtClean="0"/>
                        <a:t>Friction</a:t>
                      </a:r>
                      <a:endParaRPr lang="en-GB" sz="1200" dirty="0"/>
                    </a:p>
                  </a:txBody>
                  <a:tcPr marL="68580" marR="68580" marT="0" marB="0"/>
                </a:tc>
                <a:tc>
                  <a:txBody>
                    <a:bodyPr/>
                    <a:lstStyle/>
                    <a:p>
                      <a:r>
                        <a:rPr lang="en-GB" sz="1200" dirty="0" smtClean="0"/>
                        <a:t>The force create</a:t>
                      </a:r>
                      <a:r>
                        <a:rPr lang="en-GB" sz="1200" baseline="0" dirty="0" smtClean="0"/>
                        <a:t>d between two surfaces which works against the driving force</a:t>
                      </a:r>
                      <a:endParaRPr lang="en-GB" sz="1200" dirty="0"/>
                    </a:p>
                  </a:txBody>
                  <a:tcPr marL="68580" marR="68580" marT="0" marB="0"/>
                </a:tc>
                <a:extLst>
                  <a:ext uri="{0D108BD9-81ED-4DB2-BD59-A6C34878D82A}">
                    <a16:rowId xmlns:a16="http://schemas.microsoft.com/office/drawing/2014/main" val="1398772385"/>
                  </a:ext>
                </a:extLst>
              </a:tr>
              <a:tr h="641560">
                <a:tc>
                  <a:txBody>
                    <a:bodyPr/>
                    <a:lstStyle/>
                    <a:p>
                      <a:r>
                        <a:rPr lang="en-US" sz="1200" b="0" dirty="0" smtClean="0"/>
                        <a:t>6</a:t>
                      </a:r>
                      <a:endParaRPr lang="en-US" sz="1200" b="0" dirty="0"/>
                    </a:p>
                  </a:txBody>
                  <a:tcPr marL="74295" marR="74295" marT="37148" marB="37148"/>
                </a:tc>
                <a:tc>
                  <a:txBody>
                    <a:bodyPr/>
                    <a:lstStyle/>
                    <a:p>
                      <a:r>
                        <a:rPr lang="en-GB" sz="1200" dirty="0" smtClean="0"/>
                        <a:t>Air</a:t>
                      </a:r>
                      <a:r>
                        <a:rPr lang="en-GB" sz="1200" baseline="0" dirty="0" smtClean="0"/>
                        <a:t> Resistance</a:t>
                      </a:r>
                      <a:endParaRPr lang="en-GB" sz="1200" dirty="0"/>
                    </a:p>
                  </a:txBody>
                  <a:tcPr marL="68580" marR="68580" marT="0" marB="0"/>
                </a:tc>
                <a:tc>
                  <a:txBody>
                    <a:bodyPr/>
                    <a:lstStyle/>
                    <a:p>
                      <a:r>
                        <a:rPr lang="en-GB" sz="1200" dirty="0" smtClean="0"/>
                        <a:t>The force created by air particles colliding with a</a:t>
                      </a:r>
                      <a:r>
                        <a:rPr lang="en-GB" sz="1200" baseline="0" dirty="0" smtClean="0"/>
                        <a:t> moving object.</a:t>
                      </a:r>
                      <a:endParaRPr lang="en-GB" sz="1200" dirty="0"/>
                    </a:p>
                  </a:txBody>
                  <a:tcPr marL="68580" marR="68580" marT="0" marB="0"/>
                </a:tc>
                <a:extLst>
                  <a:ext uri="{0D108BD9-81ED-4DB2-BD59-A6C34878D82A}">
                    <a16:rowId xmlns:a16="http://schemas.microsoft.com/office/drawing/2014/main" val="432408064"/>
                  </a:ext>
                </a:extLst>
              </a:tr>
              <a:tr h="432798">
                <a:tc>
                  <a:txBody>
                    <a:bodyPr/>
                    <a:lstStyle/>
                    <a:p>
                      <a:r>
                        <a:rPr lang="en-US" sz="1200" b="0" dirty="0" smtClean="0"/>
                        <a:t>7</a:t>
                      </a:r>
                      <a:endParaRPr lang="en-US" sz="1200" b="0" dirty="0"/>
                    </a:p>
                  </a:txBody>
                  <a:tcPr marL="74295" marR="74295" marT="37148" marB="37148"/>
                </a:tc>
                <a:tc>
                  <a:txBody>
                    <a:bodyPr/>
                    <a:lstStyle/>
                    <a:p>
                      <a:r>
                        <a:rPr lang="en-GB" sz="1200" dirty="0" smtClean="0"/>
                        <a:t>Water Resistance </a:t>
                      </a:r>
                      <a:endParaRPr lang="en-GB" sz="1200" dirty="0"/>
                    </a:p>
                  </a:txBody>
                  <a:tcPr marL="68580" marR="68580" marT="0" marB="0"/>
                </a:tc>
                <a:tc>
                  <a:txBody>
                    <a:bodyPr/>
                    <a:lstStyle/>
                    <a:p>
                      <a:r>
                        <a:rPr lang="en-GB" sz="1200" dirty="0" smtClean="0"/>
                        <a:t>A</a:t>
                      </a:r>
                      <a:r>
                        <a:rPr lang="en-GB" sz="1200" baseline="0" dirty="0" smtClean="0"/>
                        <a:t> form of friction which acts against objects moving through water</a:t>
                      </a:r>
                      <a:endParaRPr lang="en-GB" sz="1200" dirty="0"/>
                    </a:p>
                  </a:txBody>
                  <a:tcPr marL="68580" marR="68580" marT="0" marB="0"/>
                </a:tc>
                <a:extLst>
                  <a:ext uri="{0D108BD9-81ED-4DB2-BD59-A6C34878D82A}">
                    <a16:rowId xmlns:a16="http://schemas.microsoft.com/office/drawing/2014/main" val="2253600408"/>
                  </a:ext>
                </a:extLst>
              </a:tr>
              <a:tr h="725573">
                <a:tc>
                  <a:txBody>
                    <a:bodyPr/>
                    <a:lstStyle/>
                    <a:p>
                      <a:r>
                        <a:rPr lang="en-US" sz="1200" b="0" dirty="0" smtClean="0"/>
                        <a:t>8</a:t>
                      </a:r>
                      <a:endParaRPr lang="en-US" sz="1200" b="0" dirty="0"/>
                    </a:p>
                  </a:txBody>
                  <a:tcPr marL="74295" marR="74295" marT="37148" marB="37148"/>
                </a:tc>
                <a:tc>
                  <a:txBody>
                    <a:bodyPr/>
                    <a:lstStyle/>
                    <a:p>
                      <a:r>
                        <a:rPr lang="en-GB" sz="1200" dirty="0" smtClean="0"/>
                        <a:t>Lever</a:t>
                      </a:r>
                      <a:endParaRPr lang="en-GB" sz="1200" dirty="0"/>
                    </a:p>
                  </a:txBody>
                  <a:tcPr marL="68580" marR="68580" marT="0" marB="0"/>
                </a:tc>
                <a:tc>
                  <a:txBody>
                    <a:bodyPr/>
                    <a:lstStyle/>
                    <a:p>
                      <a:r>
                        <a:rPr lang="en-GB" sz="1200" dirty="0" smtClean="0"/>
                        <a:t>A bar</a:t>
                      </a:r>
                      <a:r>
                        <a:rPr lang="en-GB" sz="1200" baseline="0" dirty="0" smtClean="0"/>
                        <a:t> resting on a pivot which can be used to move a heavy load when pressure is applied to one end</a:t>
                      </a:r>
                      <a:endParaRPr lang="en-GB" sz="1200" dirty="0"/>
                    </a:p>
                  </a:txBody>
                  <a:tcPr marL="68580" marR="68580" marT="0" marB="0"/>
                </a:tc>
                <a:extLst>
                  <a:ext uri="{0D108BD9-81ED-4DB2-BD59-A6C34878D82A}">
                    <a16:rowId xmlns:a16="http://schemas.microsoft.com/office/drawing/2014/main" val="3431194389"/>
                  </a:ext>
                </a:extLst>
              </a:tr>
              <a:tr h="929243">
                <a:tc>
                  <a:txBody>
                    <a:bodyPr/>
                    <a:lstStyle/>
                    <a:p>
                      <a:r>
                        <a:rPr lang="en-US" sz="1200" b="0" dirty="0" smtClean="0"/>
                        <a:t>9</a:t>
                      </a:r>
                      <a:endParaRPr lang="en-US" sz="1200" b="0" dirty="0"/>
                    </a:p>
                  </a:txBody>
                  <a:tcPr marL="74295" marR="74295" marT="37148" marB="37148"/>
                </a:tc>
                <a:tc>
                  <a:txBody>
                    <a:bodyPr/>
                    <a:lstStyle/>
                    <a:p>
                      <a:r>
                        <a:rPr lang="en-GB" sz="1200" dirty="0" smtClean="0"/>
                        <a:t>Pulleys</a:t>
                      </a:r>
                      <a:endParaRPr lang="en-GB" sz="1200" dirty="0"/>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A wheel with</a:t>
                      </a:r>
                      <a:r>
                        <a:rPr lang="en-GB" sz="1200" baseline="0" dirty="0" smtClean="0"/>
                        <a:t> a grooved rim around which a cord passes. It changes the direction of the force which is applied and can be used to lift heavy objects</a:t>
                      </a:r>
                      <a:endParaRPr lang="en-GB" sz="1200" dirty="0" smtClean="0"/>
                    </a:p>
                  </a:txBody>
                  <a:tcPr marL="68580" marR="68580" marT="0" marB="0"/>
                </a:tc>
                <a:extLst>
                  <a:ext uri="{0D108BD9-81ED-4DB2-BD59-A6C34878D82A}">
                    <a16:rowId xmlns:a16="http://schemas.microsoft.com/office/drawing/2014/main" val="3075794675"/>
                  </a:ext>
                </a:extLst>
              </a:tr>
              <a:tr h="476078">
                <a:tc>
                  <a:txBody>
                    <a:bodyPr/>
                    <a:lstStyle/>
                    <a:p>
                      <a:r>
                        <a:rPr lang="en-US" sz="1200" b="0" dirty="0" smtClean="0"/>
                        <a:t>10</a:t>
                      </a:r>
                      <a:endParaRPr lang="en-US" sz="1200" b="0" dirty="0"/>
                    </a:p>
                  </a:txBody>
                  <a:tcPr marL="74295" marR="74295" marT="37148" marB="37148"/>
                </a:tc>
                <a:tc>
                  <a:txBody>
                    <a:bodyPr/>
                    <a:lstStyle/>
                    <a:p>
                      <a:r>
                        <a:rPr lang="en-GB" sz="1200" dirty="0" smtClean="0"/>
                        <a:t>Gears</a:t>
                      </a:r>
                      <a:endParaRPr lang="en-GB" sz="1200" dirty="0"/>
                    </a:p>
                  </a:txBody>
                  <a:tcPr marL="68580" marR="68580" marT="0" marB="0"/>
                </a:tc>
                <a:tc>
                  <a:txBody>
                    <a:bodyPr/>
                    <a:lstStyle/>
                    <a:p>
                      <a:r>
                        <a:rPr lang="en-GB" sz="1200" dirty="0" smtClean="0"/>
                        <a:t>A toothed wheel which can be used to alter the speed of a driving mechanism.</a:t>
                      </a:r>
                      <a:endParaRPr lang="en-GB" sz="1200" dirty="0"/>
                    </a:p>
                  </a:txBody>
                  <a:tcPr marL="68580" marR="68580" marT="0" marB="0"/>
                </a:tc>
                <a:extLst>
                  <a:ext uri="{0D108BD9-81ED-4DB2-BD59-A6C34878D82A}">
                    <a16:rowId xmlns:a16="http://schemas.microsoft.com/office/drawing/2014/main" val="3576520154"/>
                  </a:ext>
                </a:extLst>
              </a:tr>
            </a:tbl>
          </a:graphicData>
        </a:graphic>
      </p:graphicFrame>
      <p:graphicFrame>
        <p:nvGraphicFramePr>
          <p:cNvPr id="7" name="Table 6">
            <a:extLst>
              <a:ext uri="{FF2B5EF4-FFF2-40B4-BE49-F238E27FC236}">
                <a16:creationId xmlns:a16="http://schemas.microsoft.com/office/drawing/2014/main" id="{127EED2C-40DA-6F4E-8561-BCF7EE4F12FE}"/>
              </a:ext>
            </a:extLst>
          </p:cNvPr>
          <p:cNvGraphicFramePr>
            <a:graphicFrameLocks noGrp="1"/>
          </p:cNvGraphicFramePr>
          <p:nvPr>
            <p:extLst>
              <p:ext uri="{D42A27DB-BD31-4B8C-83A1-F6EECF244321}">
                <p14:modId xmlns:p14="http://schemas.microsoft.com/office/powerpoint/2010/main" val="3750083877"/>
              </p:ext>
            </p:extLst>
          </p:nvPr>
        </p:nvGraphicFramePr>
        <p:xfrm>
          <a:off x="32817" y="354368"/>
          <a:ext cx="2648098" cy="6476238"/>
        </p:xfrm>
        <a:graphic>
          <a:graphicData uri="http://schemas.openxmlformats.org/drawingml/2006/table">
            <a:tbl>
              <a:tblPr firstRow="1" bandRow="1">
                <a:tableStyleId>{00A15C55-8517-42AA-B614-E9B94910E393}</a:tableStyleId>
              </a:tblPr>
              <a:tblGrid>
                <a:gridCol w="470430">
                  <a:extLst>
                    <a:ext uri="{9D8B030D-6E8A-4147-A177-3AD203B41FA5}">
                      <a16:colId xmlns:a16="http://schemas.microsoft.com/office/drawing/2014/main" val="2316687726"/>
                    </a:ext>
                  </a:extLst>
                </a:gridCol>
                <a:gridCol w="2177668">
                  <a:extLst>
                    <a:ext uri="{9D8B030D-6E8A-4147-A177-3AD203B41FA5}">
                      <a16:colId xmlns:a16="http://schemas.microsoft.com/office/drawing/2014/main" val="2379496559"/>
                    </a:ext>
                  </a:extLst>
                </a:gridCol>
              </a:tblGrid>
              <a:tr h="314785">
                <a:tc gridSpan="2">
                  <a:txBody>
                    <a:bodyPr/>
                    <a:lstStyle/>
                    <a:p>
                      <a:pPr algn="ctr"/>
                      <a:r>
                        <a:rPr lang="en-GB" altLang="en-GB" sz="1600" dirty="0" smtClean="0"/>
                        <a:t>Key Knowledge</a:t>
                      </a:r>
                      <a:endParaRPr lang="en-GB" altLang="en-GB" sz="1600" dirty="0"/>
                    </a:p>
                  </a:txBody>
                  <a:tcPr marL="74295" marR="74295" marT="37148" marB="37148"/>
                </a:tc>
                <a:tc hMerge="1">
                  <a:txBody>
                    <a:bodyPr/>
                    <a:lstStyle/>
                    <a:p>
                      <a:endParaRPr lang="en-GB" altLang="en-GB" dirty="0"/>
                    </a:p>
                  </a:txBody>
                  <a:tcPr marL="74295" marR="74295" marT="37148" marB="37148"/>
                </a:tc>
                <a:extLst>
                  <a:ext uri="{0D108BD9-81ED-4DB2-BD59-A6C34878D82A}">
                    <a16:rowId xmlns:a16="http://schemas.microsoft.com/office/drawing/2014/main" val="1550516657"/>
                  </a:ext>
                </a:extLst>
              </a:tr>
              <a:tr h="904768">
                <a:tc>
                  <a:txBody>
                    <a:bodyPr/>
                    <a:lstStyle/>
                    <a:p>
                      <a:r>
                        <a:rPr lang="en-GB" altLang="en-GB" sz="1100" dirty="0"/>
                        <a:t>1</a:t>
                      </a:r>
                      <a:endParaRPr lang="en-GB" altLang="en-GB" sz="1100" b="0" dirty="0"/>
                    </a:p>
                  </a:txBody>
                  <a:tcPr marL="74295" marR="74295" marT="37148" marB="37148"/>
                </a:tc>
                <a:tc>
                  <a:txBody>
                    <a:bodyPr/>
                    <a:lstStyle/>
                    <a:p>
                      <a:r>
                        <a:rPr lang="en-GB" sz="1200" dirty="0" smtClean="0"/>
                        <a:t>Gravity: An</a:t>
                      </a:r>
                      <a:r>
                        <a:rPr lang="en-GB" sz="1200" baseline="0" dirty="0" smtClean="0"/>
                        <a:t> unsupported object falls towards the Earth because of the force of gravity acting between the Earth and the falling object</a:t>
                      </a:r>
                      <a:endParaRPr lang="en-GB" sz="1200" dirty="0" smtClean="0"/>
                    </a:p>
                  </a:txBody>
                  <a:tcPr marL="68580" marR="68580" marT="0" marB="0"/>
                </a:tc>
                <a:extLst>
                  <a:ext uri="{0D108BD9-81ED-4DB2-BD59-A6C34878D82A}">
                    <a16:rowId xmlns:a16="http://schemas.microsoft.com/office/drawing/2014/main" val="2963941051"/>
                  </a:ext>
                </a:extLst>
              </a:tr>
              <a:tr h="1085722">
                <a:tc>
                  <a:txBody>
                    <a:bodyPr/>
                    <a:lstStyle/>
                    <a:p>
                      <a:r>
                        <a:rPr lang="en-GB" altLang="en-GB" sz="1100" b="0" dirty="0" smtClean="0"/>
                        <a:t>2</a:t>
                      </a:r>
                      <a:endParaRPr lang="en-GB" altLang="en-GB" sz="1100" b="0" dirty="0"/>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Air Resistance:</a:t>
                      </a:r>
                      <a:r>
                        <a:rPr lang="en-GB" sz="1200" baseline="0" dirty="0" smtClean="0"/>
                        <a:t> </a:t>
                      </a:r>
                      <a:r>
                        <a:rPr lang="en-GB" sz="1200" dirty="0" smtClean="0"/>
                        <a:t>The force created by air particles colliding with a</a:t>
                      </a:r>
                      <a:r>
                        <a:rPr lang="en-GB" sz="1200" baseline="0" dirty="0" smtClean="0"/>
                        <a:t> moving object (works against the driving force) It can also be the force acting against gravity as an object falls to the ground.</a:t>
                      </a:r>
                      <a:endParaRPr lang="en-GB" sz="1200" dirty="0" smtClean="0"/>
                    </a:p>
                  </a:txBody>
                  <a:tcPr marL="68580" marR="68580" marT="0" marB="0"/>
                </a:tc>
                <a:extLst>
                  <a:ext uri="{0D108BD9-81ED-4DB2-BD59-A6C34878D82A}">
                    <a16:rowId xmlns:a16="http://schemas.microsoft.com/office/drawing/2014/main" val="916236417"/>
                  </a:ext>
                </a:extLst>
              </a:tr>
              <a:tr h="1628582">
                <a:tc>
                  <a:txBody>
                    <a:bodyPr/>
                    <a:lstStyle/>
                    <a:p>
                      <a:r>
                        <a:rPr lang="en-GB" altLang="en-GB" sz="1100" b="0" dirty="0" smtClean="0"/>
                        <a:t>3</a:t>
                      </a:r>
                      <a:endParaRPr lang="en-GB" altLang="en-GB" sz="1100" b="0" dirty="0"/>
                    </a:p>
                  </a:txBody>
                  <a:tcPr marL="74295" marR="74295" marT="37148" marB="37148"/>
                </a:tc>
                <a:tc>
                  <a:txBody>
                    <a:bodyPr/>
                    <a:lstStyle/>
                    <a:p>
                      <a:r>
                        <a:rPr lang="en-GB" sz="1200" dirty="0" smtClean="0"/>
                        <a:t>Why do we float on water?</a:t>
                      </a:r>
                    </a:p>
                    <a:p>
                      <a:r>
                        <a:rPr lang="en-GB" sz="1200" dirty="0" smtClean="0"/>
                        <a:t>Water creates</a:t>
                      </a:r>
                      <a:r>
                        <a:rPr lang="en-GB" sz="1200" baseline="0" dirty="0" smtClean="0"/>
                        <a:t> an up-thrust force called buoyancy which means your body weight is reduced by 90%. This means that when you lie on the surface of water you are much lighter because of the upward force from the water and then therefore float</a:t>
                      </a:r>
                      <a:endParaRPr lang="en-GB" sz="1200" dirty="0" smtClean="0"/>
                    </a:p>
                  </a:txBody>
                  <a:tcPr marL="68580" marR="68580" marT="0" marB="0"/>
                </a:tc>
                <a:extLst>
                  <a:ext uri="{0D108BD9-81ED-4DB2-BD59-A6C34878D82A}">
                    <a16:rowId xmlns:a16="http://schemas.microsoft.com/office/drawing/2014/main" val="2771437051"/>
                  </a:ext>
                </a:extLst>
              </a:tr>
              <a:tr h="2500502">
                <a:tc>
                  <a:txBody>
                    <a:bodyPr/>
                    <a:lstStyle/>
                    <a:p>
                      <a:r>
                        <a:rPr lang="en-GB" altLang="en-GB" sz="1100" b="0" dirty="0" smtClean="0"/>
                        <a:t>4</a:t>
                      </a:r>
                      <a:endParaRPr lang="en-GB" altLang="en-GB" sz="1100" b="0" dirty="0"/>
                    </a:p>
                  </a:txBody>
                  <a:tcPr marL="74295" marR="74295" marT="37148" marB="37148"/>
                </a:tc>
                <a:tc>
                  <a:txBody>
                    <a:bodyPr/>
                    <a:lstStyle/>
                    <a:p>
                      <a:r>
                        <a:rPr lang="en-GB" sz="1200" dirty="0" smtClean="0"/>
                        <a:t>How do parachutes work?</a:t>
                      </a:r>
                    </a:p>
                    <a:p>
                      <a:endParaRPr lang="en-GB" sz="1200" dirty="0" smtClean="0"/>
                    </a:p>
                    <a:p>
                      <a:r>
                        <a:rPr lang="en-GB" sz="1200" dirty="0" smtClean="0"/>
                        <a:t>When</a:t>
                      </a:r>
                      <a:r>
                        <a:rPr lang="en-GB" sz="1200" baseline="0" dirty="0" smtClean="0"/>
                        <a:t> a sky diver starts to fall from the plane gravity pulls them towards the ground. When they open their parachute this massively increases their air resistance as lots of air is trapped in the parachute. This slows them down until they reach a steady speed where the force of gravity and the force of air resistance are equal.</a:t>
                      </a:r>
                      <a:endParaRPr lang="en-GB" sz="1200" dirty="0" smtClean="0"/>
                    </a:p>
                  </a:txBody>
                  <a:tcPr marL="68580" marR="68580" marT="0" marB="0"/>
                </a:tc>
                <a:extLst>
                  <a:ext uri="{0D108BD9-81ED-4DB2-BD59-A6C34878D82A}">
                    <a16:rowId xmlns:a16="http://schemas.microsoft.com/office/drawing/2014/main" val="3945995727"/>
                  </a:ext>
                </a:extLst>
              </a:tr>
            </a:tbl>
          </a:graphicData>
        </a:graphic>
      </p:graphicFrame>
      <p:pic>
        <p:nvPicPr>
          <p:cNvPr id="6" name="Picture 5"/>
          <p:cNvPicPr>
            <a:picLocks noChangeAspect="1"/>
          </p:cNvPicPr>
          <p:nvPr/>
        </p:nvPicPr>
        <p:blipFill>
          <a:blip r:embed="rId3"/>
          <a:stretch>
            <a:fillRect/>
          </a:stretch>
        </p:blipFill>
        <p:spPr>
          <a:xfrm>
            <a:off x="8778314" y="1649830"/>
            <a:ext cx="750167" cy="920545"/>
          </a:xfrm>
          <a:prstGeom prst="rect">
            <a:avLst/>
          </a:prstGeom>
        </p:spPr>
      </p:pic>
      <p:pic>
        <p:nvPicPr>
          <p:cNvPr id="9" name="Picture 8"/>
          <p:cNvPicPr>
            <a:picLocks noChangeAspect="1"/>
          </p:cNvPicPr>
          <p:nvPr/>
        </p:nvPicPr>
        <p:blipFill>
          <a:blip r:embed="rId4"/>
          <a:stretch>
            <a:fillRect/>
          </a:stretch>
        </p:blipFill>
        <p:spPr>
          <a:xfrm>
            <a:off x="8778313" y="711778"/>
            <a:ext cx="750167" cy="893326"/>
          </a:xfrm>
          <a:prstGeom prst="rect">
            <a:avLst/>
          </a:prstGeom>
        </p:spPr>
      </p:pic>
      <p:pic>
        <p:nvPicPr>
          <p:cNvPr id="10" name="Picture 9"/>
          <p:cNvPicPr>
            <a:picLocks noChangeAspect="1"/>
          </p:cNvPicPr>
          <p:nvPr/>
        </p:nvPicPr>
        <p:blipFill>
          <a:blip r:embed="rId5"/>
          <a:stretch>
            <a:fillRect/>
          </a:stretch>
        </p:blipFill>
        <p:spPr>
          <a:xfrm>
            <a:off x="6778171" y="3056656"/>
            <a:ext cx="2917372" cy="2191943"/>
          </a:xfrm>
          <a:prstGeom prst="rect">
            <a:avLst/>
          </a:prstGeom>
        </p:spPr>
      </p:pic>
      <p:pic>
        <p:nvPicPr>
          <p:cNvPr id="11" name="Picture 10"/>
          <p:cNvPicPr>
            <a:picLocks noChangeAspect="1"/>
          </p:cNvPicPr>
          <p:nvPr/>
        </p:nvPicPr>
        <p:blipFill>
          <a:blip r:embed="rId6"/>
          <a:stretch>
            <a:fillRect/>
          </a:stretch>
        </p:blipFill>
        <p:spPr>
          <a:xfrm>
            <a:off x="6778171" y="5293326"/>
            <a:ext cx="1103086" cy="1492970"/>
          </a:xfrm>
          <a:prstGeom prst="rect">
            <a:avLst/>
          </a:prstGeom>
        </p:spPr>
      </p:pic>
      <p:pic>
        <p:nvPicPr>
          <p:cNvPr id="1026" name="Picture 2" descr="Image result for levers and pulleys"/>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8142511" y="5309717"/>
            <a:ext cx="1242337" cy="1490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0895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4885</TotalTime>
  <Words>381</Words>
  <Application>Microsoft Office PowerPoint</Application>
  <PresentationFormat>A4 Paper (210x297 mm)</PresentationFormat>
  <Paragraphs>54</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Shirley Heath        ‘Can you defy gravity?’ Physics (Forces) |  Year 5  | Spring 1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Richard Hatton</cp:lastModifiedBy>
  <cp:revision>101</cp:revision>
  <cp:lastPrinted>2019-04-03T10:18:01Z</cp:lastPrinted>
  <dcterms:created xsi:type="dcterms:W3CDTF">2017-10-15T20:56:30Z</dcterms:created>
  <dcterms:modified xsi:type="dcterms:W3CDTF">2020-01-03T19:57:27Z</dcterms:modified>
</cp:coreProperties>
</file>