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390" autoAdjust="0"/>
    <p:restoredTop sz="94627"/>
  </p:normalViewPr>
  <p:slideViewPr>
    <p:cSldViewPr snapToGrid="0" snapToObjects="1">
      <p:cViewPr varScale="1">
        <p:scale>
          <a:sx n="83" d="100"/>
          <a:sy n="83" d="100"/>
        </p:scale>
        <p:origin x="1445" y="8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9/20/2022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47193"/>
            <a:ext cx="8502568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>
                <a:latin typeface="Twinkl Cursive Looped" panose="02000000000000000000" pitchFamily="2" charset="0"/>
                <a:cs typeface="Arial" panose="020B0604020202020204" pitchFamily="34" charset="0"/>
              </a:rPr>
              <a:t>Shirley Heath </a:t>
            </a:r>
            <a:r>
              <a:rPr lang="en-US" sz="1800" b="1" dirty="0" smtClean="0">
                <a:latin typeface="Twinkl Cursive Looped" panose="02000000000000000000" pitchFamily="2" charset="0"/>
                <a:cs typeface="Arial" panose="020B0604020202020204" pitchFamily="34" charset="0"/>
              </a:rPr>
              <a:t>		Year 3, Spring 2: Dance</a:t>
            </a:r>
            <a:endParaRPr lang="en-US" sz="1800" b="1" dirty="0">
              <a:latin typeface="Twinkl Cursive Looped" panose="02000000000000000000" pitchFamily="2" charset="0"/>
              <a:cs typeface="Arial" panose="020B0604020202020204" pitchFamily="34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0145903"/>
              </p:ext>
            </p:extLst>
          </p:nvPr>
        </p:nvGraphicFramePr>
        <p:xfrm>
          <a:off x="5196765" y="519496"/>
          <a:ext cx="4510654" cy="4217806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5036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9778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09210">
                  <a:extLst>
                    <a:ext uri="{9D8B030D-6E8A-4147-A177-3AD203B41FA5}">
                      <a16:colId xmlns:a16="http://schemas.microsoft.com/office/drawing/2014/main" val="3827066675"/>
                    </a:ext>
                  </a:extLst>
                </a:gridCol>
              </a:tblGrid>
              <a:tr h="348722">
                <a:tc gridSpan="3">
                  <a:txBody>
                    <a:bodyPr/>
                    <a:lstStyle/>
                    <a:p>
                      <a:pPr algn="ctr"/>
                      <a:r>
                        <a:rPr lang="en-GB" altLang="en-GB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Skills and Vocabulary</a:t>
                      </a:r>
                      <a:endParaRPr lang="en-GB" altLang="en-GB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GB" altLang="en-GB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88777">
                <a:tc>
                  <a:txBody>
                    <a:bodyPr/>
                    <a:lstStyle/>
                    <a:p>
                      <a:r>
                        <a:rPr lang="en-GB" altLang="en-GB" sz="1200" b="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Balance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Being able</a:t>
                      </a:r>
                      <a:r>
                        <a:rPr lang="en-GB" sz="12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to keep a stable body (without wobbling or falling) over a base of support (</a:t>
                      </a:r>
                      <a:r>
                        <a:rPr lang="en-GB" sz="1200" baseline="0" dirty="0" err="1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Eg</a:t>
                      </a:r>
                      <a:r>
                        <a:rPr lang="en-GB" sz="12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, Hands or feet)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88777">
                <a:tc>
                  <a:txBody>
                    <a:bodyPr/>
                    <a:lstStyle/>
                    <a:p>
                      <a:r>
                        <a:rPr lang="en-GB" altLang="en-GB" sz="1200" b="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Body Awareness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Understanding</a:t>
                      </a:r>
                      <a:r>
                        <a:rPr lang="en-GB" sz="12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how your body is moving in time to the music, without having to look in a mirror. 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74132">
                <a:tc>
                  <a:txBody>
                    <a:bodyPr/>
                    <a:lstStyle/>
                    <a:p>
                      <a:r>
                        <a:rPr lang="en-GB" altLang="en-GB" sz="1200" b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3</a:t>
                      </a:r>
                      <a:endParaRPr lang="en-GB" altLang="en-GB" sz="12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Control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The power to</a:t>
                      </a:r>
                      <a:r>
                        <a:rPr lang="en-GB" sz="12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direct your body and body parts to master dance moves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39844">
                <a:tc>
                  <a:txBody>
                    <a:bodyPr/>
                    <a:lstStyle/>
                    <a:p>
                      <a:r>
                        <a:rPr lang="en-US" altLang="en-GB" sz="1200" b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4</a:t>
                      </a:r>
                      <a:endParaRPr lang="en-GB" altLang="en-GB" sz="12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Co-ordination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Being able to move different</a:t>
                      </a:r>
                      <a:r>
                        <a:rPr lang="en-GB" sz="12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body parts at the same time.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88777">
                <a:tc>
                  <a:txBody>
                    <a:bodyPr/>
                    <a:lstStyle/>
                    <a:p>
                      <a:r>
                        <a:rPr lang="en-US" altLang="en-GB" sz="1200" b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5</a:t>
                      </a:r>
                      <a:endParaRPr lang="en-GB" altLang="en-GB" sz="12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Rhythm / Timing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Being able to listen to the beat of a music and ensure</a:t>
                      </a:r>
                      <a:r>
                        <a:rPr lang="en-GB" sz="12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that your body moves in time with the beat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688777">
                <a:tc>
                  <a:txBody>
                    <a:bodyPr/>
                    <a:lstStyle/>
                    <a:p>
                      <a:r>
                        <a:rPr lang="en-US" altLang="en-GB" sz="1200" b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6</a:t>
                      </a:r>
                      <a:endParaRPr lang="en-GB" altLang="en-GB" sz="12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Spatial</a:t>
                      </a:r>
                      <a:r>
                        <a:rPr lang="en-GB" sz="12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Awareness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Using the correct amount of space when performing.</a:t>
                      </a:r>
                      <a:r>
                        <a:rPr lang="en-GB" sz="12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This links to the safety aspect of the sport.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84688212"/>
                  </a:ext>
                </a:extLst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5966808"/>
              </p:ext>
            </p:extLst>
          </p:nvPr>
        </p:nvGraphicFramePr>
        <p:xfrm>
          <a:off x="153722" y="553855"/>
          <a:ext cx="2300822" cy="1559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00822">
                  <a:extLst>
                    <a:ext uri="{9D8B030D-6E8A-4147-A177-3AD203B41FA5}">
                      <a16:colId xmlns:a16="http://schemas.microsoft.com/office/drawing/2014/main" val="414744476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Twinkl Cursive Looped" panose="02000000000000000000" pitchFamily="2" charset="0"/>
                        </a:rPr>
                        <a:t>Character Profiling</a:t>
                      </a:r>
                      <a:endParaRPr lang="en-GB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65843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Twinkl Cursive Looped" panose="02000000000000000000" pitchFamily="2" charset="0"/>
                        </a:rPr>
                        <a:t>This unit will incorporate</a:t>
                      </a:r>
                      <a:r>
                        <a:rPr lang="en-US" baseline="0" dirty="0" smtClean="0">
                          <a:latin typeface="Twinkl Cursive Looped" panose="02000000000000000000" pitchFamily="2" charset="0"/>
                        </a:rPr>
                        <a:t> characters from Matilda.</a:t>
                      </a:r>
                      <a:endParaRPr lang="en-GB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57144649"/>
                  </a:ext>
                </a:extLst>
              </a:tr>
            </a:tbl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132054" y="2379663"/>
            <a:ext cx="269031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Twinkl Cursive Looped" panose="02000000000000000000" pitchFamily="2" charset="0"/>
              </a:rPr>
              <a:t>Skill Development: Jazz </a:t>
            </a:r>
            <a:r>
              <a:rPr lang="en-GB" b="1" dirty="0" smtClean="0">
                <a:latin typeface="Twinkl Cursive Looped" panose="02000000000000000000" pitchFamily="2" charset="0"/>
              </a:rPr>
              <a:t>Square</a:t>
            </a:r>
            <a:r>
              <a:rPr lang="en-GB" dirty="0" smtClean="0">
                <a:latin typeface="Twinkl Cursive Looped" panose="02000000000000000000" pitchFamily="2" charset="0"/>
              </a:rPr>
              <a:t>:</a:t>
            </a:r>
          </a:p>
          <a:p>
            <a:r>
              <a:rPr lang="en-US" dirty="0">
                <a:latin typeface="Twinkl Cursive Looped" panose="02000000000000000000" pitchFamily="2" charset="0"/>
              </a:rPr>
              <a:t>1 step right foot forward,</a:t>
            </a:r>
          </a:p>
          <a:p>
            <a:r>
              <a:rPr lang="en-US" dirty="0">
                <a:latin typeface="Twinkl Cursive Looped" panose="02000000000000000000" pitchFamily="2" charset="0"/>
              </a:rPr>
              <a:t>2 cross over with left,</a:t>
            </a:r>
          </a:p>
          <a:p>
            <a:r>
              <a:rPr lang="en-US" dirty="0">
                <a:latin typeface="Twinkl Cursive Looped" panose="02000000000000000000" pitchFamily="2" charset="0"/>
              </a:rPr>
              <a:t>3 step back on the right,</a:t>
            </a:r>
          </a:p>
          <a:p>
            <a:r>
              <a:rPr lang="en-US" dirty="0">
                <a:latin typeface="Twinkl Cursive Looped" panose="02000000000000000000" pitchFamily="2" charset="0"/>
              </a:rPr>
              <a:t>4 step back with left.</a:t>
            </a:r>
          </a:p>
          <a:p>
            <a:endParaRPr lang="en-GB" b="1" dirty="0" smtClean="0">
              <a:latin typeface="Twinkl Cursive Looped" panose="02000000000000000000" pitchFamily="2" charset="0"/>
            </a:endParaRP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087" y="4318954"/>
            <a:ext cx="2774271" cy="2447011"/>
          </a:xfrm>
          <a:prstGeom prst="rect">
            <a:avLst/>
          </a:prstGeom>
        </p:spPr>
      </p:pic>
      <p:pic>
        <p:nvPicPr>
          <p:cNvPr id="1028" name="Picture 4" descr="From Darcey Bussell Evolve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9179" y="536982"/>
            <a:ext cx="2069923" cy="2159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Box 20"/>
          <p:cNvSpPr txBox="1"/>
          <p:nvPr/>
        </p:nvSpPr>
        <p:spPr>
          <a:xfrm>
            <a:off x="2864347" y="2805267"/>
            <a:ext cx="233241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latin typeface="Twinkl Cursive Looped" panose="02000000000000000000" pitchFamily="2" charset="0"/>
              </a:rPr>
              <a:t>Dame </a:t>
            </a:r>
            <a:r>
              <a:rPr lang="en-US" sz="1600" b="1" dirty="0" err="1" smtClean="0">
                <a:latin typeface="Twinkl Cursive Looped" panose="02000000000000000000" pitchFamily="2" charset="0"/>
              </a:rPr>
              <a:t>Darcey</a:t>
            </a:r>
            <a:r>
              <a:rPr lang="en-US" sz="1600" b="1" dirty="0" smtClean="0">
                <a:latin typeface="Twinkl Cursive Looped" panose="02000000000000000000" pitchFamily="2" charset="0"/>
              </a:rPr>
              <a:t> </a:t>
            </a:r>
            <a:r>
              <a:rPr lang="en-US" sz="1600" b="1" dirty="0" err="1" smtClean="0">
                <a:latin typeface="Twinkl Cursive Looped" panose="02000000000000000000" pitchFamily="2" charset="0"/>
              </a:rPr>
              <a:t>Bussell</a:t>
            </a:r>
            <a:r>
              <a:rPr lang="en-US" sz="1600" b="1" dirty="0" smtClean="0">
                <a:latin typeface="Twinkl Cursive Looped" panose="02000000000000000000" pitchFamily="2" charset="0"/>
              </a:rPr>
              <a:t>:</a:t>
            </a:r>
          </a:p>
          <a:p>
            <a:r>
              <a:rPr lang="en-US" sz="1600" dirty="0" err="1" smtClean="0">
                <a:latin typeface="Twinkl Cursive Looped" panose="02000000000000000000" pitchFamily="2" charset="0"/>
              </a:rPr>
              <a:t>Bussell</a:t>
            </a:r>
            <a:r>
              <a:rPr lang="en-US" sz="1600" dirty="0" smtClean="0">
                <a:latin typeface="Twinkl Cursive Looped" panose="02000000000000000000" pitchFamily="2" charset="0"/>
              </a:rPr>
              <a:t> </a:t>
            </a:r>
            <a:r>
              <a:rPr lang="en-US" sz="1600" dirty="0" smtClean="0">
                <a:latin typeface="Twinkl Cursive Looped" panose="02000000000000000000" pitchFamily="2" charset="0"/>
              </a:rPr>
              <a:t>is </a:t>
            </a:r>
            <a:r>
              <a:rPr lang="en-US" sz="1600" dirty="0">
                <a:latin typeface="Twinkl Cursive Looped" panose="02000000000000000000" pitchFamily="2" charset="0"/>
              </a:rPr>
              <a:t>an English retired </a:t>
            </a:r>
            <a:r>
              <a:rPr lang="en-US" sz="1600" dirty="0" smtClean="0">
                <a:latin typeface="Twinkl Cursive Looped" panose="02000000000000000000" pitchFamily="2" charset="0"/>
              </a:rPr>
              <a:t>ballerina</a:t>
            </a:r>
            <a:r>
              <a:rPr lang="en-US" sz="1600" dirty="0">
                <a:latin typeface="Twinkl Cursive Looped" panose="02000000000000000000" pitchFamily="2" charset="0"/>
              </a:rPr>
              <a:t> and a former judge on the BBC television dance contest Strictly Come Dancing.</a:t>
            </a:r>
            <a:endParaRPr lang="en-GB" sz="1600" dirty="0">
              <a:latin typeface="Twinkl Cursive Looped" panose="02000000000000000000" pitchFamily="2" charset="0"/>
            </a:endParaRPr>
          </a:p>
        </p:txBody>
      </p:sp>
      <p:pic>
        <p:nvPicPr>
          <p:cNvPr id="25" name="Picture 6" descr="Image result for tuck position on a chair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4331" y="4913774"/>
            <a:ext cx="3648703" cy="1879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Box 21"/>
          <p:cNvSpPr txBox="1"/>
          <p:nvPr/>
        </p:nvSpPr>
        <p:spPr>
          <a:xfrm>
            <a:off x="6877050" y="5181585"/>
            <a:ext cx="264795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u="sng" dirty="0" smtClean="0">
                <a:latin typeface="Twinkl Cursive Looped" panose="02000000000000000000" pitchFamily="2" charset="0"/>
              </a:rPr>
              <a:t>Tuck Jump: </a:t>
            </a:r>
          </a:p>
          <a:p>
            <a:r>
              <a:rPr lang="en-US" dirty="0" smtClean="0">
                <a:latin typeface="Twinkl Cursive Looped" panose="02000000000000000000" pitchFamily="2" charset="0"/>
              </a:rPr>
              <a:t>Performing a tuck jump off a char. This is to performed on a chair afterwards.</a:t>
            </a:r>
            <a:endParaRPr lang="en-GB" dirty="0"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4866</TotalTime>
  <Words>202</Words>
  <Application>Microsoft Office PowerPoint</Application>
  <PresentationFormat>A4 Paper (210x297 mm)</PresentationFormat>
  <Paragraphs>32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Twinkl Cursive Looped</vt:lpstr>
      <vt:lpstr>Office Theme</vt:lpstr>
      <vt:lpstr>Shirley Heath   Year 3, Spring 2: Dance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Dan Dowson</cp:lastModifiedBy>
  <cp:revision>84</cp:revision>
  <cp:lastPrinted>2017-10-30T10:21:12Z</cp:lastPrinted>
  <dcterms:created xsi:type="dcterms:W3CDTF">2017-10-15T20:56:30Z</dcterms:created>
  <dcterms:modified xsi:type="dcterms:W3CDTF">2022-09-20T13:01:44Z</dcterms:modified>
</cp:coreProperties>
</file>