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805613" cy="9944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338" autoAdjust="0"/>
    <p:restoredTop sz="94627"/>
  </p:normalViewPr>
  <p:slideViewPr>
    <p:cSldViewPr snapToGrid="0" snapToObjects="1">
      <p:cViewPr varScale="1">
        <p:scale>
          <a:sx n="79" d="100"/>
          <a:sy n="79" d="100"/>
        </p:scale>
        <p:origin x="1598" y="8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4939" y="0"/>
            <a:ext cx="2949099" cy="498932"/>
          </a:xfrm>
          <a:prstGeom prst="rect">
            <a:avLst/>
          </a:prstGeom>
        </p:spPr>
        <p:txBody>
          <a:bodyPr vert="horz" lIns="91440" tIns="45720" rIns="91440" bIns="45720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3013"/>
            <a:ext cx="4846637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numCol="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562" y="4785598"/>
            <a:ext cx="5444490" cy="3915489"/>
          </a:xfrm>
          <a:prstGeom prst="rect">
            <a:avLst/>
          </a:prstGeom>
        </p:spPr>
        <p:txBody>
          <a:bodyPr vert="horz" lIns="91440" tIns="45720" rIns="91440" bIns="45720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4939" y="9445170"/>
            <a:ext cx="2949099" cy="498931"/>
          </a:xfrm>
          <a:prstGeom prst="rect">
            <a:avLst/>
          </a:prstGeom>
        </p:spPr>
        <p:txBody>
          <a:bodyPr vert="horz" lIns="91440" tIns="45720" rIns="91440" bIns="45720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Drag picture to placeholder or click icon to add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10/13/2022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91437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6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Shirley Heath 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		Make You Feel My Love|  Year </a:t>
            </a:r>
            <a:r>
              <a:rPr lang="en-US" sz="1800" b="1" dirty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en-US" sz="1800" b="1" dirty="0" smtClean="0">
                <a:latin typeface="Century Gothic" panose="020B050202020202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 | Term:  Spring 1 </a:t>
            </a:r>
            <a:endParaRPr lang="en-US" sz="1800" b="1" dirty="0">
              <a:latin typeface="Century Gothic" panose="020B050202020202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5256416"/>
              </p:ext>
            </p:extLst>
          </p:nvPr>
        </p:nvGraphicFramePr>
        <p:xfrm>
          <a:off x="4953000" y="366257"/>
          <a:ext cx="4276800" cy="577193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77193">
                <a:tc>
                  <a:txBody>
                    <a:bodyPr/>
                    <a:lstStyle/>
                    <a:p>
                      <a:pPr algn="ctr"/>
                      <a:r>
                        <a:rPr lang="en-GB" altLang="en-GB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Musical</a:t>
                      </a:r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Activities</a:t>
                      </a:r>
                    </a:p>
                    <a:p>
                      <a:pPr algn="ctr"/>
                      <a:r>
                        <a:rPr lang="en-GB" altLang="en-GB" sz="1600" baseline="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(Using glocks / recorders)</a:t>
                      </a:r>
                      <a:endParaRPr lang="en-GB" altLang="en-GB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3368823"/>
              </p:ext>
            </p:extLst>
          </p:nvPr>
        </p:nvGraphicFramePr>
        <p:xfrm>
          <a:off x="117956" y="2857289"/>
          <a:ext cx="4276800" cy="1945996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515514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Listen and Appraise:  </a:t>
                      </a:r>
                    </a:p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Make You Feel My Love (Pop)</a:t>
                      </a:r>
                      <a:endParaRPr lang="en-US" sz="1600" dirty="0">
                        <a:latin typeface="Century Gothic" panose="020B050202020202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494852">
                <a:tc>
                  <a:txBody>
                    <a:bodyPr/>
                    <a:lstStyle/>
                    <a:p>
                      <a:pPr algn="just"/>
                      <a:r>
                        <a:rPr lang="nl-NL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Structure: </a:t>
                      </a:r>
                      <a:r>
                        <a:rPr lang="nl-NL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Piano intro, verse 1, verse 2, chorus, verse 3, interlude, chorus, verse 4 with tag ending.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394316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Instruments/voices you can hear: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Strings, piano, guitar, bass, drums.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494852">
                <a:tc>
                  <a:txBody>
                    <a:bodyPr/>
                    <a:lstStyle/>
                    <a:p>
                      <a:pPr marL="0" marR="0" lvl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Can you find the pulse as you are listening?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Is the tempo fast, slow or in-between? Dynamics? Texture?</a:t>
                      </a:r>
                      <a:endParaRPr lang="en-GB" sz="1200" b="0" i="0" u="none" strike="noStrike" kern="1200" baseline="0" dirty="0" smtClean="0">
                        <a:solidFill>
                          <a:schemeClr val="dk1"/>
                        </a:solidFill>
                        <a:latin typeface="Century Gothic" panose="020B0502020202020204" pitchFamily="34" charset="0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3801481"/>
              </p:ext>
            </p:extLst>
          </p:nvPr>
        </p:nvGraphicFramePr>
        <p:xfrm>
          <a:off x="117956" y="376602"/>
          <a:ext cx="4276800" cy="2444551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4276800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</a:tblGrid>
              <a:tr h="31624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About</a:t>
                      </a:r>
                      <a:r>
                        <a:rPr lang="en-US" sz="1600" baseline="0" dirty="0" smtClean="0">
                          <a:latin typeface="Century Gothic" panose="020B0502020202020204" pitchFamily="34" charset="0"/>
                        </a:rPr>
                        <a:t> This Unit</a:t>
                      </a:r>
                      <a:endParaRPr lang="en-US" sz="16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289082">
                <a:tc>
                  <a:txBody>
                    <a:bodyPr/>
                    <a:lstStyle/>
                    <a:p>
                      <a:pPr algn="just"/>
                      <a:r>
                        <a:rPr lang="en-GB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Theme: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Pop ballads.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52907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Facts/info: </a:t>
                      </a: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Make You Feel My Love is a Pop ballad – a gentle, emotive love song, sung at a slow tempo. It was written by Bob Dylan in 1997 and covered by Adele in 2008.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1105813">
                <a:tc>
                  <a:txBody>
                    <a:bodyPr/>
                    <a:lstStyle/>
                    <a:p>
                      <a:pPr algn="just"/>
                      <a:r>
                        <a:rPr lang="en-US" sz="1200" b="1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Listen to 5 other pop ballads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‘Make You Feel My Love’ by Bob Dylan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‘So Amazing’ by Luther Vandross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‘Hello’ by Lionel Ritchie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US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‘The Way You Look Tonight’ by </a:t>
                      </a: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Tony Bennett</a:t>
                      </a:r>
                    </a:p>
                    <a:p>
                      <a:pPr marL="171450" indent="-171450" algn="just">
                        <a:buFont typeface="Arial" panose="020B0604020202020204" pitchFamily="34" charset="0"/>
                        <a:buChar char="•"/>
                      </a:pPr>
                      <a:r>
                        <a:rPr lang="en-GB" sz="1200" b="0" i="0" u="none" strike="noStrike" kern="1200" baseline="0" dirty="0" smtClean="0">
                          <a:solidFill>
                            <a:schemeClr val="dk1"/>
                          </a:solidFill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‘Love Me Tender’ by Elvis Presley</a:t>
                      </a: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1222129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9955858"/>
              </p:ext>
            </p:extLst>
          </p:nvPr>
        </p:nvGraphicFramePr>
        <p:xfrm>
          <a:off x="4457761" y="2236898"/>
          <a:ext cx="5319144" cy="45909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805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007544">
                  <a:extLst>
                    <a:ext uri="{9D8B030D-6E8A-4147-A177-3AD203B41FA5}">
                      <a16:colId xmlns:a16="http://schemas.microsoft.com/office/drawing/2014/main" val="4276029918"/>
                    </a:ext>
                  </a:extLst>
                </a:gridCol>
                <a:gridCol w="3910795">
                  <a:extLst>
                    <a:ext uri="{9D8B030D-6E8A-4147-A177-3AD203B41FA5}">
                      <a16:colId xmlns:a16="http://schemas.microsoft.com/office/drawing/2014/main" val="12522760"/>
                    </a:ext>
                  </a:extLst>
                </a:gridCol>
              </a:tblGrid>
              <a:tr h="306331">
                <a:tc gridSpan="3">
                  <a:txBody>
                    <a:bodyPr/>
                    <a:lstStyle/>
                    <a:p>
                      <a:pPr algn="ctr"/>
                      <a:r>
                        <a:rPr lang="en-US" sz="1600" dirty="0" smtClean="0">
                          <a:latin typeface="Century Gothic" panose="020B0502020202020204" pitchFamily="34" charset="0"/>
                        </a:rPr>
                        <a:t>Vocabulary</a:t>
                      </a:r>
                      <a:endParaRPr lang="en-US" sz="20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dirty="0">
                        <a:latin typeface="Century Gothic" panose="020B0502020202020204" pitchFamily="34" charset="0"/>
                      </a:endParaRPr>
                    </a:p>
                  </a:txBody>
                  <a:tcPr marL="74295" marR="74295" marT="37148" marB="37148"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BALLAD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baseline="0" dirty="0" smtClean="0">
                          <a:latin typeface="Century Gothic" panose="020B0502020202020204" pitchFamily="34" charset="0"/>
                        </a:rPr>
                        <a:t>A gentle love song.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03651563"/>
                  </a:ext>
                </a:extLst>
              </a:tr>
              <a:tr h="308165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2.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VERSE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When two or more sections of the song have almost identical music but different lyrics.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61049612"/>
                  </a:ext>
                </a:extLst>
              </a:tr>
              <a:tr h="61632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3.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CHORUS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The chorus is designed to be the most memorable section in a song. It often contains a hook or catchy refrain that a listener can easily remember, drawing them back to any individual track. 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85283008"/>
                  </a:ext>
                </a:extLst>
              </a:tr>
              <a:tr h="308165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4.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INTERLUDE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musical composition inserted between the parts of a longer one.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34331243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5.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cap="all" baseline="0" dirty="0" smtClean="0">
                          <a:latin typeface="Century Gothic" panose="020B0502020202020204" pitchFamily="34" charset="0"/>
                        </a:rPr>
                        <a:t>MELODY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The tune.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47123537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6.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Compose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Writing your own music.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71614509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7.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Improvise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Playing notes that are not written for you.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15911838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8.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100" b="0" dirty="0" smtClean="0">
                          <a:latin typeface="Century Gothic" panose="020B0502020202020204" pitchFamily="34" charset="0"/>
                        </a:rPr>
                        <a:t>COVER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new performance or recording by a musician other than the original performer or composer of the song.</a:t>
                      </a:r>
                      <a:endParaRPr lang="en-GB" sz="110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368303457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9.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Pulse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regular heartbeat of the music;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it’s steady beat.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47150213"/>
                  </a:ext>
                </a:extLst>
              </a:tr>
              <a:tr h="308165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10.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Rhythm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Long and short sounds or patterns that happen over the pulse.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08190488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11.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Pitch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High and low sounds.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30187518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12.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Tempo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speed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of the music; fast or slow or in-between.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854035821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13.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cap="all" baseline="0" dirty="0" smtClean="0">
                          <a:latin typeface="Century Gothic" panose="020B0502020202020204" pitchFamily="34" charset="0"/>
                        </a:rPr>
                        <a:t>Dynamics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How loud or quiet the music is.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700431451"/>
                  </a:ext>
                </a:extLst>
              </a:tr>
              <a:tr h="308165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14.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TIMBRE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US" sz="1050" u="none" strike="noStrike" kern="1200" baseline="0" dirty="0" smtClean="0">
                          <a:latin typeface="Century Gothic" panose="020B0502020202020204" pitchFamily="34" charset="0"/>
                        </a:rPr>
                        <a:t>A musical dimension that describes the quality and character of the sound of the </a:t>
                      </a:r>
                      <a:r>
                        <a:rPr lang="en-GB" sz="1050" u="none" strike="noStrike" kern="1200" baseline="0" dirty="0" smtClean="0">
                          <a:latin typeface="Century Gothic" panose="020B0502020202020204" pitchFamily="34" charset="0"/>
                        </a:rPr>
                        <a:t>instruments used.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751588095"/>
                  </a:ext>
                </a:extLst>
              </a:tr>
              <a:tr h="308165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15.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TEXTURE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Layers of sound.  Layers of sound working together to make music interesting</a:t>
                      </a:r>
                      <a:r>
                        <a:rPr lang="en-GB" sz="1050" baseline="0" dirty="0" smtClean="0">
                          <a:latin typeface="Century Gothic" panose="020B0502020202020204" pitchFamily="34" charset="0"/>
                        </a:rPr>
                        <a:t> to listen to.</a:t>
                      </a:r>
                      <a:endParaRPr lang="en-GB" sz="105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98699108"/>
                  </a:ext>
                </a:extLst>
              </a:tr>
              <a:tr h="188579">
                <a:tc>
                  <a:txBody>
                    <a:bodyPr/>
                    <a:lstStyle/>
                    <a:p>
                      <a:pPr algn="just"/>
                      <a:r>
                        <a:rPr lang="en-GB" sz="1050" b="0" dirty="0" smtClean="0">
                          <a:latin typeface="Century Gothic" panose="020B0502020202020204" pitchFamily="34" charset="0"/>
                        </a:rPr>
                        <a:t>16.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u="none" strike="noStrike" kern="1200" cap="all" baseline="0" dirty="0" smtClean="0">
                          <a:latin typeface="Century Gothic" panose="020B0502020202020204" pitchFamily="34" charset="0"/>
                        </a:rPr>
                        <a:t>Structure</a:t>
                      </a:r>
                      <a:endParaRPr lang="en-GB" sz="1050" b="0" cap="all" baseline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n-GB" sz="1050" dirty="0" smtClean="0">
                          <a:latin typeface="Century Gothic" panose="020B0502020202020204" pitchFamily="34" charset="0"/>
                        </a:rPr>
                        <a:t>The arrangement of a song.</a:t>
                      </a:r>
                      <a:endParaRPr lang="en-GB" sz="1050" b="0" dirty="0">
                        <a:latin typeface="Century Gothic" panose="020B0502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8577180"/>
                  </a:ext>
                </a:extLst>
              </a:tr>
            </a:tbl>
          </a:graphicData>
        </a:graphic>
      </p:graphicFrame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170" y="5046767"/>
            <a:ext cx="1800000" cy="14532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41078" y="1004165"/>
            <a:ext cx="1190167" cy="111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41079" y="1004166"/>
            <a:ext cx="1122720" cy="1116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4938</TotalTime>
  <Words>442</Words>
  <Application>Microsoft Office PowerPoint</Application>
  <PresentationFormat>A4 Paper (210x297 mm)</PresentationFormat>
  <Paragraphs>67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Tahoma</vt:lpstr>
      <vt:lpstr>Office Theme</vt:lpstr>
      <vt:lpstr>Shirley Heath   Make You Feel My Love|  Year 5  | Term:  Spring 1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H Wood</cp:lastModifiedBy>
  <cp:revision>110</cp:revision>
  <cp:lastPrinted>2017-10-30T10:21:12Z</cp:lastPrinted>
  <dcterms:created xsi:type="dcterms:W3CDTF">2017-10-15T20:56:30Z</dcterms:created>
  <dcterms:modified xsi:type="dcterms:W3CDTF">2022-10-13T11:21:12Z</dcterms:modified>
</cp:coreProperties>
</file>