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 varScale="1">
        <p:scale>
          <a:sx n="80" d="100"/>
          <a:sy n="80" d="100"/>
        </p:scale>
        <p:origin x="67" y="12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2/16/2023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2/16/2023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800" b="1" dirty="0" smtClean="0"/>
              <a:t>	</a:t>
            </a:r>
            <a:r>
              <a:rPr lang="en-US" sz="1800" b="1" dirty="0"/>
              <a:t>	</a:t>
            </a:r>
            <a:r>
              <a:rPr lang="en-US" sz="1800" b="1" dirty="0" smtClean="0"/>
              <a:t>	 (Christianity) |  Year </a:t>
            </a:r>
            <a:r>
              <a:rPr lang="en-US" sz="1800" b="1" dirty="0"/>
              <a:t>6</a:t>
            </a:r>
            <a:r>
              <a:rPr lang="en-US" sz="1800" b="1" dirty="0" smtClean="0"/>
              <a:t>|Spring </a:t>
            </a:r>
            <a:r>
              <a:rPr lang="en-US" sz="1800" b="1" dirty="0"/>
              <a:t>2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1047162"/>
              </p:ext>
            </p:extLst>
          </p:nvPr>
        </p:nvGraphicFramePr>
        <p:xfrm>
          <a:off x="274409" y="973178"/>
          <a:ext cx="521970" cy="1743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9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3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9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1897566"/>
              </p:ext>
            </p:extLst>
          </p:nvPr>
        </p:nvGraphicFramePr>
        <p:xfrm>
          <a:off x="3021864" y="421893"/>
          <a:ext cx="3200716" cy="396049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007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7865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Knowledge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51458">
                <a:tc>
                  <a:txBody>
                    <a:bodyPr/>
                    <a:lstStyle/>
                    <a:p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This enquiry draws on all previous</a:t>
                      </a:r>
                      <a:r>
                        <a:rPr lang="en-GB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learning about the concepts of Christianity </a:t>
                      </a:r>
                      <a:endParaRPr lang="en-GB" sz="1400" baseline="0" dirty="0" smtClean="0"/>
                    </a:p>
                    <a:p>
                      <a:endParaRPr lang="en-GB" sz="1300" baseline="0" dirty="0" smtClean="0"/>
                    </a:p>
                    <a:p>
                      <a:r>
                        <a:rPr lang="en-US" sz="13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Other Christian festivals: </a:t>
                      </a:r>
                    </a:p>
                    <a:p>
                      <a:r>
                        <a:rPr lang="en-US" sz="13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Lent – </a:t>
                      </a:r>
                      <a:r>
                        <a:rPr lang="en-US" sz="13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40 days leading up to Holy week to remember Jesus’s time fasting in the desert.  </a:t>
                      </a:r>
                    </a:p>
                    <a:p>
                      <a:r>
                        <a:rPr lang="en-US" sz="13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Shrove Tuesday  </a:t>
                      </a:r>
                      <a:r>
                        <a:rPr lang="en-US" sz="13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People celebrate by eating pancakes</a:t>
                      </a:r>
                    </a:p>
                    <a:p>
                      <a:r>
                        <a:rPr lang="en-US" sz="13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Ash Wednesday </a:t>
                      </a:r>
                      <a:r>
                        <a:rPr lang="en-US" sz="13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– A Christian holy day of prayer and fasting and is the start of Lent.</a:t>
                      </a:r>
                    </a:p>
                    <a:p>
                      <a:r>
                        <a:rPr lang="en-US" sz="13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Mothers’ Day </a:t>
                      </a:r>
                      <a:r>
                        <a:rPr lang="en-US" sz="13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– A Christian celebration honoring the mother of the family.</a:t>
                      </a:r>
                      <a:endParaRPr lang="en-US" sz="1300" b="1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3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Harvest </a:t>
                      </a:r>
                      <a:r>
                        <a:rPr lang="en-US" sz="13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– A time when crops are ripe and ready to be gathered.</a:t>
                      </a:r>
                    </a:p>
                    <a:p>
                      <a:r>
                        <a:rPr lang="en-US" sz="13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Advent</a:t>
                      </a:r>
                      <a:r>
                        <a:rPr lang="en-US" sz="13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The preparation time for Christmas</a:t>
                      </a:r>
                    </a:p>
                    <a:p>
                      <a:endParaRPr lang="en-US" sz="13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2506433"/>
              </p:ext>
            </p:extLst>
          </p:nvPr>
        </p:nvGraphicFramePr>
        <p:xfrm>
          <a:off x="6246372" y="423937"/>
          <a:ext cx="3590307" cy="623225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7916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11144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511538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552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dirty="0" smtClean="0"/>
                        <a:t>Influential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50" dirty="0" smtClean="0"/>
                        <a:t>A</a:t>
                      </a:r>
                      <a:r>
                        <a:rPr lang="en-GB" sz="1150" baseline="0" dirty="0" smtClean="0"/>
                        <a:t> thing or person that has power to effect you in a good or bad way.</a:t>
                      </a:r>
                      <a:endParaRPr lang="en-GB" sz="11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73246">
                <a:tc>
                  <a:txBody>
                    <a:bodyPr/>
                    <a:lstStyle/>
                    <a:p>
                      <a:r>
                        <a:rPr lang="en-GB" sz="1150" dirty="0" smtClean="0"/>
                        <a:t>Sensitivity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50" dirty="0" smtClean="0"/>
                        <a:t>Being</a:t>
                      </a:r>
                      <a:r>
                        <a:rPr lang="en-GB" sz="1150" baseline="0" dirty="0" smtClean="0"/>
                        <a:t> easily upset or hurt by things that people say or do. </a:t>
                      </a:r>
                      <a:endParaRPr lang="en-GB" sz="11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31176">
                <a:tc>
                  <a:txBody>
                    <a:bodyPr/>
                    <a:lstStyle/>
                    <a:p>
                      <a:r>
                        <a:rPr lang="en-GB" sz="1150" dirty="0" smtClean="0"/>
                        <a:t>Persecution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50" baseline="0" dirty="0" smtClean="0"/>
                        <a:t>To treat someone cruelly or unfairly because of their race or their religious or political beliefs.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09519">
                <a:tc>
                  <a:txBody>
                    <a:bodyPr/>
                    <a:lstStyle/>
                    <a:p>
                      <a:r>
                        <a:rPr lang="en-GB" sz="1150" dirty="0" smtClean="0"/>
                        <a:t>Resurrection</a:t>
                      </a:r>
                      <a:endParaRPr lang="en-GB" sz="115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50" dirty="0" smtClean="0"/>
                        <a:t>Coming back to life after death.</a:t>
                      </a:r>
                      <a:endParaRPr lang="en-GB" sz="11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1239410">
                <a:tc>
                  <a:txBody>
                    <a:bodyPr/>
                    <a:lstStyle/>
                    <a:p>
                      <a:r>
                        <a:rPr lang="en-GB" sz="1150" dirty="0" smtClean="0"/>
                        <a:t>Incarnation</a:t>
                      </a:r>
                      <a:endParaRPr lang="en-GB" sz="115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50" dirty="0" smtClean="0"/>
                        <a:t>The</a:t>
                      </a:r>
                      <a:r>
                        <a:rPr lang="en-GB" sz="1150" baseline="0" dirty="0" smtClean="0"/>
                        <a:t> belief that Jesus Christ is God in Human form and then to die as a sacrifice </a:t>
                      </a:r>
                      <a:r>
                        <a:rPr lang="en-US" sz="115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 they could be forgiven and come back to life again to prove to Christians that they could also have life after death</a:t>
                      </a:r>
                      <a:endParaRPr lang="en-GB" sz="11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885293">
                <a:tc>
                  <a:txBody>
                    <a:bodyPr/>
                    <a:lstStyle/>
                    <a:p>
                      <a:r>
                        <a:rPr lang="en-GB" sz="1150" dirty="0" smtClean="0"/>
                        <a:t>Salvation</a:t>
                      </a:r>
                      <a:endParaRPr lang="en-GB" sz="115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5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God sent Jesus to earth to die and to be resurrected to allow man to have a pathway back to God where he can live with God for eternity. </a:t>
                      </a:r>
                      <a:endParaRPr lang="en-GB" sz="11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708234">
                <a:tc>
                  <a:txBody>
                    <a:bodyPr/>
                    <a:lstStyle/>
                    <a:p>
                      <a:r>
                        <a:rPr lang="en-GB" sz="1150" dirty="0" smtClean="0"/>
                        <a:t>Charity</a:t>
                      </a:r>
                      <a:endParaRPr lang="en-GB" sz="115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50" dirty="0" smtClean="0"/>
                        <a:t>An organisation set up to provide help and raise money for those in need.  These charities demonstrate loving</a:t>
                      </a:r>
                      <a:r>
                        <a:rPr lang="en-GB" sz="1150" baseline="0" dirty="0" smtClean="0"/>
                        <a:t> thy neighbour. </a:t>
                      </a:r>
                      <a:endParaRPr lang="en-GB" sz="11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51728346"/>
                  </a:ext>
                </a:extLst>
              </a:tr>
              <a:tr h="531176">
                <a:tc>
                  <a:txBody>
                    <a:bodyPr/>
                    <a:lstStyle/>
                    <a:p>
                      <a:r>
                        <a:rPr lang="en-GB" sz="1150" dirty="0" smtClean="0"/>
                        <a:t>poverty</a:t>
                      </a:r>
                      <a:endParaRPr lang="en-GB" sz="115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50" dirty="0" smtClean="0"/>
                        <a:t>This</a:t>
                      </a:r>
                      <a:r>
                        <a:rPr lang="en-GB" sz="1150" baseline="0" dirty="0" smtClean="0"/>
                        <a:t> is not having enough money for basic needs like food, clothing and shelter.</a:t>
                      </a:r>
                      <a:endParaRPr lang="en-GB" sz="11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51714049"/>
                  </a:ext>
                </a:extLst>
              </a:tr>
              <a:tr h="687366">
                <a:tc>
                  <a:txBody>
                    <a:bodyPr/>
                    <a:lstStyle/>
                    <a:p>
                      <a:r>
                        <a:rPr lang="en-GB" sz="1150" dirty="0" smtClean="0"/>
                        <a:t>Festival</a:t>
                      </a:r>
                      <a:endParaRPr lang="en-GB" sz="115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50" dirty="0" smtClean="0"/>
                        <a:t>A gathering of people to</a:t>
                      </a:r>
                      <a:r>
                        <a:rPr lang="en-GB" sz="1150" baseline="0" dirty="0" smtClean="0"/>
                        <a:t> celebrate something special.  This is usually for religious reasons.  </a:t>
                      </a:r>
                      <a:endParaRPr lang="en-GB" sz="115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95676549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2047" y="326287"/>
            <a:ext cx="3017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/>
              <a:t>Is Christianity still a strong religion 2000 years after Jesus was on earth?</a:t>
            </a:r>
            <a:endParaRPr lang="en-GB" sz="16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96379" y="654564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343" y="2047871"/>
            <a:ext cx="930939" cy="130201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46916" y="4594443"/>
            <a:ext cx="184731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1300" dirty="0"/>
          </a:p>
        </p:txBody>
      </p:sp>
      <p:sp>
        <p:nvSpPr>
          <p:cNvPr id="19" name="TextBox 18"/>
          <p:cNvSpPr txBox="1"/>
          <p:nvPr/>
        </p:nvSpPr>
        <p:spPr>
          <a:xfrm>
            <a:off x="47509" y="3358317"/>
            <a:ext cx="1178528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00" dirty="0" smtClean="0"/>
              <a:t>The crucifixion</a:t>
            </a:r>
            <a:endParaRPr lang="en-GB" sz="1300" dirty="0"/>
          </a:p>
        </p:txBody>
      </p:sp>
      <p:sp>
        <p:nvSpPr>
          <p:cNvPr id="26" name="TextBox 25"/>
          <p:cNvSpPr txBox="1"/>
          <p:nvPr/>
        </p:nvSpPr>
        <p:spPr>
          <a:xfrm>
            <a:off x="1887619" y="483594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27" name="Rectangle 26"/>
          <p:cNvSpPr/>
          <p:nvPr/>
        </p:nvSpPr>
        <p:spPr>
          <a:xfrm>
            <a:off x="2887682" y="314280"/>
            <a:ext cx="68445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 smtClean="0"/>
              <a:t> </a:t>
            </a:r>
            <a:endParaRPr lang="en-GB" sz="1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47" y="4405783"/>
            <a:ext cx="1223660" cy="97154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6340" y="1082317"/>
            <a:ext cx="826196" cy="75293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0530" y="3820798"/>
            <a:ext cx="1610918" cy="91620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44801" y="2200951"/>
            <a:ext cx="1696647" cy="947968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274489" y="4752358"/>
            <a:ext cx="1682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</a:t>
            </a:r>
            <a:r>
              <a:rPr lang="en-GB" sz="1600" dirty="0" smtClean="0"/>
              <a:t>wearing on oath </a:t>
            </a:r>
            <a:endParaRPr lang="en-GB" sz="1600" dirty="0"/>
          </a:p>
        </p:txBody>
      </p:sp>
      <p:sp>
        <p:nvSpPr>
          <p:cNvPr id="32" name="TextBox 31"/>
          <p:cNvSpPr txBox="1"/>
          <p:nvPr/>
        </p:nvSpPr>
        <p:spPr>
          <a:xfrm>
            <a:off x="124539" y="3807493"/>
            <a:ext cx="11014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Shrove</a:t>
            </a:r>
          </a:p>
          <a:p>
            <a:r>
              <a:rPr lang="en-GB" dirty="0" smtClean="0"/>
              <a:t> Tuesday</a:t>
            </a:r>
            <a:endParaRPr lang="en-GB" dirty="0"/>
          </a:p>
        </p:txBody>
      </p:sp>
      <p:sp>
        <p:nvSpPr>
          <p:cNvPr id="33" name="TextBox 32"/>
          <p:cNvSpPr txBox="1"/>
          <p:nvPr/>
        </p:nvSpPr>
        <p:spPr>
          <a:xfrm>
            <a:off x="1576648" y="3176563"/>
            <a:ext cx="8250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/>
              <a:t>Harvest</a:t>
            </a:r>
            <a:endParaRPr lang="en-GB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4461429" y="5615751"/>
            <a:ext cx="18258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Christian symbols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00275" y="5702751"/>
            <a:ext cx="575070" cy="103642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50077" y="5287833"/>
            <a:ext cx="1210827" cy="78439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55818" y="4405783"/>
            <a:ext cx="2812751" cy="110830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620688" y="1930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652" y="1185060"/>
            <a:ext cx="2167484" cy="717563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4378152" y="5917525"/>
            <a:ext cx="282039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The cross represents</a:t>
            </a:r>
          </a:p>
          <a:p>
            <a:r>
              <a:rPr lang="en-GB" sz="1400" dirty="0" smtClean="0"/>
              <a:t>Jesus’ death and</a:t>
            </a:r>
          </a:p>
          <a:p>
            <a:r>
              <a:rPr lang="en-GB" sz="1400" dirty="0" smtClean="0"/>
              <a:t>resurrection</a:t>
            </a:r>
            <a:endParaRPr lang="en-GB" sz="1400" dirty="0"/>
          </a:p>
        </p:txBody>
      </p:sp>
      <p:sp>
        <p:nvSpPr>
          <p:cNvPr id="25" name="TextBox 24"/>
          <p:cNvSpPr txBox="1"/>
          <p:nvPr/>
        </p:nvSpPr>
        <p:spPr>
          <a:xfrm>
            <a:off x="813549" y="6180451"/>
            <a:ext cx="21663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Easter eggs represent new</a:t>
            </a:r>
          </a:p>
          <a:p>
            <a:r>
              <a:rPr lang="en-GB" sz="1400" dirty="0" smtClean="0"/>
              <a:t> life and Jesus’ resurrection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5648</TotalTime>
  <Words>330</Words>
  <Application>Microsoft Office PowerPoint</Application>
  <PresentationFormat>A4 Paper (210x297 mm)</PresentationFormat>
  <Paragraphs>44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    (Christianity) |  Year 6|Spring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Leanne Taylor</cp:lastModifiedBy>
  <cp:revision>148</cp:revision>
  <cp:lastPrinted>2017-10-30T10:21:12Z</cp:lastPrinted>
  <dcterms:created xsi:type="dcterms:W3CDTF">2017-10-15T20:56:30Z</dcterms:created>
  <dcterms:modified xsi:type="dcterms:W3CDTF">2023-02-16T14:06:38Z</dcterms:modified>
</cp:coreProperties>
</file>