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03" autoAdjust="0"/>
    <p:restoredTop sz="94627"/>
  </p:normalViewPr>
  <p:slideViewPr>
    <p:cSldViewPr snapToGrid="0" snapToObjects="1">
      <p:cViewPr>
        <p:scale>
          <a:sx n="121" d="100"/>
          <a:sy n="121" d="100"/>
        </p:scale>
        <p:origin x="264" y="-159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8/24/2022</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8/24/2022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06477" y="2899886"/>
            <a:ext cx="2870098" cy="36933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Changing Me|  Year  Three| Summer 2    P.S.H.E.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258422365"/>
              </p:ext>
            </p:extLst>
          </p:nvPr>
        </p:nvGraphicFramePr>
        <p:xfrm>
          <a:off x="206477" y="521868"/>
          <a:ext cx="2870098" cy="2062801"/>
        </p:xfrm>
        <a:graphic>
          <a:graphicData uri="http://schemas.openxmlformats.org/drawingml/2006/table">
            <a:tbl>
              <a:tblPr firstRow="1" bandRow="1">
                <a:tableStyleId>{5C22544A-7EE6-4342-B048-85BDC9FD1C3A}</a:tableStyleId>
              </a:tblPr>
              <a:tblGrid>
                <a:gridCol w="2870098">
                  <a:extLst>
                    <a:ext uri="{9D8B030D-6E8A-4147-A177-3AD203B41FA5}">
                      <a16:colId xmlns:a16="http://schemas.microsoft.com/office/drawing/2014/main" val="20000"/>
                    </a:ext>
                  </a:extLst>
                </a:gridCol>
              </a:tblGrid>
              <a:tr h="212308">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smtClean="0"/>
                        <a:t>The Jigsaw Charter</a:t>
                      </a:r>
                      <a:endParaRPr lang="en-US" sz="1500" dirty="0"/>
                    </a:p>
                  </a:txBody>
                  <a:tcPr marL="74295" marR="74295" marT="37148" marB="37148"/>
                </a:tc>
                <a:extLst>
                  <a:ext uri="{0D108BD9-81ED-4DB2-BD59-A6C34878D82A}">
                    <a16:rowId xmlns:a16="http://schemas.microsoft.com/office/drawing/2014/main" val="10000"/>
                  </a:ext>
                </a:extLst>
              </a:tr>
              <a:tr h="2914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We take turns to speak</a:t>
                      </a:r>
                      <a:endParaRPr lang="en-GB" sz="1100" dirty="0"/>
                    </a:p>
                  </a:txBody>
                  <a:tcPr marL="74295" marR="74295" marT="37148" marB="37148"/>
                </a:tc>
                <a:extLst>
                  <a:ext uri="{0D108BD9-81ED-4DB2-BD59-A6C34878D82A}">
                    <a16:rowId xmlns:a16="http://schemas.microsoft.com/office/drawing/2014/main" val="10001"/>
                  </a:ext>
                </a:extLst>
              </a:tr>
              <a:tr h="229297">
                <a:tc>
                  <a:txBody>
                    <a:bodyPr/>
                    <a:lstStyle/>
                    <a:p>
                      <a:r>
                        <a:rPr lang="en-GB" sz="1100" dirty="0" smtClean="0"/>
                        <a:t>We use kind and positive words</a:t>
                      </a:r>
                      <a:endParaRPr lang="en-GB" sz="1100" dirty="0"/>
                    </a:p>
                  </a:txBody>
                  <a:tcPr marL="74295" marR="74295" marT="37148" marB="37148"/>
                </a:tc>
                <a:extLst>
                  <a:ext uri="{0D108BD9-81ED-4DB2-BD59-A6C34878D82A}">
                    <a16:rowId xmlns:a16="http://schemas.microsoft.com/office/drawing/2014/main" val="10002"/>
                  </a:ext>
                </a:extLst>
              </a:tr>
              <a:tr h="201626">
                <a:tc>
                  <a:txBody>
                    <a:bodyPr/>
                    <a:lstStyle/>
                    <a:p>
                      <a:r>
                        <a:rPr lang="en-GB" sz="1100" dirty="0" smtClean="0"/>
                        <a:t>We listen to each other</a:t>
                      </a:r>
                      <a:endParaRPr lang="en-GB" sz="1100" dirty="0"/>
                    </a:p>
                  </a:txBody>
                  <a:tcPr marL="74295" marR="74295" marT="37148" marB="37148"/>
                </a:tc>
                <a:extLst>
                  <a:ext uri="{0D108BD9-81ED-4DB2-BD59-A6C34878D82A}">
                    <a16:rowId xmlns:a16="http://schemas.microsoft.com/office/drawing/2014/main" val="10003"/>
                  </a:ext>
                </a:extLst>
              </a:tr>
              <a:tr h="201626">
                <a:tc>
                  <a:txBody>
                    <a:bodyPr/>
                    <a:lstStyle/>
                    <a:p>
                      <a:r>
                        <a:rPr lang="en-GB" sz="1100" dirty="0" smtClean="0"/>
                        <a:t>We have the right to pass</a:t>
                      </a:r>
                      <a:endParaRPr lang="en-GB" sz="1100" dirty="0"/>
                    </a:p>
                  </a:txBody>
                  <a:tcPr marL="74295" marR="74295" marT="37148" marB="37148"/>
                </a:tc>
                <a:extLst>
                  <a:ext uri="{0D108BD9-81ED-4DB2-BD59-A6C34878D82A}">
                    <a16:rowId xmlns:a16="http://schemas.microsoft.com/office/drawing/2014/main" val="10004"/>
                  </a:ext>
                </a:extLst>
              </a:tr>
              <a:tr h="500726">
                <a:tc>
                  <a:txBody>
                    <a:bodyPr/>
                    <a:lstStyle/>
                    <a:p>
                      <a:r>
                        <a:rPr lang="en-GB" sz="1100" dirty="0" smtClean="0"/>
                        <a:t>We only use names when giving compliments or making a positive comment</a:t>
                      </a:r>
                      <a:endParaRPr lang="en-GB" sz="1100" dirty="0"/>
                    </a:p>
                  </a:txBody>
                  <a:tcPr marL="74295" marR="74295" marT="37148" marB="37148"/>
                </a:tc>
                <a:extLst>
                  <a:ext uri="{0D108BD9-81ED-4DB2-BD59-A6C34878D82A}">
                    <a16:rowId xmlns:a16="http://schemas.microsoft.com/office/drawing/2014/main" val="10005"/>
                  </a:ext>
                </a:extLst>
              </a:tr>
              <a:tr h="229297">
                <a:tc>
                  <a:txBody>
                    <a:bodyPr/>
                    <a:lstStyle/>
                    <a:p>
                      <a:r>
                        <a:rPr lang="en-GB" sz="1100" dirty="0" smtClean="0"/>
                        <a:t>We respect each other’s privacy</a:t>
                      </a:r>
                      <a:endParaRPr lang="en-GB" sz="11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61626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4135600593"/>
              </p:ext>
            </p:extLst>
          </p:nvPr>
        </p:nvGraphicFramePr>
        <p:xfrm>
          <a:off x="3256920" y="393235"/>
          <a:ext cx="3050443" cy="6308429"/>
        </p:xfrm>
        <a:graphic>
          <a:graphicData uri="http://schemas.openxmlformats.org/drawingml/2006/table">
            <a:tbl>
              <a:tblPr firstRow="1" bandRow="1">
                <a:tableStyleId>{93296810-A885-4BE3-A3E7-6D5BEEA58F35}</a:tableStyleId>
              </a:tblPr>
              <a:tblGrid>
                <a:gridCol w="3050443">
                  <a:extLst>
                    <a:ext uri="{9D8B030D-6E8A-4147-A177-3AD203B41FA5}">
                      <a16:colId xmlns:a16="http://schemas.microsoft.com/office/drawing/2014/main" val="3827066675"/>
                    </a:ext>
                  </a:extLst>
                </a:gridCol>
              </a:tblGrid>
              <a:tr h="383510">
                <a:tc>
                  <a:txBody>
                    <a:bodyPr/>
                    <a:lstStyle/>
                    <a:p>
                      <a:pPr algn="ctr"/>
                      <a:r>
                        <a:rPr lang="en-GB" altLang="en-GB" dirty="0" smtClean="0"/>
                        <a:t>Knowledge and skills</a:t>
                      </a:r>
                      <a:endParaRPr lang="en-GB" altLang="en-GB" dirty="0"/>
                    </a:p>
                  </a:txBody>
                  <a:tcPr marL="74295" marR="74295" marT="37148" marB="37148"/>
                </a:tc>
                <a:extLst>
                  <a:ext uri="{0D108BD9-81ED-4DB2-BD59-A6C34878D82A}">
                    <a16:rowId xmlns:a16="http://schemas.microsoft.com/office/drawing/2014/main" val="10000"/>
                  </a:ext>
                </a:extLst>
              </a:tr>
              <a:tr h="1508888">
                <a:tc>
                  <a:txBody>
                    <a:bodyPr/>
                    <a:lstStyle/>
                    <a:p>
                      <a:r>
                        <a:rPr lang="en-GB" sz="1000" b="1" u="sng" dirty="0" smtClean="0"/>
                        <a:t>Piece 3 Why do our bodies change as we grow?</a:t>
                      </a:r>
                    </a:p>
                    <a:p>
                      <a:pPr marL="171450" indent="-171450">
                        <a:buFont typeface="Arial" panose="020B0604020202020204" pitchFamily="34" charset="0"/>
                        <a:buChar char="•"/>
                      </a:pPr>
                      <a:r>
                        <a:rPr lang="en-GB" sz="1000" b="0" u="none" dirty="0" smtClean="0"/>
                        <a:t>There will always be change in my life, some will feel good and some difficult or both. </a:t>
                      </a:r>
                    </a:p>
                    <a:p>
                      <a:pPr marL="171450" indent="-171450">
                        <a:buFont typeface="Arial" panose="020B0604020202020204" pitchFamily="34" charset="0"/>
                        <a:buChar char="•"/>
                      </a:pPr>
                      <a:r>
                        <a:rPr lang="en-GB" sz="1000" b="0" u="none" dirty="0" smtClean="0"/>
                        <a:t>Boys‘ and girls’ bodies need to change as they grow</a:t>
                      </a:r>
                      <a:r>
                        <a:rPr lang="en-GB" sz="1000" b="0" u="none" baseline="0" dirty="0" smtClean="0"/>
                        <a:t> up so that they can make babies if they choose to.</a:t>
                      </a:r>
                    </a:p>
                    <a:p>
                      <a:pPr marL="171450" indent="-171450">
                        <a:buFont typeface="Arial" panose="020B0604020202020204" pitchFamily="34" charset="0"/>
                        <a:buChar char="•"/>
                      </a:pPr>
                      <a:r>
                        <a:rPr lang="en-GB" sz="1000" b="0" u="none" baseline="0" dirty="0" smtClean="0"/>
                        <a:t>Puberty is the collection of changes that will gradually change my body from a child’s body into an adult’s body.</a:t>
                      </a:r>
                    </a:p>
                    <a:p>
                      <a:pPr marL="171450" indent="-171450">
                        <a:buFont typeface="Arial" panose="020B0604020202020204" pitchFamily="34" charset="0"/>
                        <a:buChar char="•"/>
                      </a:pPr>
                      <a:r>
                        <a:rPr lang="en-GB" sz="1000" b="0" u="none" baseline="0" dirty="0" smtClean="0"/>
                        <a:t>Some changes are the same for both boys and girls and some are different. </a:t>
                      </a:r>
                    </a:p>
                    <a:p>
                      <a:endParaRPr lang="en-GB" sz="1000" b="0" u="none" dirty="0"/>
                    </a:p>
                  </a:txBody>
                  <a:tcPr marL="68580" marR="68580" marT="0" marB="0"/>
                </a:tc>
                <a:extLst>
                  <a:ext uri="{0D108BD9-81ED-4DB2-BD59-A6C34878D82A}">
                    <a16:rowId xmlns:a16="http://schemas.microsoft.com/office/drawing/2014/main" val="10001"/>
                  </a:ext>
                </a:extLst>
              </a:tr>
              <a:tr h="1508888">
                <a:tc>
                  <a:txBody>
                    <a:bodyPr/>
                    <a:lstStyle/>
                    <a:p>
                      <a:r>
                        <a:rPr lang="en-GB" sz="1000" b="1" u="sng" dirty="0" smtClean="0"/>
                        <a:t>Piece 4 How do our bodies change? </a:t>
                      </a:r>
                    </a:p>
                    <a:p>
                      <a:pPr marL="171450" indent="-171450">
                        <a:buFont typeface="Arial" panose="020B0604020202020204" pitchFamily="34" charset="0"/>
                        <a:buChar char="•"/>
                      </a:pPr>
                      <a:r>
                        <a:rPr lang="en-GB" sz="1000" b="0" u="none" dirty="0" smtClean="0"/>
                        <a:t>For some animals, the mother lays the egg and baby grows inside it, but for others the baby grows inside the mother until it is ready to be born, and that’s the way it happens for humans.</a:t>
                      </a:r>
                    </a:p>
                    <a:p>
                      <a:pPr marL="171450" indent="-171450">
                        <a:buFont typeface="Arial" panose="020B0604020202020204" pitchFamily="34" charset="0"/>
                        <a:buChar char="•"/>
                      </a:pPr>
                      <a:r>
                        <a:rPr lang="en-GB" sz="1000" b="0" u="none" dirty="0" smtClean="0"/>
                        <a:t>Puberty is really about getting boys’ and girls’ </a:t>
                      </a:r>
                      <a:r>
                        <a:rPr lang="en-GB" sz="1000" b="0" u="none" dirty="0" smtClean="0"/>
                        <a:t>bodies     </a:t>
                      </a:r>
                      <a:endParaRPr lang="en-GB" sz="1000" b="0" u="none" dirty="0" smtClean="0"/>
                    </a:p>
                    <a:p>
                      <a:r>
                        <a:rPr lang="en-GB" sz="1000" b="0" u="none" dirty="0" smtClean="0"/>
                        <a:t>      ready </a:t>
                      </a:r>
                      <a:r>
                        <a:rPr lang="en-GB" sz="1000" b="0" u="none" dirty="0" smtClean="0"/>
                        <a:t>for making and having babies when they </a:t>
                      </a:r>
                      <a:r>
                        <a:rPr lang="en-GB" sz="1000" b="0" u="none" dirty="0" smtClean="0"/>
                        <a:t>are </a:t>
                      </a:r>
                      <a:r>
                        <a:rPr lang="en-GB" sz="1000" b="0" u="none" baseline="0" dirty="0" smtClean="0"/>
                        <a:t> </a:t>
                      </a:r>
                    </a:p>
                    <a:p>
                      <a:r>
                        <a:rPr lang="en-GB" sz="1000" b="0" u="none" baseline="0" dirty="0" smtClean="0"/>
                        <a:t>      grown up if they choose to. </a:t>
                      </a:r>
                      <a:endParaRPr lang="en-GB" sz="1000" b="0" u="none" dirty="0"/>
                    </a:p>
                  </a:txBody>
                  <a:tcPr marL="68580" marR="68580" marT="0" marB="0"/>
                </a:tc>
                <a:extLst>
                  <a:ext uri="{0D108BD9-81ED-4DB2-BD59-A6C34878D82A}">
                    <a16:rowId xmlns:a16="http://schemas.microsoft.com/office/drawing/2014/main" val="10002"/>
                  </a:ext>
                </a:extLst>
              </a:tr>
              <a:tr h="1508888">
                <a:tc>
                  <a:txBody>
                    <a:bodyPr/>
                    <a:lstStyle/>
                    <a:p>
                      <a:r>
                        <a:rPr lang="en-US" sz="1000" b="1" u="sng" dirty="0" smtClean="0">
                          <a:solidFill>
                            <a:schemeClr val="tx1"/>
                          </a:solidFill>
                        </a:rPr>
                        <a:t>Piece 5 What is stereotyping? </a:t>
                      </a:r>
                    </a:p>
                    <a:p>
                      <a:pPr marL="171450" indent="-171450">
                        <a:buFont typeface="Arial" panose="020B0604020202020204" pitchFamily="34" charset="0"/>
                        <a:buChar char="•"/>
                      </a:pPr>
                      <a:r>
                        <a:rPr lang="en-US" sz="1000" b="0" u="none" dirty="0" smtClean="0">
                          <a:solidFill>
                            <a:schemeClr val="tx1"/>
                          </a:solidFill>
                        </a:rPr>
                        <a:t>Stereotyping is when we have an idea about the roles men and woman should take on in life e.g. men do the gardening and women</a:t>
                      </a:r>
                      <a:r>
                        <a:rPr lang="en-US" sz="1000" b="0" u="none" baseline="0" dirty="0" smtClean="0">
                          <a:solidFill>
                            <a:schemeClr val="tx1"/>
                          </a:solidFill>
                        </a:rPr>
                        <a:t> look after the children. </a:t>
                      </a:r>
                    </a:p>
                    <a:p>
                      <a:pPr marL="171450" indent="-171450">
                        <a:buFont typeface="Arial" panose="020B0604020202020204" pitchFamily="34" charset="0"/>
                        <a:buChar char="•"/>
                      </a:pPr>
                      <a:r>
                        <a:rPr lang="en-US" sz="1000" b="0" u="none" baseline="0" dirty="0" smtClean="0">
                          <a:solidFill>
                            <a:schemeClr val="tx1"/>
                          </a:solidFill>
                        </a:rPr>
                        <a:t>We do not have to follow a certain set of rules because of our gender; both genders should be free to choose. </a:t>
                      </a:r>
                    </a:p>
                    <a:p>
                      <a:pPr marL="171450" indent="-171450">
                        <a:buFont typeface="Arial" panose="020B0604020202020204" pitchFamily="34" charset="0"/>
                        <a:buChar char="•"/>
                      </a:pPr>
                      <a:r>
                        <a:rPr lang="en-US" sz="1000" b="0" u="none" baseline="0" dirty="0" smtClean="0">
                          <a:solidFill>
                            <a:schemeClr val="tx1"/>
                          </a:solidFill>
                        </a:rPr>
                        <a:t>Both genders can complete tasks just as well as each other. </a:t>
                      </a:r>
                      <a:endParaRPr lang="en-GB" sz="1000" b="0" u="none" dirty="0"/>
                    </a:p>
                  </a:txBody>
                  <a:tcPr marL="68580" marR="68580" marT="0" marB="0"/>
                </a:tc>
                <a:extLst>
                  <a:ext uri="{0D108BD9-81ED-4DB2-BD59-A6C34878D82A}">
                    <a16:rowId xmlns:a16="http://schemas.microsoft.com/office/drawing/2014/main" val="2407509847"/>
                  </a:ext>
                </a:extLst>
              </a:tr>
              <a:tr h="1230743">
                <a:tc>
                  <a:txBody>
                    <a:bodyPr/>
                    <a:lstStyle/>
                    <a:p>
                      <a:r>
                        <a:rPr lang="en-US" sz="1000" b="1" i="0" u="sng" dirty="0" smtClean="0"/>
                        <a:t>Piece 6 What am I looking forward to next year? </a:t>
                      </a:r>
                    </a:p>
                    <a:p>
                      <a:pPr marL="171450" indent="-171450">
                        <a:buFont typeface="Arial" panose="020B0604020202020204" pitchFamily="34" charset="0"/>
                        <a:buChar char="•"/>
                      </a:pPr>
                      <a:r>
                        <a:rPr lang="en-US" sz="1000" b="0" i="0" u="none" dirty="0" smtClean="0"/>
                        <a:t>It is normal to feel unsettled/anxious when a change is about to happen. Moving to the next year group up can be worrying but it can also be an exciting</a:t>
                      </a:r>
                      <a:r>
                        <a:rPr lang="en-US" sz="1000" b="0" i="0" u="none" baseline="0" dirty="0" smtClean="0"/>
                        <a:t> time. </a:t>
                      </a:r>
                    </a:p>
                    <a:p>
                      <a:pPr marL="171450" indent="-171450">
                        <a:buFont typeface="Arial" panose="020B0604020202020204" pitchFamily="34" charset="0"/>
                        <a:buChar char="•"/>
                      </a:pPr>
                      <a:r>
                        <a:rPr lang="en-US" sz="1000" b="0" i="0" u="none" baseline="0" dirty="0" smtClean="0"/>
                        <a:t>I need to remember to discuss my feelings about change with an adult or friend to help manage them. </a:t>
                      </a:r>
                      <a:endParaRPr lang="en-GB" sz="1000" b="0" u="none"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090028510"/>
              </p:ext>
            </p:extLst>
          </p:nvPr>
        </p:nvGraphicFramePr>
        <p:xfrm>
          <a:off x="206477" y="3265177"/>
          <a:ext cx="2870098" cy="3333672"/>
        </p:xfrm>
        <a:graphic>
          <a:graphicData uri="http://schemas.openxmlformats.org/drawingml/2006/table">
            <a:tbl>
              <a:tblPr firstRow="1" bandRow="1">
                <a:tableStyleId>{93296810-A885-4BE3-A3E7-6D5BEEA58F35}</a:tableStyleId>
              </a:tblPr>
              <a:tblGrid>
                <a:gridCol w="2870098">
                  <a:extLst>
                    <a:ext uri="{9D8B030D-6E8A-4147-A177-3AD203B41FA5}">
                      <a16:colId xmlns:a16="http://schemas.microsoft.com/office/drawing/2014/main" val="2592695231"/>
                    </a:ext>
                  </a:extLst>
                </a:gridCol>
              </a:tblGrid>
              <a:tr h="1666836">
                <a:tc>
                  <a:txBody>
                    <a:bodyPr/>
                    <a:lstStyle/>
                    <a:p>
                      <a:r>
                        <a:rPr lang="en-GB" sz="1000" b="1" u="sng" kern="1200" dirty="0" smtClean="0">
                          <a:solidFill>
                            <a:schemeClr val="dk1"/>
                          </a:solidFill>
                          <a:effectLst/>
                          <a:latin typeface="+mn-lt"/>
                          <a:ea typeface="+mn-ea"/>
                          <a:cs typeface="+mn-cs"/>
                        </a:rPr>
                        <a:t>Piece</a:t>
                      </a:r>
                      <a:r>
                        <a:rPr lang="en-GB" sz="1000" b="1" u="sng" kern="1200" baseline="0" dirty="0" smtClean="0">
                          <a:solidFill>
                            <a:schemeClr val="dk1"/>
                          </a:solidFill>
                          <a:effectLst/>
                          <a:latin typeface="+mn-lt"/>
                          <a:ea typeface="+mn-ea"/>
                          <a:cs typeface="+mn-cs"/>
                        </a:rPr>
                        <a:t> 1 Changes from conception to growing up</a:t>
                      </a:r>
                    </a:p>
                    <a:p>
                      <a:pPr marL="171450" indent="-171450">
                        <a:buFont typeface="Arial" panose="020B0604020202020204" pitchFamily="34" charset="0"/>
                        <a:buChar char="•"/>
                      </a:pPr>
                      <a:r>
                        <a:rPr lang="en-GB" sz="1000" b="0" u="none" kern="1200" baseline="0" dirty="0" smtClean="0">
                          <a:solidFill>
                            <a:schemeClr val="dk1"/>
                          </a:solidFill>
                          <a:effectLst/>
                          <a:latin typeface="+mn-lt"/>
                          <a:ea typeface="+mn-ea"/>
                          <a:cs typeface="+mn-cs"/>
                        </a:rPr>
                        <a:t>Conception is the joining of a woman’s ovum and a man’s sperm- it is the start of life. </a:t>
                      </a:r>
                    </a:p>
                    <a:p>
                      <a:pPr marL="171450" indent="-171450">
                        <a:buFont typeface="Arial" panose="020B0604020202020204" pitchFamily="34" charset="0"/>
                        <a:buChar char="•"/>
                      </a:pPr>
                      <a:r>
                        <a:rPr lang="en-GB" sz="1000" b="0" u="none" kern="1200" baseline="0" dirty="0" smtClean="0">
                          <a:solidFill>
                            <a:schemeClr val="dk1"/>
                          </a:solidFill>
                          <a:effectLst/>
                          <a:latin typeface="+mn-lt"/>
                          <a:ea typeface="+mn-ea"/>
                          <a:cs typeface="+mn-cs"/>
                        </a:rPr>
                        <a:t>It is usually the female who has the baby and looks after it whilst it is very young but males have an important role to play too.</a:t>
                      </a:r>
                    </a:p>
                    <a:p>
                      <a:pPr marL="171450" indent="-171450">
                        <a:buFont typeface="Arial" panose="020B0604020202020204" pitchFamily="34" charset="0"/>
                        <a:buChar char="•"/>
                      </a:pPr>
                      <a:r>
                        <a:rPr lang="en-GB" sz="1000" b="0" u="none" kern="1200" baseline="0" dirty="0" smtClean="0">
                          <a:solidFill>
                            <a:schemeClr val="dk1"/>
                          </a:solidFill>
                          <a:effectLst/>
                          <a:latin typeface="+mn-lt"/>
                          <a:ea typeface="+mn-ea"/>
                          <a:cs typeface="+mn-cs"/>
                        </a:rPr>
                        <a:t>A new baby needs a lot of care.</a:t>
                      </a:r>
                    </a:p>
                    <a:p>
                      <a:pPr marL="171450" indent="-171450">
                        <a:buFont typeface="Arial" panose="020B0604020202020204" pitchFamily="34" charset="0"/>
                        <a:buChar char="•"/>
                      </a:pPr>
                      <a:r>
                        <a:rPr lang="en-GB" sz="1000" b="0" u="none" kern="1200" baseline="0" dirty="0" smtClean="0">
                          <a:solidFill>
                            <a:schemeClr val="dk1"/>
                          </a:solidFill>
                          <a:effectLst/>
                          <a:latin typeface="+mn-lt"/>
                          <a:ea typeface="+mn-ea"/>
                          <a:cs typeface="+mn-cs"/>
                        </a:rPr>
                        <a:t>Many changes happen from birth to being grown up e.g. learning to walk, talk, eat, growing, going to nursery and school and so on.</a:t>
                      </a:r>
                      <a:endParaRPr lang="en-GB" sz="1000" b="0" u="none" dirty="0">
                        <a:solidFill>
                          <a:schemeClr val="tx1"/>
                        </a:solidFill>
                      </a:endParaRPr>
                    </a:p>
                  </a:txBody>
                  <a:tcPr marL="68580" marR="68580" marT="0" marB="0">
                    <a:solidFill>
                      <a:schemeClr val="accent3">
                        <a:lumMod val="20000"/>
                        <a:lumOff val="80000"/>
                      </a:schemeClr>
                    </a:solidFill>
                  </a:tcPr>
                </a:tc>
                <a:extLst>
                  <a:ext uri="{0D108BD9-81ED-4DB2-BD59-A6C34878D82A}">
                    <a16:rowId xmlns:a16="http://schemas.microsoft.com/office/drawing/2014/main" val="1831584660"/>
                  </a:ext>
                </a:extLst>
              </a:tr>
              <a:tr h="1666836">
                <a:tc>
                  <a:txBody>
                    <a:bodyPr/>
                    <a:lstStyle/>
                    <a:p>
                      <a:r>
                        <a:rPr lang="en-GB" sz="1000" b="1" u="sng" dirty="0" smtClean="0"/>
                        <a:t>Piece 2 How do babies grow?</a:t>
                      </a:r>
                    </a:p>
                    <a:p>
                      <a:pPr marL="171450" indent="-171450">
                        <a:buFont typeface="Arial" panose="020B0604020202020204" pitchFamily="34" charset="0"/>
                        <a:buChar char="•"/>
                      </a:pPr>
                      <a:r>
                        <a:rPr lang="en-GB" sz="1000" b="0" u="none" dirty="0" smtClean="0"/>
                        <a:t>A baby grows and develops inside its mother’s uterus. It gets all of its nutrients from the mother.</a:t>
                      </a:r>
                    </a:p>
                    <a:p>
                      <a:pPr marL="171450" indent="-171450">
                        <a:buFont typeface="Arial" panose="020B0604020202020204" pitchFamily="34" charset="0"/>
                        <a:buChar char="•"/>
                      </a:pPr>
                      <a:r>
                        <a:rPr lang="en-GB" sz="1000" b="0" u="none" dirty="0" smtClean="0"/>
                        <a:t>The baby grows from a tiny egg (ovum) that the mother already has inside of</a:t>
                      </a:r>
                      <a:r>
                        <a:rPr lang="en-GB" sz="1000" b="0" u="none" baseline="0" dirty="0" smtClean="0"/>
                        <a:t> her from birth. </a:t>
                      </a:r>
                    </a:p>
                    <a:p>
                      <a:pPr marL="171450" indent="-171450">
                        <a:buFont typeface="Arial" panose="020B0604020202020204" pitchFamily="34" charset="0"/>
                        <a:buChar char="•"/>
                      </a:pPr>
                      <a:r>
                        <a:rPr lang="en-GB" sz="1000" b="0" u="none" dirty="0" smtClean="0"/>
                        <a:t>A baby needs love and affection as well as physical needs such as milk, nappies, clothes, cot, teddy, etc.</a:t>
                      </a:r>
                      <a:endParaRPr lang="en-GB" sz="1000" b="0" u="none" dirty="0"/>
                    </a:p>
                  </a:txBody>
                  <a:tcPr marL="68580" marR="68580" marT="0" marB="0"/>
                </a:tc>
                <a:extLst>
                  <a:ext uri="{0D108BD9-81ED-4DB2-BD59-A6C34878D82A}">
                    <a16:rowId xmlns:a16="http://schemas.microsoft.com/office/drawing/2014/main" val="4284817924"/>
                  </a:ext>
                </a:extLst>
              </a:tr>
            </a:tbl>
          </a:graphicData>
        </a:graphic>
      </p:graphicFrame>
      <p:sp>
        <p:nvSpPr>
          <p:cNvPr id="15" name="Rectangle 14"/>
          <p:cNvSpPr/>
          <p:nvPr/>
        </p:nvSpPr>
        <p:spPr>
          <a:xfrm>
            <a:off x="520802" y="2913697"/>
            <a:ext cx="2171748" cy="369332"/>
          </a:xfrm>
          <a:prstGeom prst="rect">
            <a:avLst/>
          </a:prstGeom>
        </p:spPr>
        <p:txBody>
          <a:bodyPr wrap="none">
            <a:spAutoFit/>
          </a:bodyPr>
          <a:lstStyle/>
          <a:p>
            <a:r>
              <a:rPr lang="en-GB" b="1" dirty="0">
                <a:solidFill>
                  <a:schemeClr val="bg1"/>
                </a:solidFill>
              </a:rPr>
              <a:t>Knowledge and skills</a:t>
            </a:r>
          </a:p>
        </p:txBody>
      </p:sp>
      <p:graphicFrame>
        <p:nvGraphicFramePr>
          <p:cNvPr id="11" name="Table 10">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40430353"/>
              </p:ext>
            </p:extLst>
          </p:nvPr>
        </p:nvGraphicFramePr>
        <p:xfrm>
          <a:off x="6477001" y="183738"/>
          <a:ext cx="3290262" cy="6246312"/>
        </p:xfrm>
        <a:graphic>
          <a:graphicData uri="http://schemas.openxmlformats.org/drawingml/2006/table">
            <a:tbl>
              <a:tblPr firstRow="1" bandRow="1">
                <a:tableStyleId>{21E4AEA4-8DFA-4A89-87EB-49C32662AFE0}</a:tableStyleId>
              </a:tblPr>
              <a:tblGrid>
                <a:gridCol w="980269">
                  <a:extLst>
                    <a:ext uri="{9D8B030D-6E8A-4147-A177-3AD203B41FA5}">
                      <a16:colId xmlns:a16="http://schemas.microsoft.com/office/drawing/2014/main" val="771789285"/>
                    </a:ext>
                  </a:extLst>
                </a:gridCol>
                <a:gridCol w="2309993">
                  <a:extLst>
                    <a:ext uri="{9D8B030D-6E8A-4147-A177-3AD203B41FA5}">
                      <a16:colId xmlns:a16="http://schemas.microsoft.com/office/drawing/2014/main" val="1444632793"/>
                    </a:ext>
                  </a:extLst>
                </a:gridCol>
              </a:tblGrid>
              <a:tr h="548364">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4314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nutrients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Food- gives energy and helps growth.</a:t>
                      </a:r>
                      <a:endParaRPr lang="en-GB" sz="1200" dirty="0"/>
                    </a:p>
                  </a:txBody>
                  <a:tcPr marL="68580" marR="68580" marT="0" marB="0"/>
                </a:tc>
                <a:extLst>
                  <a:ext uri="{0D108BD9-81ED-4DB2-BD59-A6C34878D82A}">
                    <a16:rowId xmlns:a16="http://schemas.microsoft.com/office/drawing/2014/main" val="3401584818"/>
                  </a:ext>
                </a:extLst>
              </a:tr>
              <a:tr h="5232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ova/ovum</a:t>
                      </a:r>
                      <a:endParaRPr lang="en-GB" sz="1200" dirty="0"/>
                    </a:p>
                  </a:txBody>
                  <a:tcPr marL="68580" marR="68580" marT="0" marB="0"/>
                </a:tc>
                <a:tc>
                  <a:txBody>
                    <a:bodyPr/>
                    <a:lstStyle/>
                    <a:p>
                      <a:r>
                        <a:rPr lang="en-GB" sz="1200" dirty="0" smtClean="0"/>
                        <a:t>A female cell</a:t>
                      </a:r>
                      <a:r>
                        <a:rPr lang="en-GB" sz="1200" baseline="0" dirty="0" smtClean="0"/>
                        <a:t> that can form a baby. Lots of female cells that can form babies.</a:t>
                      </a:r>
                      <a:endParaRPr lang="en-GB" sz="1200" dirty="0"/>
                    </a:p>
                  </a:txBody>
                  <a:tcPr marL="68580" marR="68580" marT="0" marB="0"/>
                </a:tc>
                <a:extLst>
                  <a:ext uri="{0D108BD9-81ED-4DB2-BD59-A6C34878D82A}">
                    <a16:rowId xmlns:a16="http://schemas.microsoft.com/office/drawing/2014/main" val="2075142700"/>
                  </a:ext>
                </a:extLst>
              </a:tr>
              <a:tr h="5232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ovaries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This organ  in a female makes the cells that can form babies. </a:t>
                      </a:r>
                      <a:endParaRPr lang="en-GB" sz="1200" dirty="0"/>
                    </a:p>
                  </a:txBody>
                  <a:tcPr marL="68580" marR="68580" marT="0" marB="0"/>
                </a:tc>
                <a:extLst>
                  <a:ext uri="{0D108BD9-81ED-4DB2-BD59-A6C34878D82A}">
                    <a16:rowId xmlns:a16="http://schemas.microsoft.com/office/drawing/2014/main" val="3734594781"/>
                  </a:ext>
                </a:extLst>
              </a:tr>
              <a:tr h="4314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penis</a:t>
                      </a:r>
                    </a:p>
                    <a:p>
                      <a:endParaRPr lang="en-GB" sz="1200" dirty="0"/>
                    </a:p>
                  </a:txBody>
                  <a:tcPr marL="68580" marR="68580" marT="0" marB="0"/>
                </a:tc>
                <a:tc>
                  <a:txBody>
                    <a:bodyPr/>
                    <a:lstStyle/>
                    <a:p>
                      <a:r>
                        <a:rPr lang="en-GB" sz="1200" dirty="0" smtClean="0"/>
                        <a:t>The male organ for having</a:t>
                      </a:r>
                      <a:r>
                        <a:rPr lang="en-GB" sz="1200" baseline="0" dirty="0" smtClean="0"/>
                        <a:t> a wee (urinating) and for reproducing. </a:t>
                      </a:r>
                      <a:endParaRPr lang="en-GB" sz="1200" dirty="0"/>
                    </a:p>
                  </a:txBody>
                  <a:tcPr marL="68580" marR="68580" marT="0" marB="0"/>
                </a:tc>
                <a:extLst>
                  <a:ext uri="{0D108BD9-81ED-4DB2-BD59-A6C34878D82A}">
                    <a16:rowId xmlns:a16="http://schemas.microsoft.com/office/drawing/2014/main" val="1398772385"/>
                  </a:ext>
                </a:extLst>
              </a:tr>
              <a:tr h="5232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puberty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The process where teenagers’</a:t>
                      </a:r>
                      <a:r>
                        <a:rPr lang="en-GB" sz="1200" baseline="0" dirty="0" smtClean="0"/>
                        <a:t> bodies change so that they are ready to reproduce when they are older.</a:t>
                      </a:r>
                      <a:endParaRPr lang="en-GB" sz="1200" dirty="0"/>
                    </a:p>
                  </a:txBody>
                  <a:tcPr marL="68580" marR="68580" marT="0" marB="0"/>
                </a:tc>
                <a:extLst>
                  <a:ext uri="{0D108BD9-81ED-4DB2-BD59-A6C34878D82A}">
                    <a16:rowId xmlns:a16="http://schemas.microsoft.com/office/drawing/2014/main" val="432408064"/>
                  </a:ext>
                </a:extLst>
              </a:tr>
              <a:tr h="4314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reproduction</a:t>
                      </a:r>
                    </a:p>
                  </a:txBody>
                  <a:tcPr marL="68580" marR="68580" marT="0" marB="0"/>
                </a:tc>
                <a:tc>
                  <a:txBody>
                    <a:bodyPr/>
                    <a:lstStyle/>
                    <a:p>
                      <a:r>
                        <a:rPr lang="en-GB" sz="1200" dirty="0" smtClean="0"/>
                        <a:t>The process of making babies.</a:t>
                      </a:r>
                      <a:endParaRPr lang="en-GB" sz="1200" dirty="0"/>
                    </a:p>
                  </a:txBody>
                  <a:tcPr marL="68580" marR="68580" marT="0" marB="0"/>
                </a:tc>
                <a:extLst>
                  <a:ext uri="{0D108BD9-81ED-4DB2-BD59-A6C34878D82A}">
                    <a16:rowId xmlns:a16="http://schemas.microsoft.com/office/drawing/2014/main" val="7911535"/>
                  </a:ext>
                </a:extLst>
              </a:tr>
              <a:tr h="431498">
                <a:tc>
                  <a:txBody>
                    <a:bodyPr/>
                    <a:lstStyle/>
                    <a:p>
                      <a:r>
                        <a:rPr lang="en-GB" sz="1200" dirty="0" smtClean="0"/>
                        <a:t>sperm</a:t>
                      </a:r>
                      <a:endParaRPr lang="en-GB" sz="1200" dirty="0"/>
                    </a:p>
                  </a:txBody>
                  <a:tcPr marL="68580" marR="68580" marT="0" marB="0"/>
                </a:tc>
                <a:tc>
                  <a:txBody>
                    <a:bodyPr/>
                    <a:lstStyle/>
                    <a:p>
                      <a:r>
                        <a:rPr lang="en-GB" sz="1200" dirty="0" smtClean="0"/>
                        <a:t>The liquid that males produce which can form babies. </a:t>
                      </a:r>
                      <a:endParaRPr lang="en-GB" sz="1200" dirty="0"/>
                    </a:p>
                  </a:txBody>
                  <a:tcPr marL="68580" marR="68580" marT="0" marB="0"/>
                </a:tc>
                <a:extLst>
                  <a:ext uri="{0D108BD9-81ED-4DB2-BD59-A6C34878D82A}">
                    <a16:rowId xmlns:a16="http://schemas.microsoft.com/office/drawing/2014/main" val="2253600408"/>
                  </a:ext>
                </a:extLst>
              </a:tr>
              <a:tr h="6977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stereotype</a:t>
                      </a:r>
                    </a:p>
                    <a:p>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An idea that people may have about what a certain type of person should look like or act like. </a:t>
                      </a:r>
                    </a:p>
                    <a:p>
                      <a:endParaRPr lang="en-GB" sz="1200" dirty="0"/>
                    </a:p>
                  </a:txBody>
                  <a:tcPr marL="68580" marR="68580" marT="0" marB="0"/>
                </a:tc>
                <a:extLst>
                  <a:ext uri="{0D108BD9-81ED-4DB2-BD59-A6C34878D82A}">
                    <a16:rowId xmlns:a16="http://schemas.microsoft.com/office/drawing/2014/main" val="3431194389"/>
                  </a:ext>
                </a:extLst>
              </a:tr>
              <a:tr h="431498">
                <a:tc>
                  <a:txBody>
                    <a:bodyPr/>
                    <a:lstStyle/>
                    <a:p>
                      <a:r>
                        <a:rPr lang="en-GB" sz="1200" dirty="0" smtClean="0"/>
                        <a:t>testicles</a:t>
                      </a:r>
                      <a:endParaRPr lang="en-GB" sz="1200" dirty="0"/>
                    </a:p>
                  </a:txBody>
                  <a:tcPr marL="68580" marR="68580" marT="0" marB="0"/>
                </a:tc>
                <a:tc>
                  <a:txBody>
                    <a:bodyPr/>
                    <a:lstStyle/>
                    <a:p>
                      <a:r>
                        <a:rPr lang="en-GB" sz="1200" dirty="0" smtClean="0"/>
                        <a:t>Two oval organs that produce sperm in a male.</a:t>
                      </a:r>
                      <a:r>
                        <a:rPr lang="en-GB" sz="1200" baseline="0" dirty="0" smtClean="0"/>
                        <a:t> Located behind the penis. </a:t>
                      </a:r>
                      <a:endParaRPr lang="en-GB" sz="1200" dirty="0"/>
                    </a:p>
                  </a:txBody>
                  <a:tcPr marL="68580" marR="68580" marT="0" marB="0"/>
                </a:tc>
                <a:extLst>
                  <a:ext uri="{0D108BD9-81ED-4DB2-BD59-A6C34878D82A}">
                    <a16:rowId xmlns:a16="http://schemas.microsoft.com/office/drawing/2014/main" val="3075794675"/>
                  </a:ext>
                </a:extLst>
              </a:tr>
              <a:tr h="4314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vagina</a:t>
                      </a:r>
                    </a:p>
                  </a:txBody>
                  <a:tcPr marL="68580" marR="68580" marT="0" marB="0"/>
                </a:tc>
                <a:tc>
                  <a:txBody>
                    <a:bodyPr/>
                    <a:lstStyle/>
                    <a:p>
                      <a:r>
                        <a:rPr lang="en-GB" sz="1200" dirty="0" smtClean="0"/>
                        <a:t>A muscular tube leading to a woman’s uterus. </a:t>
                      </a:r>
                      <a:endParaRPr lang="en-GB" sz="1200" dirty="0"/>
                    </a:p>
                  </a:txBody>
                  <a:tcPr marL="68580" marR="68580" marT="0" marB="0"/>
                </a:tc>
                <a:extLst>
                  <a:ext uri="{0D108BD9-81ED-4DB2-BD59-A6C34878D82A}">
                    <a16:rowId xmlns:a16="http://schemas.microsoft.com/office/drawing/2014/main" val="3576520154"/>
                  </a:ext>
                </a:extLst>
              </a:tr>
              <a:tr h="4314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womb/uterus</a:t>
                      </a:r>
                    </a:p>
                    <a:p>
                      <a:endParaRPr lang="en-GB" sz="1200" dirty="0"/>
                    </a:p>
                  </a:txBody>
                  <a:tcPr marL="68580" marR="68580" marT="0" marB="0"/>
                </a:tc>
                <a:tc>
                  <a:txBody>
                    <a:bodyPr/>
                    <a:lstStyle/>
                    <a:p>
                      <a:r>
                        <a:rPr lang="en-GB" sz="1200" dirty="0" smtClean="0"/>
                        <a:t>The organ in a female where the baby develops.</a:t>
                      </a:r>
                      <a:r>
                        <a:rPr lang="en-GB" sz="1200" baseline="0" dirty="0" smtClean="0"/>
                        <a:t> </a:t>
                      </a:r>
                      <a:endParaRPr lang="en-GB" sz="1200" dirty="0"/>
                    </a:p>
                  </a:txBody>
                  <a:tcPr marL="68580" marR="68580" marT="0" marB="0"/>
                </a:tc>
                <a:extLst>
                  <a:ext uri="{0D108BD9-81ED-4DB2-BD59-A6C34878D82A}">
                    <a16:rowId xmlns:a16="http://schemas.microsoft.com/office/drawing/2014/main" val="1470796219"/>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5365</TotalTime>
  <Words>676</Words>
  <Application>Microsoft Office PowerPoint</Application>
  <PresentationFormat>A4 Paper (210x297 mm)</PresentationFormat>
  <Paragraphs>60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Changing Me|  Year  Three| Summer 2    P.S.H.E.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Annabelle Clayton</cp:lastModifiedBy>
  <cp:revision>113</cp:revision>
  <cp:lastPrinted>2022-04-26T12:49:47Z</cp:lastPrinted>
  <dcterms:created xsi:type="dcterms:W3CDTF">2017-10-15T20:56:30Z</dcterms:created>
  <dcterms:modified xsi:type="dcterms:W3CDTF">2022-08-24T08:36:45Z</dcterms:modified>
</cp:coreProperties>
</file>