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574" autoAdjust="0"/>
    <p:restoredTop sz="94627"/>
  </p:normalViewPr>
  <p:slideViewPr>
    <p:cSldViewPr snapToGrid="0" snapToObjects="1">
      <p:cViewPr varScale="1">
        <p:scale>
          <a:sx n="79" d="100"/>
          <a:sy n="79" d="100"/>
        </p:scale>
        <p:origin x="1680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0" y="570999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4986019"/>
              </p:ext>
            </p:extLst>
          </p:nvPr>
        </p:nvGraphicFramePr>
        <p:xfrm>
          <a:off x="6402896" y="660072"/>
          <a:ext cx="3428735" cy="5950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2590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03282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993317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74614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Vocabulary</a:t>
                      </a:r>
                      <a:endParaRPr lang="en-US" sz="12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76280">
                <a:tc>
                  <a:txBody>
                    <a:bodyPr/>
                    <a:lstStyle/>
                    <a:p>
                      <a:r>
                        <a:rPr lang="en-US" sz="1150" dirty="0" smtClean="0">
                          <a:latin typeface="Century Gothic" panose="020B0502020202020204" pitchFamily="34" charset="0"/>
                        </a:rPr>
                        <a:t>1.</a:t>
                      </a:r>
                      <a:endParaRPr lang="en-US" sz="1150" b="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50" kern="1200" dirty="0" smtClean="0">
                          <a:effectLst/>
                          <a:latin typeface="Century Gothic" panose="020B0502020202020204" pitchFamily="34" charset="0"/>
                        </a:rPr>
                        <a:t>CORNET</a:t>
                      </a:r>
                      <a:endParaRPr lang="en-GB" sz="115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 smtClean="0">
                          <a:latin typeface="Century Gothic" panose="020B0502020202020204" pitchFamily="34" charset="0"/>
                        </a:rPr>
                        <a:t>An “upper” brass instrument</a:t>
                      </a:r>
                      <a:r>
                        <a:rPr lang="en-GB" sz="1150" baseline="0" dirty="0" smtClean="0">
                          <a:latin typeface="Century Gothic" panose="020B0502020202020204" pitchFamily="34" charset="0"/>
                        </a:rPr>
                        <a:t> that looks like a smaller, wider trumpet.</a:t>
                      </a:r>
                      <a:endParaRPr lang="en-GB" sz="1150" b="1" dirty="0" smtClean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864420">
                <a:tc>
                  <a:txBody>
                    <a:bodyPr/>
                    <a:lstStyle/>
                    <a:p>
                      <a:r>
                        <a:rPr lang="en-US" sz="1150" dirty="0" smtClean="0">
                          <a:latin typeface="Century Gothic" panose="020B0502020202020204" pitchFamily="34" charset="0"/>
                        </a:rPr>
                        <a:t>2.</a:t>
                      </a:r>
                      <a:endParaRPr lang="en-US" sz="1150" b="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50" dirty="0" smtClean="0">
                          <a:latin typeface="Century Gothic" panose="020B0502020202020204" pitchFamily="34" charset="0"/>
                        </a:rPr>
                        <a:t>TRUMPET</a:t>
                      </a:r>
                      <a:endParaRPr lang="en-GB" sz="115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 smtClean="0">
                          <a:latin typeface="Century Gothic" panose="020B0502020202020204" pitchFamily="34" charset="0"/>
                        </a:rPr>
                        <a:t>A brass instrument</a:t>
                      </a:r>
                      <a:r>
                        <a:rPr lang="en-GB" sz="1150" baseline="0" dirty="0" smtClean="0">
                          <a:latin typeface="Century Gothic" panose="020B0502020202020204" pitchFamily="34" charset="0"/>
                        </a:rPr>
                        <a:t> consisting of a conical or cylindrical metal tube, a cup shaped mouthpiece and a flared bell.</a:t>
                      </a:r>
                      <a:endParaRPr lang="en-GB" sz="1150" b="1" dirty="0" smtClean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864420">
                <a:tc>
                  <a:txBody>
                    <a:bodyPr/>
                    <a:lstStyle/>
                    <a:p>
                      <a:r>
                        <a:rPr lang="en-US" sz="1150" dirty="0" smtClean="0">
                          <a:latin typeface="Century Gothic" panose="020B0502020202020204" pitchFamily="34" charset="0"/>
                        </a:rPr>
                        <a:t>3.</a:t>
                      </a:r>
                      <a:endParaRPr lang="en-US" sz="1150" b="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50" dirty="0" smtClean="0">
                          <a:latin typeface="Century Gothic" panose="020B0502020202020204" pitchFamily="34" charset="0"/>
                        </a:rPr>
                        <a:t>TROMBONE</a:t>
                      </a:r>
                      <a:endParaRPr lang="en-GB" sz="115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dirty="0" smtClean="0">
                          <a:latin typeface="Century Gothic" panose="020B0502020202020204" pitchFamily="34" charset="0"/>
                        </a:rPr>
                        <a:t>A “lower” brass instrument consisting</a:t>
                      </a:r>
                      <a:r>
                        <a:rPr lang="en-GB" sz="1150" baseline="0" dirty="0" smtClean="0">
                          <a:latin typeface="Century Gothic" panose="020B0502020202020204" pitchFamily="34" charset="0"/>
                        </a:rPr>
                        <a:t> of a long cylindrical metal tube with two turns and having a moveable slide.</a:t>
                      </a:r>
                      <a:endParaRPr lang="en-GB" sz="11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578825">
                <a:tc>
                  <a:txBody>
                    <a:bodyPr/>
                    <a:lstStyle/>
                    <a:p>
                      <a:r>
                        <a:rPr lang="en-US" sz="1150" dirty="0" smtClean="0">
                          <a:latin typeface="Century Gothic" panose="020B0502020202020204" pitchFamily="34" charset="0"/>
                        </a:rPr>
                        <a:t>4.</a:t>
                      </a:r>
                      <a:endParaRPr lang="en-US" sz="1150" b="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50" dirty="0" smtClean="0">
                          <a:latin typeface="Century Gothic" panose="020B0502020202020204" pitchFamily="34" charset="0"/>
                        </a:rPr>
                        <a:t>BARITONE</a:t>
                      </a:r>
                      <a:endParaRPr lang="en-GB" sz="115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dirty="0" smtClean="0">
                          <a:latin typeface="Century Gothic" panose="020B0502020202020204" pitchFamily="34" charset="0"/>
                        </a:rPr>
                        <a:t>A larger, valved “lower” brass instrument shaped like a trumpet but played upright.</a:t>
                      </a:r>
                      <a:endParaRPr lang="en-GB" sz="11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208838">
                <a:tc>
                  <a:txBody>
                    <a:bodyPr/>
                    <a:lstStyle/>
                    <a:p>
                      <a:r>
                        <a:rPr lang="en-US" sz="1150" dirty="0" smtClean="0">
                          <a:latin typeface="Century Gothic" panose="020B0502020202020204" pitchFamily="34" charset="0"/>
                        </a:rPr>
                        <a:t>5.</a:t>
                      </a:r>
                      <a:endParaRPr lang="en-US" sz="1150" b="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50" kern="1200" dirty="0" smtClean="0">
                          <a:effectLst/>
                          <a:latin typeface="Century Gothic" panose="020B0502020202020204" pitchFamily="34" charset="0"/>
                        </a:rPr>
                        <a:t>DYNAMICS</a:t>
                      </a:r>
                      <a:endParaRPr lang="en-GB" sz="115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kern="1200" dirty="0" smtClean="0">
                          <a:effectLst/>
                          <a:latin typeface="Century Gothic" panose="020B0502020202020204" pitchFamily="34" charset="0"/>
                        </a:rPr>
                        <a:t>How loud or quiet.</a:t>
                      </a:r>
                      <a:endParaRPr lang="en-GB" sz="115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289413">
                <a:tc>
                  <a:txBody>
                    <a:bodyPr/>
                    <a:lstStyle/>
                    <a:p>
                      <a:r>
                        <a:rPr lang="en-US" sz="1150" dirty="0" smtClean="0">
                          <a:latin typeface="Century Gothic" panose="020B0502020202020204" pitchFamily="34" charset="0"/>
                        </a:rPr>
                        <a:t>6.</a:t>
                      </a:r>
                      <a:endParaRPr lang="en-US" sz="1150" b="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50" kern="1200" dirty="0" smtClean="0">
                          <a:effectLst/>
                          <a:latin typeface="Century Gothic" panose="020B0502020202020204" pitchFamily="34" charset="0"/>
                        </a:rPr>
                        <a:t>PITCH </a:t>
                      </a:r>
                      <a:endParaRPr lang="en-GB" sz="115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kern="1200" dirty="0" smtClean="0">
                          <a:effectLst/>
                          <a:latin typeface="Century Gothic" panose="020B0502020202020204" pitchFamily="34" charset="0"/>
                        </a:rPr>
                        <a:t>How high or low the notes played are.</a:t>
                      </a:r>
                      <a:endParaRPr lang="en-GB" sz="115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208838">
                <a:tc>
                  <a:txBody>
                    <a:bodyPr/>
                    <a:lstStyle/>
                    <a:p>
                      <a:r>
                        <a:rPr lang="en-GB" altLang="en-GB" sz="1150" dirty="0" smtClean="0">
                          <a:latin typeface="Century Gothic" panose="020B0502020202020204" pitchFamily="34" charset="0"/>
                        </a:rPr>
                        <a:t>7.</a:t>
                      </a:r>
                      <a:endParaRPr lang="en-US" sz="1150" b="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50" kern="1200" dirty="0" smtClean="0">
                          <a:effectLst/>
                          <a:latin typeface="Century Gothic" panose="020B0502020202020204" pitchFamily="34" charset="0"/>
                        </a:rPr>
                        <a:t>TEMPO </a:t>
                      </a:r>
                      <a:endParaRPr lang="en-GB" sz="115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kern="1200" dirty="0" smtClean="0">
                          <a:effectLst/>
                          <a:latin typeface="Century Gothic" panose="020B0502020202020204" pitchFamily="34" charset="0"/>
                        </a:rPr>
                        <a:t>The speed.</a:t>
                      </a:r>
                      <a:endParaRPr lang="en-GB" sz="115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434119">
                <a:tc>
                  <a:txBody>
                    <a:bodyPr/>
                    <a:lstStyle/>
                    <a:p>
                      <a:r>
                        <a:rPr lang="en-US" sz="1150" dirty="0" smtClean="0">
                          <a:latin typeface="Century Gothic" panose="020B0502020202020204" pitchFamily="34" charset="0"/>
                        </a:rPr>
                        <a:t>8.</a:t>
                      </a:r>
                      <a:endParaRPr lang="en-US" sz="1150" b="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kern="1200" dirty="0" smtClean="0">
                          <a:effectLst/>
                          <a:latin typeface="Century Gothic" panose="020B0502020202020204" pitchFamily="34" charset="0"/>
                        </a:rPr>
                        <a:t>PULSE</a:t>
                      </a:r>
                      <a:endParaRPr lang="en-US" sz="1150" dirty="0" smtClean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kern="1200" dirty="0" smtClean="0">
                          <a:effectLst/>
                          <a:latin typeface="Century Gothic" panose="020B0502020202020204" pitchFamily="34" charset="0"/>
                        </a:rPr>
                        <a:t>The “heat beat” of a piece (this should be steady and regular).</a:t>
                      </a:r>
                      <a:endParaRPr lang="en-GB" sz="11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31593266"/>
                  </a:ext>
                </a:extLst>
              </a:tr>
              <a:tr h="434119">
                <a:tc>
                  <a:txBody>
                    <a:bodyPr/>
                    <a:lstStyle/>
                    <a:p>
                      <a:r>
                        <a:rPr lang="en-US" sz="1150" dirty="0" smtClean="0">
                          <a:latin typeface="Century Gothic" panose="020B0502020202020204" pitchFamily="34" charset="0"/>
                        </a:rPr>
                        <a:t>9.</a:t>
                      </a:r>
                      <a:endParaRPr lang="en-US" sz="1150" b="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50" dirty="0" smtClean="0">
                          <a:latin typeface="Century Gothic" panose="020B0502020202020204" pitchFamily="34" charset="0"/>
                        </a:rPr>
                        <a:t>RHYTHM</a:t>
                      </a:r>
                      <a:endParaRPr lang="en-GB" sz="11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50" kern="1200" dirty="0" smtClean="0">
                          <a:effectLst/>
                          <a:latin typeface="Century Gothic" panose="020B0502020202020204" pitchFamily="34" charset="0"/>
                        </a:rPr>
                        <a:t>A strong, regular repeated pattern of movement or sound.</a:t>
                      </a:r>
                      <a:endParaRPr lang="en-GB" sz="11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78684412"/>
                  </a:ext>
                </a:extLst>
              </a:tr>
              <a:tr h="578825">
                <a:tc>
                  <a:txBody>
                    <a:bodyPr/>
                    <a:lstStyle/>
                    <a:p>
                      <a:r>
                        <a:rPr lang="en-US" sz="1150" dirty="0" smtClean="0">
                          <a:latin typeface="Century Gothic" panose="020B0502020202020204" pitchFamily="34" charset="0"/>
                        </a:rPr>
                        <a:t>10.</a:t>
                      </a:r>
                      <a:endParaRPr lang="en-US" sz="1150" b="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50" dirty="0" smtClean="0">
                          <a:latin typeface="Century Gothic" panose="020B0502020202020204" pitchFamily="34" charset="0"/>
                        </a:rPr>
                        <a:t>DURATION</a:t>
                      </a:r>
                      <a:endParaRPr lang="en-GB" sz="11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50" kern="1200" dirty="0" smtClean="0">
                          <a:effectLst/>
                          <a:latin typeface="Century Gothic" panose="020B0502020202020204" pitchFamily="34" charset="0"/>
                        </a:rPr>
                        <a:t>An amount of time or how long or short a note, phrase, section, or composition lasts.</a:t>
                      </a:r>
                      <a:endParaRPr lang="en-GB" sz="11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06551604"/>
                  </a:ext>
                </a:extLst>
              </a:tr>
            </a:tbl>
          </a:graphicData>
        </a:graphic>
      </p:graphicFrame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206477" y="177588"/>
            <a:ext cx="9512710" cy="404925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Century Gothic" panose="020B0502020202020204" pitchFamily="34" charset="0"/>
              </a:rPr>
              <a:t>Shirley Heath </a:t>
            </a:r>
            <a:r>
              <a:rPr lang="en-US" sz="1800" b="1" dirty="0">
                <a:latin typeface="Century Gothic" panose="020B0502020202020204" pitchFamily="34" charset="0"/>
              </a:rPr>
              <a:t> </a:t>
            </a:r>
            <a:r>
              <a:rPr lang="en-US" sz="1800" b="1" dirty="0" smtClean="0">
                <a:latin typeface="Century Gothic" panose="020B0502020202020204" pitchFamily="34" charset="0"/>
              </a:rPr>
              <a:t>     </a:t>
            </a:r>
            <a:br>
              <a:rPr lang="en-US" sz="1800" b="1" dirty="0" smtClean="0">
                <a:latin typeface="Century Gothic" panose="020B0502020202020204" pitchFamily="34" charset="0"/>
              </a:rPr>
            </a:br>
            <a:r>
              <a:rPr lang="en-US" sz="1800" b="1" dirty="0" smtClean="0">
                <a:latin typeface="Century Gothic" panose="020B0502020202020204" pitchFamily="34" charset="0"/>
              </a:rPr>
              <a:t>WCET Brass|  Year 4  | Term:  Termly per class (Autumn, Spring or Summer)</a:t>
            </a:r>
            <a:endParaRPr lang="en-US" sz="1800" b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3447714"/>
              </p:ext>
            </p:extLst>
          </p:nvPr>
        </p:nvGraphicFramePr>
        <p:xfrm>
          <a:off x="72088" y="660072"/>
          <a:ext cx="3488236" cy="298497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195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8705">
                  <a:extLst>
                    <a:ext uri="{9D8B030D-6E8A-4147-A177-3AD203B41FA5}">
                      <a16:colId xmlns:a16="http://schemas.microsoft.com/office/drawing/2014/main" val="1190135001"/>
                    </a:ext>
                  </a:extLst>
                </a:gridCol>
              </a:tblGrid>
              <a:tr h="324562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Brass Instruments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550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Cornet</a:t>
                      </a:r>
                      <a:endParaRPr lang="en-GB" sz="12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Trumpet</a:t>
                      </a:r>
                      <a:endParaRPr lang="en-GB" sz="12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348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Trombone</a:t>
                      </a:r>
                      <a:endParaRPr lang="en-GB" sz="12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Baritone</a:t>
                      </a:r>
                      <a:endParaRPr lang="en-GB" sz="12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5875793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600" y="1058777"/>
            <a:ext cx="1310705" cy="720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4820" y="1050817"/>
            <a:ext cx="1889044" cy="6272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852" y="2061779"/>
            <a:ext cx="1211674" cy="900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53700" y="2066063"/>
            <a:ext cx="817663" cy="1359932"/>
          </a:xfrm>
          <a:prstGeom prst="rect">
            <a:avLst/>
          </a:prstGeom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5987603"/>
              </p:ext>
            </p:extLst>
          </p:nvPr>
        </p:nvGraphicFramePr>
        <p:xfrm>
          <a:off x="3630898" y="660071"/>
          <a:ext cx="2704351" cy="510374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04351">
                  <a:extLst>
                    <a:ext uri="{9D8B030D-6E8A-4147-A177-3AD203B41FA5}">
                      <a16:colId xmlns:a16="http://schemas.microsoft.com/office/drawing/2014/main" val="4139573"/>
                    </a:ext>
                  </a:extLst>
                </a:gridCol>
              </a:tblGrid>
              <a:tr h="937045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Valved Instruments (Cornet, Trumpet and Baritone)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839222284"/>
                  </a:ext>
                </a:extLst>
              </a:tr>
              <a:tr h="4166704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The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first notes that you will learn and their valve positions are:</a:t>
                      </a:r>
                    </a:p>
                    <a:p>
                      <a:endParaRPr lang="en-GB" sz="12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Then:</a:t>
                      </a:r>
                    </a:p>
                    <a:p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869524979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47117" y="4301865"/>
            <a:ext cx="1080000" cy="142297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10178" y="2066063"/>
            <a:ext cx="2505307" cy="84353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98545" y="3362884"/>
            <a:ext cx="2528572" cy="900000"/>
          </a:xfrm>
          <a:prstGeom prst="rect">
            <a:avLst/>
          </a:prstGeom>
        </p:spPr>
      </p:pic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9806681"/>
              </p:ext>
            </p:extLst>
          </p:nvPr>
        </p:nvGraphicFramePr>
        <p:xfrm>
          <a:off x="78588" y="3734114"/>
          <a:ext cx="3481736" cy="202970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481736">
                  <a:extLst>
                    <a:ext uri="{9D8B030D-6E8A-4147-A177-3AD203B41FA5}">
                      <a16:colId xmlns:a16="http://schemas.microsoft.com/office/drawing/2014/main" val="3940176183"/>
                    </a:ext>
                  </a:extLst>
                </a:gridCol>
              </a:tblGrid>
              <a:tr h="414322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Non-valved Instruments (Trombone)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35431806"/>
                  </a:ext>
                </a:extLst>
              </a:tr>
              <a:tr h="1467731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Some slide positions and notes that you will learn are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:</a:t>
                      </a:r>
                    </a:p>
                    <a:p>
                      <a:endParaRPr lang="en-GB" sz="105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0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0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0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000" b="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815844341"/>
                  </a:ext>
                </a:extLst>
              </a:tr>
            </a:tbl>
          </a:graphicData>
        </a:graphic>
      </p:graphicFrame>
      <p:grpSp>
        <p:nvGrpSpPr>
          <p:cNvPr id="4" name="Group 3"/>
          <p:cNvGrpSpPr/>
          <p:nvPr/>
        </p:nvGrpSpPr>
        <p:grpSpPr>
          <a:xfrm>
            <a:off x="326343" y="4796373"/>
            <a:ext cx="2979726" cy="720000"/>
            <a:chOff x="1052274" y="5163334"/>
            <a:chExt cx="2979726" cy="720000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10"/>
            <a:srcRect l="10694"/>
            <a:stretch/>
          </p:blipFill>
          <p:spPr>
            <a:xfrm>
              <a:off x="2037365" y="5163334"/>
              <a:ext cx="1994635" cy="720000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11"/>
            <a:srcRect t="5084"/>
            <a:stretch/>
          </p:blipFill>
          <p:spPr>
            <a:xfrm>
              <a:off x="1052274" y="5164551"/>
              <a:ext cx="985091" cy="717567"/>
            </a:xfrm>
            <a:prstGeom prst="rect">
              <a:avLst/>
            </a:prstGeom>
          </p:spPr>
        </p:pic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976655" y="5313446"/>
            <a:ext cx="1080000" cy="143386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4772</TotalTime>
  <Words>238</Words>
  <Application>Microsoft Office PowerPoint</Application>
  <PresentationFormat>A4 Paper (210x297 mm)</PresentationFormat>
  <Paragraphs>52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Shirley Heath        WCET Brass|  Year 4  | Term:  Termly per class (Autumn, Spring or Summer)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H Wood</cp:lastModifiedBy>
  <cp:revision>83</cp:revision>
  <cp:lastPrinted>2017-10-30T10:21:12Z</cp:lastPrinted>
  <dcterms:created xsi:type="dcterms:W3CDTF">2017-10-15T20:56:30Z</dcterms:created>
  <dcterms:modified xsi:type="dcterms:W3CDTF">2022-10-13T10:32:34Z</dcterms:modified>
</cp:coreProperties>
</file>