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1" d="100"/>
          <a:sy n="81" d="100"/>
        </p:scale>
        <p:origin x="754" y="2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150A1A-C0AA-4FBA-8E1B-4A715A2EFA97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ECAC9E-9741-4E82-98C8-E972830A5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658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744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3EFA-BD36-4D07-B3D6-E531DB275F28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D0B6D-F799-4C89-8EED-8B6752E8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652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3EFA-BD36-4D07-B3D6-E531DB275F28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D0B6D-F799-4C89-8EED-8B6752E8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769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3EFA-BD36-4D07-B3D6-E531DB275F28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D0B6D-F799-4C89-8EED-8B6752E8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758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3EFA-BD36-4D07-B3D6-E531DB275F28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D0B6D-F799-4C89-8EED-8B6752E8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139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3EFA-BD36-4D07-B3D6-E531DB275F28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D0B6D-F799-4C89-8EED-8B6752E8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804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3EFA-BD36-4D07-B3D6-E531DB275F28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D0B6D-F799-4C89-8EED-8B6752E8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280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3EFA-BD36-4D07-B3D6-E531DB275F28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D0B6D-F799-4C89-8EED-8B6752E8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920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3EFA-BD36-4D07-B3D6-E531DB275F28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D0B6D-F799-4C89-8EED-8B6752E8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53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3EFA-BD36-4D07-B3D6-E531DB275F28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D0B6D-F799-4C89-8EED-8B6752E8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300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3EFA-BD36-4D07-B3D6-E531DB275F28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D0B6D-F799-4C89-8EED-8B6752E8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483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3EFA-BD36-4D07-B3D6-E531DB275F28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D0B6D-F799-4C89-8EED-8B6752E8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93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43EFA-BD36-4D07-B3D6-E531DB275F28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4D0B6D-F799-4C89-8EED-8B6752E8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689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316" y="-141405"/>
            <a:ext cx="12271663" cy="518473"/>
          </a:xfrm>
        </p:spPr>
        <p:txBody>
          <a:bodyPr numCol="1">
            <a:noAutofit/>
          </a:bodyPr>
          <a:lstStyle/>
          <a:p>
            <a:r>
              <a:rPr lang="en-US" sz="1600" b="1" dirty="0" smtClean="0">
                <a:latin typeface="Twinkl Cursive Looped" panose="02000000000000000000" pitchFamily="2" charset="0"/>
              </a:rPr>
              <a:t>SHIRLEY HEATH                 	SPECTACULAR SPAIN</a:t>
            </a:r>
            <a:r>
              <a:rPr lang="en-US" sz="1600" b="1" dirty="0">
                <a:latin typeface="Twinkl Cursive Looped" panose="02000000000000000000" pitchFamily="2" charset="0"/>
              </a:rPr>
              <a:t>		</a:t>
            </a:r>
            <a:r>
              <a:rPr lang="en-US" sz="1600" b="1" dirty="0" smtClean="0">
                <a:latin typeface="Twinkl Cursive Looped" panose="02000000000000000000" pitchFamily="2" charset="0"/>
              </a:rPr>
              <a:t>                     YEAR 4 | SUMMER </a:t>
            </a:r>
            <a:endParaRPr lang="en-US" sz="1600" b="1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277359"/>
              </p:ext>
            </p:extLst>
          </p:nvPr>
        </p:nvGraphicFramePr>
        <p:xfrm>
          <a:off x="61461" y="377069"/>
          <a:ext cx="3701409" cy="4835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58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55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2896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Twinkl Cursive Looped" panose="02000000000000000000" pitchFamily="2" charset="0"/>
                        </a:rPr>
                        <a:t>SPAIN</a:t>
                      </a:r>
                      <a:r>
                        <a:rPr lang="en-US" sz="1100" dirty="0" smtClean="0"/>
                        <a:t> </a:t>
                      </a:r>
                      <a:endParaRPr lang="en-US" sz="1100" dirty="0" smtClean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123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</a:rPr>
                        <a:t>Location</a:t>
                      </a:r>
                      <a:r>
                        <a:rPr lang="en-GB" sz="1100" b="1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Twinkl Cursive Looped" panose="02000000000000000000" pitchFamily="2" charset="0"/>
                        </a:rPr>
                        <a:t>Spain is a country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000" dirty="0" smtClean="0">
                          <a:latin typeface="Twinkl Cursive Looped" panose="02000000000000000000" pitchFamily="2" charset="0"/>
                        </a:rPr>
                        <a:t>located in 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000" dirty="0" smtClean="0">
                          <a:latin typeface="Twinkl Cursive Looped" panose="02000000000000000000" pitchFamily="2" charset="0"/>
                        </a:rPr>
                        <a:t>south-western </a:t>
                      </a:r>
                    </a:p>
                    <a:p>
                      <a:pPr algn="ctr"/>
                      <a:r>
                        <a:rPr lang="en-GB" sz="1000" dirty="0" smtClean="0">
                          <a:latin typeface="Twinkl Cursive Looped" panose="02000000000000000000" pitchFamily="2" charset="0"/>
                        </a:rPr>
                        <a:t>part of Europe</a:t>
                      </a:r>
                      <a:endParaRPr lang="en-GB" sz="1000" dirty="0" smtClean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768695309"/>
                  </a:ext>
                </a:extLst>
              </a:tr>
              <a:tr h="64665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</a:rPr>
                        <a:t>Surrounding countries 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Twinkl Cursive Looped" panose="02000000000000000000" pitchFamily="2" charset="0"/>
                        </a:rPr>
                        <a:t>It shares borders with Portugal to the west and France to the northeast, its southern and eastern coasts are</a:t>
                      </a:r>
                      <a:r>
                        <a:rPr lang="en-GB" sz="10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000" dirty="0" smtClean="0">
                          <a:latin typeface="Twinkl Cursive Looped" panose="02000000000000000000" pitchFamily="2" charset="0"/>
                        </a:rPr>
                        <a:t>by the Mediterranean Sea. </a:t>
                      </a:r>
                      <a:endParaRPr lang="en-GB" sz="1000" dirty="0" smtClean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794076305"/>
                  </a:ext>
                </a:extLst>
              </a:tr>
              <a:tr h="294354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</a:rPr>
                        <a:t>Capital city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The capital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city of Spain is Madrid. 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2275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</a:rPr>
                        <a:t>Tourism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People visit Spain for its beautiful beaches, rich history, vibrant culture, delicious food, and sunny weather.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315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</a:rPr>
                        <a:t>Language spoken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Spanish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78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</a:rPr>
                        <a:t>Biomes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Spain lies within the savannah biome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096531519"/>
                  </a:ext>
                </a:extLst>
              </a:tr>
              <a:tr h="90623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</a:rPr>
                        <a:t>Climate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Spain</a:t>
                      </a:r>
                      <a:r>
                        <a:rPr lang="en-GB" sz="1100" baseline="0" dirty="0" smtClean="0">
                          <a:latin typeface="Twinkl Cursive Looped" panose="02000000000000000000" pitchFamily="2" charset="0"/>
                        </a:rPr>
                        <a:t> has 5 different climate zones. It has a very warm summer and mild winter. It is warmer than the UK because it is closer to the equator. </a:t>
                      </a:r>
                      <a:endParaRPr lang="en-GB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763492428"/>
                  </a:ext>
                </a:extLst>
              </a:tr>
              <a:tr h="688528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</a:rPr>
                        <a:t>Mountains 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 The Pyrenees, The Sierra Nevada, The Cordillera Cantabria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45832160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 flipV="1">
            <a:off x="0" y="339302"/>
            <a:ext cx="12192000" cy="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2930302"/>
              </p:ext>
            </p:extLst>
          </p:nvPr>
        </p:nvGraphicFramePr>
        <p:xfrm>
          <a:off x="7425171" y="391409"/>
          <a:ext cx="4700464" cy="341701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877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12688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286424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200" dirty="0" smtClean="0">
                          <a:latin typeface="Twinkl Cursive Looped" panose="02000000000000000000" pitchFamily="2" charset="0"/>
                        </a:rPr>
                        <a:t>THE MEDITERRANEAN </a:t>
                      </a:r>
                      <a:endParaRPr lang="en-GB" alt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023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</a:rPr>
                        <a:t>Location</a:t>
                      </a:r>
                      <a:r>
                        <a:rPr lang="en-GB" sz="1100" b="1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Mediterranean is a </a:t>
                      </a:r>
                    </a:p>
                    <a:p>
                      <a:pPr algn="l"/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large sea surrounded </a:t>
                      </a:r>
                    </a:p>
                    <a:p>
                      <a:pPr algn="l"/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by countries in</a:t>
                      </a:r>
                    </a:p>
                    <a:p>
                      <a:pPr algn="l"/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Southern Europe,</a:t>
                      </a:r>
                    </a:p>
                    <a:p>
                      <a:pPr algn="l"/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North Africa, and </a:t>
                      </a:r>
                    </a:p>
                    <a:p>
                      <a:pPr algn="l"/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Western Asia.</a:t>
                      </a:r>
                      <a:endParaRPr lang="en-US" sz="1100" b="0" i="0" kern="1200" baseline="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682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</a:rPr>
                        <a:t>Main </a:t>
                      </a:r>
                      <a:r>
                        <a:rPr lang="en-GB" sz="1100" b="1" dirty="0" smtClean="0">
                          <a:latin typeface="Twinkl Cursive Looped" panose="02000000000000000000" pitchFamily="2" charset="0"/>
                        </a:rPr>
                        <a:t>Countries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countries that surround the Mediterranean Sea include Spain, France, Italy, Croatia, Slovenia, Bosnia and Herzegovina, Montenegro, Albania, Greece.</a:t>
                      </a:r>
                      <a:endParaRPr lang="en-US" sz="1100" b="0" i="0" kern="1200" baseline="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28111902"/>
                  </a:ext>
                </a:extLst>
              </a:tr>
              <a:tr h="26945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</a:rPr>
                        <a:t>Biome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Savanna biome</a:t>
                      </a:r>
                      <a:endParaRPr lang="en-US" sz="1100" b="0" i="0" kern="1200" baseline="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7161803"/>
                  </a:ext>
                </a:extLst>
              </a:tr>
              <a:tr h="497046">
                <a:tc rowSpan="2"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</a:rPr>
                        <a:t>Diet</a:t>
                      </a:r>
                    </a:p>
                    <a:p>
                      <a:pPr algn="ctr"/>
                      <a:endParaRPr lang="en-GB" sz="1100" b="1" dirty="0" smtClean="0"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1100" b="1" dirty="0" smtClean="0"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climate of the Mediterranean means they can grow lots of colourful fruit and vegetables.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01999554"/>
                  </a:ext>
                </a:extLst>
              </a:tr>
              <a:tr h="497046">
                <a:tc vMerge="1">
                  <a:txBody>
                    <a:bodyPr/>
                    <a:lstStyle/>
                    <a:p>
                      <a:pPr algn="ctr"/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healthy Mediterranean diet is made up of fresh fruit, vegetables and meat.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52461706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9262844"/>
              </p:ext>
            </p:extLst>
          </p:nvPr>
        </p:nvGraphicFramePr>
        <p:xfrm>
          <a:off x="3797998" y="382848"/>
          <a:ext cx="3560900" cy="35575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5884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70205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6704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Twinkl Cursive Looped" panose="02000000000000000000" pitchFamily="2" charset="0"/>
                        </a:rPr>
                        <a:t>VOCABULARY</a:t>
                      </a:r>
                      <a:endParaRPr lang="en-US" sz="1200" b="1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74071">
                <a:tc>
                  <a:txBody>
                    <a:bodyPr/>
                    <a:lstStyle/>
                    <a:p>
                      <a:pPr algn="ctr"/>
                      <a:r>
                        <a:rPr lang="en-GB" sz="1100" b="1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Coast</a:t>
                      </a:r>
                      <a:endParaRPr lang="en-GB" sz="1100" b="1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Where land and sea meet.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48143">
                <a:tc>
                  <a:txBody>
                    <a:bodyPr/>
                    <a:lstStyle/>
                    <a:p>
                      <a:pPr algn="ctr"/>
                      <a:r>
                        <a:rPr lang="en-GB" sz="1100" b="1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Biome</a:t>
                      </a:r>
                      <a:endParaRPr lang="en-GB" sz="1100" b="1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biome is a natural area of similar climate, plants and animals. 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17407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</a:rPr>
                        <a:t>Vegetation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 All plants and trees 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174071">
                <a:tc>
                  <a:txBody>
                    <a:bodyPr/>
                    <a:lstStyle/>
                    <a:p>
                      <a:pPr algn="ctr"/>
                      <a:r>
                        <a:rPr lang="en-GB" sz="1100" b="1" smtClean="0">
                          <a:latin typeface="Twinkl Cursive Looped" panose="02000000000000000000" pitchFamily="2" charset="0"/>
                        </a:rPr>
                        <a:t>Climate</a:t>
                      </a:r>
                      <a:r>
                        <a:rPr lang="en-GB" sz="1100" b="1" baseline="0" smtClean="0">
                          <a:latin typeface="Twinkl Cursive Looped" panose="02000000000000000000" pitchFamily="2" charset="0"/>
                        </a:rPr>
                        <a:t> 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 Long-term weather pattern in a region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48143">
                <a:tc>
                  <a:txBody>
                    <a:bodyPr/>
                    <a:lstStyle/>
                    <a:p>
                      <a:pPr algn="ctr"/>
                      <a:r>
                        <a:rPr lang="en-GB" sz="1100" b="1" smtClean="0">
                          <a:latin typeface="Twinkl Cursive Looped" panose="02000000000000000000" pitchFamily="2" charset="0"/>
                        </a:rPr>
                        <a:t>Physical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 Earth's natural features, such as mountains, rivers, deserts and oceans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348143">
                <a:tc>
                  <a:txBody>
                    <a:bodyPr/>
                    <a:lstStyle/>
                    <a:p>
                      <a:pPr algn="ctr"/>
                      <a:r>
                        <a:rPr lang="en-GB" sz="1100" b="1" smtClean="0">
                          <a:latin typeface="Twinkl Cursive Looped" panose="02000000000000000000" pitchFamily="2" charset="0"/>
                        </a:rPr>
                        <a:t>Human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Built by people</a:t>
                      </a:r>
                      <a:r>
                        <a:rPr lang="en-GB" sz="1100" b="0" baseline="0" dirty="0" smtClean="0">
                          <a:latin typeface="Twinkl Cursive Looped" panose="02000000000000000000" pitchFamily="2" charset="0"/>
                        </a:rPr>
                        <a:t> such as ho</a:t>
                      </a:r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uses, roads and bridges. 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522214">
                <a:tc>
                  <a:txBody>
                    <a:bodyPr/>
                    <a:lstStyle/>
                    <a:p>
                      <a:pPr algn="ctr"/>
                      <a:r>
                        <a:rPr lang="en-GB" sz="1100" b="1" smtClean="0">
                          <a:latin typeface="Twinkl Cursive Looped" panose="02000000000000000000" pitchFamily="2" charset="0"/>
                        </a:rPr>
                        <a:t>Tourism</a:t>
                      </a:r>
                      <a:endParaRPr lang="en-GB" sz="1100" b="1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latin typeface="Twinkl Cursive Looped" panose="02000000000000000000" pitchFamily="2" charset="0"/>
                        </a:rPr>
                        <a:t>When people travel from where they live to another place for pleasure or relaxation.</a:t>
                      </a:r>
                      <a:endParaRPr lang="en-GB" sz="1100" b="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348143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Trade</a:t>
                      </a:r>
                      <a:endParaRPr lang="en-GB" sz="1100" b="1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The exchange of goods and services between one country and another. 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5555866"/>
                  </a:ext>
                </a:extLst>
              </a:tr>
              <a:tr h="284517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Landmark</a:t>
                      </a:r>
                      <a:endParaRPr lang="en-GB" sz="1100" b="1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An important building or monument</a:t>
                      </a:r>
                      <a:endParaRPr lang="en-US" sz="1100" b="0" i="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9881997"/>
                  </a:ext>
                </a:extLst>
              </a:tr>
              <a:tr h="284517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Diet</a:t>
                      </a:r>
                      <a:endParaRPr lang="en-GB" sz="1100" b="1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Food that a person, or community eats.</a:t>
                      </a:r>
                      <a:endParaRPr lang="en-US" sz="1100" b="0" i="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37408090"/>
                  </a:ext>
                </a:extLst>
              </a:tr>
              <a:tr h="284517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Locate</a:t>
                      </a:r>
                      <a:endParaRPr lang="en-GB" sz="1100" b="1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Discover the exact place or position of.</a:t>
                      </a:r>
                      <a:endParaRPr lang="en-US" sz="1100" b="0" i="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2105421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3419012"/>
              </p:ext>
            </p:extLst>
          </p:nvPr>
        </p:nvGraphicFramePr>
        <p:xfrm>
          <a:off x="61460" y="5250100"/>
          <a:ext cx="3701409" cy="152250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37168">
                  <a:extLst>
                    <a:ext uri="{9D8B030D-6E8A-4147-A177-3AD203B41FA5}">
                      <a16:colId xmlns:a16="http://schemas.microsoft.com/office/drawing/2014/main" val="3589308007"/>
                    </a:ext>
                  </a:extLst>
                </a:gridCol>
                <a:gridCol w="2364241">
                  <a:extLst>
                    <a:ext uri="{9D8B030D-6E8A-4147-A177-3AD203B41FA5}">
                      <a16:colId xmlns:a16="http://schemas.microsoft.com/office/drawing/2014/main" val="155146957"/>
                    </a:ext>
                  </a:extLst>
                </a:gridCol>
              </a:tblGrid>
              <a:tr h="36035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latin typeface="Twinkl Cursive Looped" panose="02000000000000000000" pitchFamily="2" charset="0"/>
                        </a:rPr>
                        <a:t>FOOD TRADE</a:t>
                      </a:r>
                      <a:r>
                        <a:rPr lang="en-GB" sz="1400" b="1" baseline="0" dirty="0" smtClean="0">
                          <a:latin typeface="Twinkl Cursive Looped" panose="02000000000000000000" pitchFamily="2" charset="0"/>
                        </a:rPr>
                        <a:t> DISTRIBUTION</a:t>
                      </a:r>
                      <a:endParaRPr lang="en-GB" sz="1400" b="1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0371323"/>
                  </a:ext>
                </a:extLst>
              </a:tr>
              <a:tr h="675667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Exports (food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 it sells)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The biggest food exports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 are: s</a:t>
                      </a:r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ugar, bananas, coffee, tobacco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, beef and corn. 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2433865"/>
                  </a:ext>
                </a:extLst>
              </a:tr>
              <a:tr h="486480"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Imports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 (food it buys) 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The biggest food import is wheat</a:t>
                      </a:r>
                      <a:r>
                        <a:rPr lang="en-GB" sz="1050" baseline="0" dirty="0" smtClean="0">
                          <a:latin typeface="Twinkl Cursive Looped" panose="02000000000000000000" pitchFamily="2" charset="0"/>
                        </a:rPr>
                        <a:t>. 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136996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267953"/>
              </p:ext>
            </p:extLst>
          </p:nvPr>
        </p:nvGraphicFramePr>
        <p:xfrm>
          <a:off x="7425171" y="3848743"/>
          <a:ext cx="4700464" cy="29238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594104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  <a:gridCol w="3106360">
                  <a:extLst>
                    <a:ext uri="{9D8B030D-6E8A-4147-A177-3AD203B41FA5}">
                      <a16:colId xmlns:a16="http://schemas.microsoft.com/office/drawing/2014/main" val="349645986"/>
                    </a:ext>
                  </a:extLst>
                </a:gridCol>
              </a:tblGrid>
              <a:tr h="24555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SAVANNA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BIOME</a:t>
                      </a:r>
                      <a:endParaRPr lang="en-GB" sz="1200" b="1" dirty="0" smtClean="0">
                        <a:solidFill>
                          <a:schemeClr val="tx1"/>
                        </a:solidFill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15279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AN AREA OF GRASSLAND WITH DISPERSED TREES OR CLUSTERS OF TREES</a:t>
                      </a:r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 sz="105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458371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 smtClean="0">
                          <a:latin typeface="Twinkl Cursive Looped" panose="02000000000000000000" pitchFamily="2" charset="0"/>
                        </a:rPr>
                        <a:t>Vegetation</a:t>
                      </a:r>
                      <a:endParaRPr lang="en-GB" sz="1050" b="1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Not a lot of grass grows in the Mediterranean. Lots of bushes and scrub land where lavender and rosemary grow.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71655987"/>
                  </a:ext>
                </a:extLst>
              </a:tr>
              <a:tr h="320132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 smtClean="0">
                          <a:latin typeface="Twinkl Cursive Looped" panose="02000000000000000000" pitchFamily="2" charset="0"/>
                        </a:rPr>
                        <a:t>Climate winter </a:t>
                      </a:r>
                      <a:endParaRPr lang="en-GB" sz="1050" b="1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Mild but rainy. There are some storms and strong winds.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75264122"/>
                  </a:ext>
                </a:extLst>
              </a:tr>
              <a:tr h="305581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 smtClean="0">
                          <a:latin typeface="Twinkl Cursive Looped" panose="02000000000000000000" pitchFamily="2" charset="0"/>
                        </a:rPr>
                        <a:t>Climate Summer</a:t>
                      </a:r>
                      <a:endParaRPr lang="en-GB" sz="1050" b="1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latin typeface="Twinkl Cursive Looped" panose="02000000000000000000" pitchFamily="2" charset="0"/>
                        </a:rPr>
                        <a:t>hot and dry. There is little rain so there are droughts.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15679886"/>
                  </a:ext>
                </a:extLst>
              </a:tr>
              <a:tr h="1371284">
                <a:tc gridSpan="2">
                  <a:txBody>
                    <a:bodyPr/>
                    <a:lstStyle/>
                    <a:p>
                      <a:pPr algn="ctr"/>
                      <a:endParaRPr lang="en-GB" sz="700" dirty="0" smtClean="0"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700" dirty="0" smtClean="0"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700" dirty="0" smtClean="0"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700" dirty="0" smtClean="0"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700" dirty="0" smtClean="0"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700" dirty="0" smtClean="0">
                        <a:latin typeface="Twinkl Cursive Looped" panose="02000000000000000000" pitchFamily="2" charset="0"/>
                      </a:endParaRPr>
                    </a:p>
                    <a:p>
                      <a:pPr algn="ctr"/>
                      <a:endParaRPr lang="en-GB" sz="7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7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43346223"/>
                  </a:ext>
                </a:extLst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9142" y="4044099"/>
            <a:ext cx="3529755" cy="27285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1915" y="734849"/>
            <a:ext cx="1502992" cy="9340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0019" y="5546461"/>
            <a:ext cx="1549014" cy="102789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60961" y="5546460"/>
            <a:ext cx="1592515" cy="102789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3234" y="5140"/>
            <a:ext cx="473492" cy="3130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29926" y="3157338"/>
            <a:ext cx="920186" cy="60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316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Fieldwork KO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Compass – to explain position </a:t>
            </a:r>
          </a:p>
          <a:p>
            <a:r>
              <a:rPr lang="en-GB" dirty="0" smtClean="0"/>
              <a:t>4 fig grid ref </a:t>
            </a:r>
          </a:p>
          <a:p>
            <a:r>
              <a:rPr lang="en-GB" dirty="0"/>
              <a:t>Tropic of cancer</a:t>
            </a:r>
          </a:p>
          <a:p>
            <a:r>
              <a:rPr lang="en-GB" dirty="0"/>
              <a:t>Tropic of Capricorn</a:t>
            </a:r>
          </a:p>
          <a:p>
            <a:r>
              <a:rPr lang="en-GB" dirty="0"/>
              <a:t>Equator</a:t>
            </a:r>
          </a:p>
          <a:p>
            <a:r>
              <a:rPr lang="en-GB" dirty="0"/>
              <a:t>Climate zone</a:t>
            </a:r>
          </a:p>
          <a:p>
            <a:r>
              <a:rPr lang="en-GB" dirty="0"/>
              <a:t>Arid</a:t>
            </a:r>
          </a:p>
          <a:p>
            <a:r>
              <a:rPr lang="en-GB" dirty="0"/>
              <a:t>Frigid</a:t>
            </a:r>
          </a:p>
          <a:p>
            <a:r>
              <a:rPr lang="en-GB" dirty="0"/>
              <a:t>temperate</a:t>
            </a:r>
          </a:p>
          <a:p>
            <a:r>
              <a:rPr lang="en-GB" dirty="0"/>
              <a:t>climate graph and table</a:t>
            </a:r>
          </a:p>
        </p:txBody>
      </p:sp>
    </p:spTree>
    <p:extLst>
      <p:ext uri="{BB962C8B-B14F-4D97-AF65-F5344CB8AC3E}">
        <p14:creationId xmlns:p14="http://schemas.microsoft.com/office/powerpoint/2010/main" val="26954082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11943</TotalTime>
  <Words>479</Words>
  <Application>Microsoft Office PowerPoint</Application>
  <PresentationFormat>Widescreen</PresentationFormat>
  <Paragraphs>88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Twinkl Cursive Looped</vt:lpstr>
      <vt:lpstr>Office Theme</vt:lpstr>
      <vt:lpstr>SHIRLEY HEATH                  SPECTACULAR SPAIN                       YEAR 4 | SUMMER </vt:lpstr>
      <vt:lpstr>Fieldwork KO</vt:lpstr>
    </vt:vector>
  </TitlesOfParts>
  <Company>Solihull MBC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Shirley Heath                  Spectacular Spain                       Year 4 | Summer</dc:title>
  <dc:creator>Kathryn  Box</dc:creator>
  <cp:lastModifiedBy>Kathryn  Box</cp:lastModifiedBy>
  <cp:revision>15</cp:revision>
  <dcterms:created xsi:type="dcterms:W3CDTF">2024-03-12T08:45:53Z</dcterms:created>
  <dcterms:modified xsi:type="dcterms:W3CDTF">2024-03-20T15:49:44Z</dcterms:modified>
</cp:coreProperties>
</file>